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77" r:id="rId4"/>
    <p:sldId id="280" r:id="rId5"/>
    <p:sldId id="279" r:id="rId6"/>
    <p:sldId id="284" r:id="rId7"/>
    <p:sldId id="281" r:id="rId8"/>
    <p:sldId id="285" r:id="rId9"/>
    <p:sldId id="271" r:id="rId10"/>
    <p:sldId id="283" r:id="rId11"/>
    <p:sldId id="272" r:id="rId12"/>
    <p:sldId id="273" r:id="rId13"/>
    <p:sldId id="275" r:id="rId14"/>
    <p:sldId id="269" r:id="rId15"/>
  </p:sldIdLst>
  <p:sldSz cx="9144000" cy="5143500" type="screen16x9"/>
  <p:notesSz cx="6858000" cy="9144000"/>
  <p:custDataLst>
    <p:tags r:id="rId1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11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69696"/>
    <a:srgbClr val="808080"/>
    <a:srgbClr val="777777"/>
    <a:srgbClr val="F8F8F8"/>
    <a:srgbClr val="5F5F5F"/>
    <a:srgbClr val="00BBDC"/>
    <a:srgbClr val="309DB5"/>
    <a:srgbClr val="AED6DC"/>
    <a:srgbClr val="61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5671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2165" y="62"/>
      </p:cViewPr>
      <p:guideLst>
        <p:guide pos="1111"/>
        <p:guide orient="horz"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2866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91ED2-39DD-4706-90E5-A13EE1656B0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013CBBF-9FAD-478D-A6E2-C72FFA249E79}">
      <dgm:prSet phldrT="[Text]" custT="1"/>
      <dgm:spPr>
        <a:solidFill>
          <a:srgbClr val="F7995F"/>
        </a:solidFill>
      </dgm:spPr>
      <dgm:t>
        <a:bodyPr/>
        <a:lstStyle/>
        <a:p>
          <a:br>
            <a:rPr lang="fr-FR" sz="5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fr-FR" sz="1600" b="0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fr-FR" sz="20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HW</a:t>
          </a:r>
          <a:endParaRPr lang="en-US" sz="2000" b="0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51F1AD-9008-4305-84F6-7F4DF41E1DF8}" type="parTrans" cxnId="{8A29E665-4B6A-430A-882D-AAE10321A0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E64F3A-24C5-4CE6-AAA7-62B08040E1F8}" type="sibTrans" cxnId="{8A29E665-4B6A-430A-882D-AAE10321A0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1EFA0D5-43CF-43D5-A4A9-3D73A9F31667}">
      <dgm:prSet phldrT="[Text]" custT="1"/>
      <dgm:spPr>
        <a:solidFill>
          <a:srgbClr val="FAC2A0"/>
        </a:solidFill>
      </dgm:spPr>
      <dgm:t>
        <a:bodyPr lIns="0" tIns="0" rIns="0" bIns="0"/>
        <a:lstStyle/>
        <a:p>
          <a:r>
            <a:rPr lang="fr-FR" sz="20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</a:t>
          </a:r>
          <a:br>
            <a:rPr lang="fr-FR" sz="20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br>
            <a:rPr lang="fr-FR" sz="2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fr-FR" sz="2000" b="0" i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cryptography</a:t>
          </a:r>
          <a:endParaRPr lang="en-US" sz="2000" b="0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DA6263-79D3-447A-ADDB-77F3D05BDF2A}" type="parTrans" cxnId="{4D474BED-73AC-4E9A-9A50-2172621A783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7AA7F5A-18B4-4AF1-A2CB-E61DD46E5E7B}" type="sibTrans" cxnId="{4D474BED-73AC-4E9A-9A50-2172621A783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1156A6-58EF-4C0B-BDA2-03553277C090}">
      <dgm:prSet phldrT="[Text]" custT="1"/>
      <dgm:spPr>
        <a:solidFill>
          <a:srgbClr val="FDE8DB"/>
        </a:solidFill>
      </dgm:spPr>
      <dgm:t>
        <a:bodyPr/>
        <a:lstStyle/>
        <a:p>
          <a:r>
            <a:rPr lang="fr-FR" sz="2000" b="0" i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Human</a:t>
          </a:r>
          <a:endParaRPr lang="en-US" sz="2000" b="0" i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7E6603-6FA8-4EA9-BCE1-36D26FCD7B1E}" type="parTrans" cxnId="{35FADED0-594F-42EE-BB4E-278EBD33940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F2EE22-61FD-4A1F-8BDB-9ED6EFFD611C}" type="sibTrans" cxnId="{35FADED0-594F-42EE-BB4E-278EBD33940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F442CD-90F7-46C7-91A7-97E81F532E64}" type="pres">
      <dgm:prSet presAssocID="{79691ED2-39DD-4706-90E5-A13EE1656B06}" presName="Name0" presStyleCnt="0">
        <dgm:presLayoutVars>
          <dgm:dir/>
          <dgm:animLvl val="lvl"/>
          <dgm:resizeHandles val="exact"/>
        </dgm:presLayoutVars>
      </dgm:prSet>
      <dgm:spPr/>
    </dgm:pt>
    <dgm:pt modelId="{8D0B1322-D637-4408-87D7-C8C5480DCCCE}" type="pres">
      <dgm:prSet presAssocID="{1013CBBF-9FAD-478D-A6E2-C72FFA249E79}" presName="Name8" presStyleCnt="0"/>
      <dgm:spPr/>
    </dgm:pt>
    <dgm:pt modelId="{42827E8B-1B85-46D7-852C-99ECC8E00066}" type="pres">
      <dgm:prSet presAssocID="{1013CBBF-9FAD-478D-A6E2-C72FFA249E79}" presName="level" presStyleLbl="node1" presStyleIdx="0" presStyleCnt="3" custScaleY="171400">
        <dgm:presLayoutVars>
          <dgm:chMax val="1"/>
          <dgm:bulletEnabled val="1"/>
        </dgm:presLayoutVars>
      </dgm:prSet>
      <dgm:spPr/>
    </dgm:pt>
    <dgm:pt modelId="{A8B0704F-4091-4A16-B88D-67F25333A733}" type="pres">
      <dgm:prSet presAssocID="{1013CBBF-9FAD-478D-A6E2-C72FFA249E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7356FC-1198-49D9-9A94-94C9CF080F5F}" type="pres">
      <dgm:prSet presAssocID="{B1EFA0D5-43CF-43D5-A4A9-3D73A9F31667}" presName="Name8" presStyleCnt="0"/>
      <dgm:spPr/>
    </dgm:pt>
    <dgm:pt modelId="{DD133937-8174-4275-8A2E-18EF14A5C397}" type="pres">
      <dgm:prSet presAssocID="{B1EFA0D5-43CF-43D5-A4A9-3D73A9F31667}" presName="level" presStyleLbl="node1" presStyleIdx="1" presStyleCnt="3" custScaleY="165784">
        <dgm:presLayoutVars>
          <dgm:chMax val="1"/>
          <dgm:bulletEnabled val="1"/>
        </dgm:presLayoutVars>
      </dgm:prSet>
      <dgm:spPr/>
    </dgm:pt>
    <dgm:pt modelId="{9407C520-EC0C-411C-BCD1-88F0FE405393}" type="pres">
      <dgm:prSet presAssocID="{B1EFA0D5-43CF-43D5-A4A9-3D73A9F316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8106B7-19C6-4B57-B85C-2F22457B1DAA}" type="pres">
      <dgm:prSet presAssocID="{131156A6-58EF-4C0B-BDA2-03553277C090}" presName="Name8" presStyleCnt="0"/>
      <dgm:spPr/>
    </dgm:pt>
    <dgm:pt modelId="{B0DDA19C-8E24-4677-A9F3-823021F92855}" type="pres">
      <dgm:prSet presAssocID="{131156A6-58EF-4C0B-BDA2-03553277C090}" presName="level" presStyleLbl="node1" presStyleIdx="2" presStyleCnt="3" custScaleY="138084">
        <dgm:presLayoutVars>
          <dgm:chMax val="1"/>
          <dgm:bulletEnabled val="1"/>
        </dgm:presLayoutVars>
      </dgm:prSet>
      <dgm:spPr/>
    </dgm:pt>
    <dgm:pt modelId="{51C370EB-0EDD-4148-9B60-2F7930D2E70F}" type="pres">
      <dgm:prSet presAssocID="{131156A6-58EF-4C0B-BDA2-03553277C09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AE4909-AAD4-4A0B-8DD3-68288CF86F2C}" type="presOf" srcId="{B1EFA0D5-43CF-43D5-A4A9-3D73A9F31667}" destId="{9407C520-EC0C-411C-BCD1-88F0FE405393}" srcOrd="1" destOrd="0" presId="urn:microsoft.com/office/officeart/2005/8/layout/pyramid1"/>
    <dgm:cxn modelId="{EA45121B-B3F1-4AD7-AE0D-8770CC052C2A}" type="presOf" srcId="{B1EFA0D5-43CF-43D5-A4A9-3D73A9F31667}" destId="{DD133937-8174-4275-8A2E-18EF14A5C397}" srcOrd="0" destOrd="0" presId="urn:microsoft.com/office/officeart/2005/8/layout/pyramid1"/>
    <dgm:cxn modelId="{9A6D3F1D-6960-4C78-AAAC-A70AE7E0D092}" type="presOf" srcId="{131156A6-58EF-4C0B-BDA2-03553277C090}" destId="{B0DDA19C-8E24-4677-A9F3-823021F92855}" srcOrd="0" destOrd="0" presId="urn:microsoft.com/office/officeart/2005/8/layout/pyramid1"/>
    <dgm:cxn modelId="{8A29E665-4B6A-430A-882D-AAE10321A095}" srcId="{79691ED2-39DD-4706-90E5-A13EE1656B06}" destId="{1013CBBF-9FAD-478D-A6E2-C72FFA249E79}" srcOrd="0" destOrd="0" parTransId="{9D51F1AD-9008-4305-84F6-7F4DF41E1DF8}" sibTransId="{3AE64F3A-24C5-4CE6-AAA7-62B08040E1F8}"/>
    <dgm:cxn modelId="{1D1B5B68-0E0D-468B-9145-01ECF5EA5990}" type="presOf" srcId="{131156A6-58EF-4C0B-BDA2-03553277C090}" destId="{51C370EB-0EDD-4148-9B60-2F7930D2E70F}" srcOrd="1" destOrd="0" presId="urn:microsoft.com/office/officeart/2005/8/layout/pyramid1"/>
    <dgm:cxn modelId="{0B92E675-6FD6-4464-9F10-15F785A0C2DE}" type="presOf" srcId="{79691ED2-39DD-4706-90E5-A13EE1656B06}" destId="{15F442CD-90F7-46C7-91A7-97E81F532E64}" srcOrd="0" destOrd="0" presId="urn:microsoft.com/office/officeart/2005/8/layout/pyramid1"/>
    <dgm:cxn modelId="{A737F95A-162E-4AF8-A3F3-A7A78C0E7B3F}" type="presOf" srcId="{1013CBBF-9FAD-478D-A6E2-C72FFA249E79}" destId="{42827E8B-1B85-46D7-852C-99ECC8E00066}" srcOrd="0" destOrd="0" presId="urn:microsoft.com/office/officeart/2005/8/layout/pyramid1"/>
    <dgm:cxn modelId="{BD81179F-853A-4B97-91E8-AFF3FF72BA58}" type="presOf" srcId="{1013CBBF-9FAD-478D-A6E2-C72FFA249E79}" destId="{A8B0704F-4091-4A16-B88D-67F25333A733}" srcOrd="1" destOrd="0" presId="urn:microsoft.com/office/officeart/2005/8/layout/pyramid1"/>
    <dgm:cxn modelId="{35FADED0-594F-42EE-BB4E-278EBD339407}" srcId="{79691ED2-39DD-4706-90E5-A13EE1656B06}" destId="{131156A6-58EF-4C0B-BDA2-03553277C090}" srcOrd="2" destOrd="0" parTransId="{387E6603-6FA8-4EA9-BCE1-36D26FCD7B1E}" sibTransId="{49F2EE22-61FD-4A1F-8BDB-9ED6EFFD611C}"/>
    <dgm:cxn modelId="{4D474BED-73AC-4E9A-9A50-2172621A7838}" srcId="{79691ED2-39DD-4706-90E5-A13EE1656B06}" destId="{B1EFA0D5-43CF-43D5-A4A9-3D73A9F31667}" srcOrd="1" destOrd="0" parTransId="{FADA6263-79D3-447A-ADDB-77F3D05BDF2A}" sibTransId="{57AA7F5A-18B4-4AF1-A2CB-E61DD46E5E7B}"/>
    <dgm:cxn modelId="{7C26B32C-698A-417A-8312-94D654919495}" type="presParOf" srcId="{15F442CD-90F7-46C7-91A7-97E81F532E64}" destId="{8D0B1322-D637-4408-87D7-C8C5480DCCCE}" srcOrd="0" destOrd="0" presId="urn:microsoft.com/office/officeart/2005/8/layout/pyramid1"/>
    <dgm:cxn modelId="{1F1099CB-64B4-4C51-A4D9-8E16C8114653}" type="presParOf" srcId="{8D0B1322-D637-4408-87D7-C8C5480DCCCE}" destId="{42827E8B-1B85-46D7-852C-99ECC8E00066}" srcOrd="0" destOrd="0" presId="urn:microsoft.com/office/officeart/2005/8/layout/pyramid1"/>
    <dgm:cxn modelId="{3CA6C439-DE8A-4B17-92E5-E52EDC3F3F02}" type="presParOf" srcId="{8D0B1322-D637-4408-87D7-C8C5480DCCCE}" destId="{A8B0704F-4091-4A16-B88D-67F25333A733}" srcOrd="1" destOrd="0" presId="urn:microsoft.com/office/officeart/2005/8/layout/pyramid1"/>
    <dgm:cxn modelId="{7D9E5841-3E79-4E80-BF06-6F9DF2D45809}" type="presParOf" srcId="{15F442CD-90F7-46C7-91A7-97E81F532E64}" destId="{527356FC-1198-49D9-9A94-94C9CF080F5F}" srcOrd="1" destOrd="0" presId="urn:microsoft.com/office/officeart/2005/8/layout/pyramid1"/>
    <dgm:cxn modelId="{D3A35B90-447E-429F-AE99-0E7D9572D708}" type="presParOf" srcId="{527356FC-1198-49D9-9A94-94C9CF080F5F}" destId="{DD133937-8174-4275-8A2E-18EF14A5C397}" srcOrd="0" destOrd="0" presId="urn:microsoft.com/office/officeart/2005/8/layout/pyramid1"/>
    <dgm:cxn modelId="{A511DBC8-3C10-43B8-88ED-66D388270E5B}" type="presParOf" srcId="{527356FC-1198-49D9-9A94-94C9CF080F5F}" destId="{9407C520-EC0C-411C-BCD1-88F0FE405393}" srcOrd="1" destOrd="0" presId="urn:microsoft.com/office/officeart/2005/8/layout/pyramid1"/>
    <dgm:cxn modelId="{243DEBEE-9DAE-4D2E-BE78-81CEEAE26E87}" type="presParOf" srcId="{15F442CD-90F7-46C7-91A7-97E81F532E64}" destId="{698106B7-19C6-4B57-B85C-2F22457B1DAA}" srcOrd="2" destOrd="0" presId="urn:microsoft.com/office/officeart/2005/8/layout/pyramid1"/>
    <dgm:cxn modelId="{AEFA91C3-0E35-45A5-AD66-CC2553ABFDC7}" type="presParOf" srcId="{698106B7-19C6-4B57-B85C-2F22457B1DAA}" destId="{B0DDA19C-8E24-4677-A9F3-823021F92855}" srcOrd="0" destOrd="0" presId="urn:microsoft.com/office/officeart/2005/8/layout/pyramid1"/>
    <dgm:cxn modelId="{8AF39698-4B20-4F90-9384-DCEEB2D84565}" type="presParOf" srcId="{698106B7-19C6-4B57-B85C-2F22457B1DAA}" destId="{51C370EB-0EDD-4148-9B60-2F7930D2E7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27E8B-1B85-46D7-852C-99ECC8E00066}">
      <dsp:nvSpPr>
        <dsp:cNvPr id="0" name=""/>
        <dsp:cNvSpPr/>
      </dsp:nvSpPr>
      <dsp:spPr>
        <a:xfrm>
          <a:off x="1176571" y="0"/>
          <a:ext cx="1327315" cy="1106160"/>
        </a:xfrm>
        <a:prstGeom prst="trapezoid">
          <a:avLst>
            <a:gd name="adj" fmla="val 59997"/>
          </a:avLst>
        </a:prstGeom>
        <a:solidFill>
          <a:srgbClr val="F799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500" b="0" i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fr-FR" sz="1600" b="0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HW</a:t>
          </a:r>
          <a:endParaRPr lang="en-US" sz="2000" b="0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76571" y="0"/>
        <a:ext cx="1327315" cy="1106160"/>
      </dsp:txXfrm>
    </dsp:sp>
    <dsp:sp modelId="{DD133937-8174-4275-8A2E-18EF14A5C397}">
      <dsp:nvSpPr>
        <dsp:cNvPr id="0" name=""/>
        <dsp:cNvSpPr/>
      </dsp:nvSpPr>
      <dsp:spPr>
        <a:xfrm>
          <a:off x="534658" y="1106160"/>
          <a:ext cx="2611141" cy="1069917"/>
        </a:xfrm>
        <a:prstGeom prst="trapezoid">
          <a:avLst>
            <a:gd name="adj" fmla="val 59997"/>
          </a:avLst>
        </a:prstGeom>
        <a:solidFill>
          <a:srgbClr val="FAC2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Software</a:t>
          </a:r>
          <a:br>
            <a:rPr lang="fr-FR" sz="2000" b="0" i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br>
            <a:rPr lang="fr-FR" sz="200" b="0" i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fr-FR" sz="2000" b="0" i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cryptography</a:t>
          </a:r>
          <a:endParaRPr lang="en-US" sz="2000" b="0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1608" y="1106160"/>
        <a:ext cx="1697241" cy="1069917"/>
      </dsp:txXfrm>
    </dsp:sp>
    <dsp:sp modelId="{B0DDA19C-8E24-4677-A9F3-823021F92855}">
      <dsp:nvSpPr>
        <dsp:cNvPr id="0" name=""/>
        <dsp:cNvSpPr/>
      </dsp:nvSpPr>
      <dsp:spPr>
        <a:xfrm>
          <a:off x="0" y="2176077"/>
          <a:ext cx="3680459" cy="891150"/>
        </a:xfrm>
        <a:prstGeom prst="trapezoid">
          <a:avLst>
            <a:gd name="adj" fmla="val 59997"/>
          </a:avLst>
        </a:prstGeom>
        <a:solidFill>
          <a:srgbClr val="FDE8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Human</a:t>
          </a:r>
          <a:endParaRPr lang="en-US" sz="2000" b="0" i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4080" y="2176077"/>
        <a:ext cx="2392298" cy="89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52DF-463C-4DAF-8954-05D693F3D60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A50F-821B-4C03-9606-E6693CCF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baseline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5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A50F-821B-4C03-9606-E6693CCFA4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8" y="1605149"/>
            <a:ext cx="1299953" cy="2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5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439420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3554186"/>
            <a:ext cx="2916868" cy="107681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00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31" name="Grouper 30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2" name="Forme libre 31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2" name="Forme libre 2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6"/>
            <a:ext cx="3647433" cy="5153026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1636017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Image 12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_Slide Title - Aerospace (IF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_Slide Title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3_Slide Title -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4_Slide Title - Defence (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6" name="Image 15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5_Slide Title - Security (Cybersecur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6_Slide Title - Security (Air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7_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-4456" y="1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19463" y="2508993"/>
            <a:ext cx="40593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‹#›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6"/>
          <p:cNvSpPr>
            <a:spLocks noChangeArrowheads="1"/>
          </p:cNvSpPr>
          <p:nvPr userDrawn="1"/>
        </p:nvSpPr>
        <p:spPr bwMode="auto">
          <a:xfrm>
            <a:off x="598580" y="4863364"/>
            <a:ext cx="547504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>
                <a:solidFill>
                  <a:srgbClr val="969696"/>
                </a:solidFill>
              </a:rPr>
              <a:t>June 2019</a:t>
            </a:r>
            <a:br>
              <a:rPr lang="en-GB" sz="600" baseline="0" noProof="0" dirty="0">
                <a:solidFill>
                  <a:srgbClr val="969696"/>
                </a:solidFill>
              </a:rPr>
            </a:br>
            <a:r>
              <a:rPr lang="en-GB" sz="600" noProof="0" dirty="0">
                <a:solidFill>
                  <a:srgbClr val="969696"/>
                </a:solidFill>
              </a:rPr>
              <a:t>INVIA / template : 87211168-GRP-EN-004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44" y="185807"/>
            <a:ext cx="892098" cy="1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44" r:id="rId4"/>
    <p:sldLayoutId id="2147483739" r:id="rId5"/>
    <p:sldLayoutId id="2147483740" r:id="rId6"/>
    <p:sldLayoutId id="2147483745" r:id="rId7"/>
    <p:sldLayoutId id="2147483746" r:id="rId8"/>
    <p:sldLayoutId id="2147483736" r:id="rId9"/>
    <p:sldLayoutId id="2147483661" r:id="rId10"/>
    <p:sldLayoutId id="2147483662" r:id="rId11"/>
    <p:sldLayoutId id="2147483742" r:id="rId12"/>
    <p:sldLayoutId id="2147483663" r:id="rId13"/>
    <p:sldLayoutId id="2147483664" r:id="rId14"/>
    <p:sldLayoutId id="2147483724" r:id="rId15"/>
    <p:sldLayoutId id="2147483666" r:id="rId16"/>
    <p:sldLayoutId id="2147483652" r:id="rId17"/>
    <p:sldLayoutId id="2147483730" r:id="rId18"/>
    <p:sldLayoutId id="2147483667" r:id="rId19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23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60033" y="1965348"/>
            <a:ext cx="7555061" cy="1221353"/>
          </a:xfrm>
        </p:spPr>
        <p:txBody>
          <a:bodyPr/>
          <a:lstStyle/>
          <a:p>
            <a:r>
              <a:rPr lang="en-GB" sz="1600" dirty="0"/>
              <a:t>Why should your next secure design be PUF based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6223" y="1872481"/>
            <a:ext cx="4918023" cy="307777"/>
          </a:xfrm>
        </p:spPr>
        <p:txBody>
          <a:bodyPr/>
          <a:lstStyle/>
          <a:p>
            <a:r>
              <a:rPr lang="en-GB" dirty="0">
                <a:solidFill>
                  <a:srgbClr val="F7995F"/>
                </a:solidFill>
              </a:rPr>
              <a:t>IPs securing ICs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666043" y="2996045"/>
            <a:ext cx="4918023" cy="5309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739379" algn="l"/>
              </a:tabLst>
              <a:defRPr lang="fr-FR" sz="14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None/>
              <a:tabLst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1200" b="0" dirty="0">
                <a:solidFill>
                  <a:srgbClr val="242A75"/>
                </a:solidFill>
              </a:rPr>
              <a:t>Vincent TELANDRO, Sales Manager</a:t>
            </a:r>
          </a:p>
          <a:p>
            <a:pPr>
              <a:spcAft>
                <a:spcPts val="300"/>
              </a:spcAft>
            </a:pPr>
            <a:br>
              <a:rPr lang="en-GB" sz="200" b="0" dirty="0">
                <a:solidFill>
                  <a:srgbClr val="242A75"/>
                </a:solidFill>
              </a:rPr>
            </a:br>
            <a:r>
              <a:rPr lang="en-GB" sz="1200" b="0" dirty="0">
                <a:solidFill>
                  <a:srgbClr val="242A75"/>
                </a:solidFill>
              </a:rPr>
              <a:t>Christophe TREMLET, Marketing &amp; Sales Director</a:t>
            </a:r>
          </a:p>
        </p:txBody>
      </p:sp>
    </p:spTree>
    <p:extLst>
      <p:ext uri="{BB962C8B-B14F-4D97-AF65-F5344CB8AC3E}">
        <p14:creationId xmlns:p14="http://schemas.microsoft.com/office/powerpoint/2010/main" val="139844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34275" y="3747639"/>
            <a:ext cx="3936329" cy="824400"/>
            <a:chOff x="4734275" y="3747639"/>
            <a:chExt cx="3936329" cy="824400"/>
          </a:xfrm>
        </p:grpSpPr>
        <p:sp>
          <p:nvSpPr>
            <p:cNvPr id="150" name="Rectangle 149"/>
            <p:cNvSpPr/>
            <p:nvPr/>
          </p:nvSpPr>
          <p:spPr>
            <a:xfrm rot="16200000">
              <a:off x="6290240" y="2191674"/>
              <a:ext cx="824400" cy="3936329"/>
            </a:xfrm>
            <a:prstGeom prst="rect">
              <a:avLst/>
            </a:prstGeom>
            <a:solidFill>
              <a:srgbClr val="7ACADC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4928732" y="3941856"/>
              <a:ext cx="432364" cy="43236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 rot="16200000">
              <a:off x="5870908" y="4034062"/>
              <a:ext cx="248444" cy="24844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16200000">
              <a:off x="6627783" y="4034393"/>
              <a:ext cx="248444" cy="24844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200000">
              <a:off x="7387916" y="4034476"/>
              <a:ext cx="248444" cy="24844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6200000">
              <a:off x="8144021" y="4034579"/>
              <a:ext cx="248444" cy="24844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PUF – Examples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426" y="2485413"/>
            <a:ext cx="1157147" cy="786244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Memory</a:t>
            </a:r>
            <a:b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573" y="2485413"/>
            <a:ext cx="1961039" cy="786244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78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SRAM</a:t>
            </a:r>
          </a:p>
          <a:p>
            <a:pPr marL="3778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Latch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426" y="904787"/>
            <a:ext cx="1157149" cy="1084694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Delay</a:t>
            </a:r>
          </a:p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575" y="904787"/>
            <a:ext cx="1961037" cy="1084694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78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Arbiter</a:t>
            </a:r>
          </a:p>
          <a:p>
            <a:pPr marL="3778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Ring oscillator</a:t>
            </a:r>
          </a:p>
          <a:p>
            <a:pPr marL="3778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600" dirty="0" err="1">
                <a:ln w="0"/>
                <a:solidFill>
                  <a:schemeClr val="tx1"/>
                </a:solidFill>
              </a:rPr>
              <a:t>Glitch</a:t>
            </a:r>
            <a:endParaRPr lang="en-US" sz="16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419426" y="3773416"/>
            <a:ext cx="3118187" cy="781360"/>
            <a:chOff x="413330" y="3773416"/>
            <a:chExt cx="3118187" cy="781360"/>
          </a:xfrm>
        </p:grpSpPr>
        <p:sp>
          <p:nvSpPr>
            <p:cNvPr id="12" name="Rectangle 11"/>
            <p:cNvSpPr/>
            <p:nvPr/>
          </p:nvSpPr>
          <p:spPr>
            <a:xfrm>
              <a:off x="413330" y="3773416"/>
              <a:ext cx="1157147" cy="781360"/>
            </a:xfrm>
            <a:prstGeom prst="rect">
              <a:avLst/>
            </a:prstGeom>
            <a:solidFill>
              <a:srgbClr val="FAC2A0"/>
            </a:solidFill>
            <a:ln w="28575">
              <a:solidFill>
                <a:srgbClr val="FAC2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Process</a:t>
              </a:r>
              <a:br>
                <a:rPr lang="fr-F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fr-F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based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0481" y="3773416"/>
              <a:ext cx="1961036" cy="781360"/>
            </a:xfrm>
            <a:prstGeom prst="rect">
              <a:avLst/>
            </a:prstGeom>
            <a:solidFill>
              <a:srgbClr val="FDE8DB"/>
            </a:solidFill>
            <a:ln w="28575">
              <a:solidFill>
                <a:srgbClr val="FAC2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77825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V</a:t>
              </a:r>
              <a:r>
                <a:rPr lang="en-US" sz="1600" baseline="-25000" dirty="0">
                  <a:ln w="0"/>
                  <a:solidFill>
                    <a:schemeClr val="tx1"/>
                  </a:solidFill>
                </a:rPr>
                <a:t>GS</a:t>
              </a:r>
              <a:r>
                <a:rPr lang="en-US" sz="1600" dirty="0">
                  <a:ln w="0"/>
                  <a:solidFill>
                    <a:schemeClr val="tx1"/>
                  </a:solidFill>
                </a:rPr>
                <a:t> or V</a:t>
              </a:r>
              <a:r>
                <a:rPr lang="en-US" sz="1600" baseline="-25000" dirty="0">
                  <a:ln w="0"/>
                  <a:solidFill>
                    <a:schemeClr val="tx1"/>
                  </a:solidFill>
                </a:rPr>
                <a:t>DS</a:t>
              </a:r>
            </a:p>
            <a:p>
              <a:pPr marL="377825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600" dirty="0">
                  <a:ln w="0"/>
                  <a:solidFill>
                    <a:schemeClr val="tx1"/>
                  </a:solidFill>
                </a:rPr>
                <a:t>Via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61" y="3748719"/>
            <a:ext cx="2853710" cy="859862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759715" y="894503"/>
            <a:ext cx="5261748" cy="946993"/>
            <a:chOff x="3783827" y="1012072"/>
            <a:chExt cx="5261748" cy="946993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8562549" y="1335752"/>
              <a:ext cx="158541" cy="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99186" y="1660596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7377101" y="1012411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377101" y="1126881"/>
              <a:ext cx="448465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77101" y="1547886"/>
              <a:ext cx="448465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77101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377101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20161" y="1661221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798076" y="1013036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798076" y="1127506"/>
              <a:ext cx="448465" cy="421005"/>
              <a:chOff x="5300026" y="1245870"/>
              <a:chExt cx="448465" cy="42100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00026" y="1245870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300026" y="1666875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6798076" y="1127506"/>
              <a:ext cx="448465" cy="421005"/>
            </a:xfrm>
            <a:prstGeom prst="line">
              <a:avLst/>
            </a:prstGeom>
            <a:ln w="9525" cmpd="sng">
              <a:solidFill>
                <a:srgbClr val="B42573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98076" y="1127506"/>
              <a:ext cx="448465" cy="421005"/>
            </a:xfrm>
            <a:prstGeom prst="line">
              <a:avLst/>
            </a:prstGeom>
            <a:ln w="9525" cmpd="sng">
              <a:solidFill>
                <a:srgbClr val="616B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441135" y="1660596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219050" y="1012411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219050" y="1126881"/>
              <a:ext cx="448465" cy="421005"/>
              <a:chOff x="5300026" y="1245870"/>
              <a:chExt cx="448465" cy="42100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5300026" y="1245870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300026" y="1666875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6219050" y="1126881"/>
              <a:ext cx="448465" cy="421005"/>
            </a:xfrm>
            <a:prstGeom prst="line">
              <a:avLst/>
            </a:prstGeom>
            <a:ln w="9525" cmpd="sng">
              <a:solidFill>
                <a:srgbClr val="616B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219050" y="1126881"/>
              <a:ext cx="448465" cy="421005"/>
            </a:xfrm>
            <a:prstGeom prst="line">
              <a:avLst/>
            </a:prstGeom>
            <a:ln w="9525" cmpd="sng">
              <a:solidFill>
                <a:srgbClr val="B42573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35257" y="1660596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213172" y="1012411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213172" y="1126881"/>
              <a:ext cx="448465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13172" y="1547886"/>
              <a:ext cx="448465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3172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213172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022393" y="1660257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800308" y="1012072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800308" y="1126542"/>
              <a:ext cx="448465" cy="421005"/>
              <a:chOff x="5300026" y="1245870"/>
              <a:chExt cx="448465" cy="42100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300026" y="1245870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300026" y="1666875"/>
                <a:ext cx="448465" cy="0"/>
              </a:xfrm>
              <a:prstGeom prst="line">
                <a:avLst/>
              </a:prstGeom>
              <a:ln w="9525" cmpd="sng">
                <a:solidFill>
                  <a:srgbClr val="242A75">
                    <a:alpha val="80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>
              <a:off x="4800308" y="1126542"/>
              <a:ext cx="448465" cy="421005"/>
            </a:xfrm>
            <a:prstGeom prst="line">
              <a:avLst/>
            </a:prstGeom>
            <a:ln w="9525" cmpd="sng">
              <a:solidFill>
                <a:srgbClr val="B42573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800308" y="1126542"/>
              <a:ext cx="448465" cy="421005"/>
            </a:xfrm>
            <a:prstGeom prst="line">
              <a:avLst/>
            </a:prstGeom>
            <a:ln w="9525" cmpd="sng">
              <a:solidFill>
                <a:srgbClr val="616B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607381" y="1660596"/>
              <a:ext cx="0" cy="8365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385296" y="1012411"/>
              <a:ext cx="448465" cy="648185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385296" y="1126881"/>
              <a:ext cx="448465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85296" y="1547886"/>
              <a:ext cx="448465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385296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385296" y="1126881"/>
              <a:ext cx="448465" cy="421005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8072036" y="1012254"/>
              <a:ext cx="492418" cy="644193"/>
            </a:xfrm>
            <a:prstGeom prst="rect">
              <a:avLst/>
            </a:prstGeom>
            <a:solidFill>
              <a:srgbClr val="FDE8DB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242A75"/>
                  </a:solidFill>
                </a:rPr>
                <a:t>Arbiter</a:t>
              </a:r>
              <a:endParaRPr lang="en-US" sz="1000" dirty="0">
                <a:solidFill>
                  <a:srgbClr val="242A75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661637" y="1126542"/>
              <a:ext cx="138671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661637" y="1547547"/>
              <a:ext cx="138671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48773" y="1126542"/>
              <a:ext cx="136523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48773" y="1547547"/>
              <a:ext cx="136523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33761" y="1126542"/>
              <a:ext cx="96504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132195" y="1126542"/>
              <a:ext cx="86855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833761" y="1547547"/>
              <a:ext cx="96504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132195" y="1547547"/>
              <a:ext cx="86855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667515" y="1127506"/>
              <a:ext cx="130561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67515" y="1547547"/>
              <a:ext cx="130561" cy="339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246541" y="1127506"/>
              <a:ext cx="130560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246541" y="1547886"/>
              <a:ext cx="130560" cy="625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915025" y="1546606"/>
              <a:ext cx="217170" cy="0"/>
            </a:xfrm>
            <a:prstGeom prst="line">
              <a:avLst/>
            </a:prstGeom>
            <a:ln w="9525" cmpd="sng">
              <a:solidFill>
                <a:srgbClr val="B4257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074501" y="1126542"/>
              <a:ext cx="138671" cy="0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74501" y="1547547"/>
              <a:ext cx="138671" cy="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825566" y="1126542"/>
              <a:ext cx="238850" cy="0"/>
            </a:xfrm>
            <a:prstGeom prst="line">
              <a:avLst/>
            </a:prstGeom>
            <a:ln w="9525" cmpd="sng">
              <a:solidFill>
                <a:srgbClr val="616B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825566" y="1547547"/>
              <a:ext cx="238850" cy="0"/>
            </a:xfrm>
            <a:prstGeom prst="line">
              <a:avLst/>
            </a:prstGeom>
            <a:ln w="9525" cmpd="sng">
              <a:solidFill>
                <a:srgbClr val="B42573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74501" y="1126542"/>
              <a:ext cx="0" cy="213372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35830" y="1340526"/>
              <a:ext cx="138671" cy="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4306388" y="170969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</a:t>
              </a:r>
              <a:endParaRPr lang="en-US" sz="1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483592" y="170969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</a:t>
              </a:r>
              <a:endParaRPr lang="en-US" sz="10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98800" y="171284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1</a:t>
              </a:r>
              <a:endParaRPr lang="en-US" sz="1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18693" y="170969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1</a:t>
              </a:r>
              <a:endParaRPr lang="en-US" sz="10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478843" y="1709699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</a:t>
              </a:r>
              <a:endParaRPr lang="en-US" sz="1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898405" y="170903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1</a:t>
              </a:r>
              <a:endParaRPr lang="en-US" sz="1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663739" y="1213144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0/1</a:t>
              </a:r>
              <a:endParaRPr lang="en-US" sz="1000" dirty="0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3783827" y="1215049"/>
              <a:ext cx="179842" cy="246221"/>
              <a:chOff x="3812402" y="1330873"/>
              <a:chExt cx="179842" cy="246221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3879643" y="1330873"/>
                <a:ext cx="45413" cy="246221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3812402" y="1573808"/>
                <a:ext cx="69146" cy="0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23098" y="1334683"/>
                <a:ext cx="69146" cy="0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 flipV="1">
              <a:off x="3875044" y="1310855"/>
              <a:ext cx="5080" cy="27659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074501" y="1334175"/>
              <a:ext cx="0" cy="213372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5915025" y="1126542"/>
              <a:ext cx="217170" cy="0"/>
            </a:xfrm>
            <a:prstGeom prst="line">
              <a:avLst/>
            </a:prstGeom>
            <a:ln w="9525" cmpd="sng">
              <a:solidFill>
                <a:srgbClr val="616B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/>
          <p:nvPr/>
        </p:nvGrpSpPr>
        <p:grpSpPr>
          <a:xfrm>
            <a:off x="6688674" y="2080997"/>
            <a:ext cx="1984448" cy="1664346"/>
            <a:chOff x="6566371" y="2121765"/>
            <a:chExt cx="1984448" cy="1664346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6864325" y="3290626"/>
              <a:ext cx="1540535" cy="0"/>
            </a:xfrm>
            <a:prstGeom prst="line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6863915" y="2223414"/>
              <a:ext cx="0" cy="1069706"/>
            </a:xfrm>
            <a:prstGeom prst="line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863915" y="2861193"/>
              <a:ext cx="1485995" cy="0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6863915" y="2433407"/>
              <a:ext cx="1485995" cy="0"/>
            </a:xfrm>
            <a:prstGeom prst="line">
              <a:avLst/>
            </a:prstGeom>
            <a:ln w="9525" cmpd="sng">
              <a:solidFill>
                <a:srgbClr val="242A75">
                  <a:alpha val="80000"/>
                </a:srgb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7241936" y="2482556"/>
              <a:ext cx="4443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  <a:solidFill>
                    <a:schemeClr val="accent1"/>
                  </a:solidFill>
                </a:rPr>
                <a:t>I</a:t>
              </a:r>
              <a:r>
                <a:rPr lang="fr-FR" sz="1000" b="1" baseline="-25000" dirty="0">
                  <a:ln w="0"/>
                  <a:solidFill>
                    <a:schemeClr val="accent1"/>
                  </a:solidFill>
                </a:rPr>
                <a:t>1</a:t>
              </a:r>
              <a:r>
                <a:rPr lang="fr-FR" sz="400" dirty="0">
                  <a:ln w="0"/>
                  <a:solidFill>
                    <a:schemeClr val="accent1"/>
                  </a:solidFill>
                </a:rPr>
                <a:t> </a:t>
              </a:r>
              <a:r>
                <a:rPr lang="fr-FR" sz="1000" dirty="0">
                  <a:ln w="0"/>
                  <a:solidFill>
                    <a:schemeClr val="accent1"/>
                  </a:solidFill>
                </a:rPr>
                <a:t>&lt;</a:t>
              </a:r>
              <a:r>
                <a:rPr lang="fr-FR" sz="400" b="1" dirty="0">
                  <a:ln w="0"/>
                  <a:solidFill>
                    <a:schemeClr val="accent1"/>
                  </a:solidFill>
                </a:rPr>
                <a:t> </a:t>
              </a:r>
              <a:r>
                <a:rPr lang="fr-FR" sz="1000" dirty="0">
                  <a:ln w="0"/>
                  <a:solidFill>
                    <a:schemeClr val="accent1"/>
                  </a:solidFill>
                </a:rPr>
                <a:t>I</a:t>
              </a:r>
              <a:r>
                <a:rPr lang="fr-FR" sz="1000" b="1" baseline="-25000" dirty="0">
                  <a:ln w="0"/>
                  <a:solidFill>
                    <a:schemeClr val="accent1"/>
                  </a:solidFill>
                </a:rPr>
                <a:t>2</a:t>
              </a:r>
              <a:endParaRPr lang="en-US" sz="1000" b="1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649951" y="3135904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</a:t>
              </a:r>
              <a:endParaRPr lang="en-US" sz="10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322871" y="3233635"/>
              <a:ext cx="2279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i="1" dirty="0">
                  <a:ln w="0"/>
                </a:rPr>
                <a:t>t</a:t>
              </a:r>
              <a:endParaRPr lang="en-US" sz="1000" b="1" i="1" baseline="-250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768864" y="326419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n w="0"/>
                </a:rPr>
                <a:t>0</a:t>
              </a:r>
              <a:endParaRPr lang="en-US" sz="10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66371" y="2121765"/>
              <a:ext cx="3369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V</a:t>
              </a:r>
              <a:r>
                <a:rPr lang="fr-FR" sz="1000" b="1" baseline="-25000" dirty="0">
                  <a:ln w="0"/>
                </a:rPr>
                <a:t>A</a:t>
              </a:r>
              <a:endParaRPr lang="en-US" sz="1000" b="1" baseline="-25000" dirty="0"/>
            </a:p>
          </p:txBody>
        </p:sp>
        <p:sp>
          <p:nvSpPr>
            <p:cNvPr id="188" name="Arc 187"/>
            <p:cNvSpPr/>
            <p:nvPr/>
          </p:nvSpPr>
          <p:spPr>
            <a:xfrm flipV="1">
              <a:off x="7015559" y="2782632"/>
              <a:ext cx="233601" cy="507994"/>
            </a:xfrm>
            <a:prstGeom prst="arc">
              <a:avLst>
                <a:gd name="adj1" fmla="val 16151574"/>
                <a:gd name="adj2" fmla="val 19249705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Arc 190"/>
            <p:cNvSpPr/>
            <p:nvPr/>
          </p:nvSpPr>
          <p:spPr>
            <a:xfrm rot="11313014" flipV="1">
              <a:off x="7239492" y="2795426"/>
              <a:ext cx="214290" cy="720660"/>
            </a:xfrm>
            <a:prstGeom prst="arc">
              <a:avLst>
                <a:gd name="adj1" fmla="val 16377909"/>
                <a:gd name="adj2" fmla="val 21279764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Arc 191"/>
            <p:cNvSpPr/>
            <p:nvPr/>
          </p:nvSpPr>
          <p:spPr>
            <a:xfrm rot="16200000" flipV="1">
              <a:off x="7591313" y="2491542"/>
              <a:ext cx="214290" cy="720660"/>
            </a:xfrm>
            <a:prstGeom prst="arc">
              <a:avLst>
                <a:gd name="adj1" fmla="val 2700261"/>
                <a:gd name="adj2" fmla="val 4894829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Arc 192"/>
            <p:cNvSpPr/>
            <p:nvPr/>
          </p:nvSpPr>
          <p:spPr>
            <a:xfrm rot="5400000" flipV="1">
              <a:off x="7458900" y="2509678"/>
              <a:ext cx="225010" cy="255199"/>
            </a:xfrm>
            <a:prstGeom prst="arc">
              <a:avLst>
                <a:gd name="adj1" fmla="val 615438"/>
                <a:gd name="adj2" fmla="val 4636188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c 193"/>
            <p:cNvSpPr/>
            <p:nvPr/>
          </p:nvSpPr>
          <p:spPr>
            <a:xfrm rot="16200000" flipV="1">
              <a:off x="7655582" y="2463159"/>
              <a:ext cx="673031" cy="623687"/>
            </a:xfrm>
            <a:prstGeom prst="arc">
              <a:avLst>
                <a:gd name="adj1" fmla="val 1032504"/>
                <a:gd name="adj2" fmla="val 4251538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Arc 194"/>
            <p:cNvSpPr/>
            <p:nvPr/>
          </p:nvSpPr>
          <p:spPr>
            <a:xfrm rot="16200000" flipV="1">
              <a:off x="7940194" y="2204066"/>
              <a:ext cx="330190" cy="776941"/>
            </a:xfrm>
            <a:prstGeom prst="arc">
              <a:avLst>
                <a:gd name="adj1" fmla="val 1512979"/>
                <a:gd name="adj2" fmla="val 3416462"/>
              </a:avLst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8016240" y="2433407"/>
              <a:ext cx="336210" cy="1"/>
            </a:xfrm>
            <a:prstGeom prst="line">
              <a:avLst/>
            </a:prstGeom>
            <a:ln w="9525" cmpd="sng">
              <a:solidFill>
                <a:srgbClr val="B425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Arc 212"/>
            <p:cNvSpPr/>
            <p:nvPr/>
          </p:nvSpPr>
          <p:spPr>
            <a:xfrm rot="16200000" flipV="1">
              <a:off x="7211523" y="2947974"/>
              <a:ext cx="388718" cy="311909"/>
            </a:xfrm>
            <a:prstGeom prst="arc">
              <a:avLst>
                <a:gd name="adj1" fmla="val 629592"/>
                <a:gd name="adj2" fmla="val 3648541"/>
              </a:avLst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Arc 214"/>
            <p:cNvSpPr/>
            <p:nvPr/>
          </p:nvSpPr>
          <p:spPr>
            <a:xfrm rot="20778353" flipV="1">
              <a:off x="6878067" y="2914439"/>
              <a:ext cx="1055629" cy="871672"/>
            </a:xfrm>
            <a:prstGeom prst="arc">
              <a:avLst>
                <a:gd name="adj1" fmla="val 2722918"/>
                <a:gd name="adj2" fmla="val 4878026"/>
              </a:avLst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Arc 215"/>
            <p:cNvSpPr/>
            <p:nvPr/>
          </p:nvSpPr>
          <p:spPr>
            <a:xfrm rot="19838446" flipV="1">
              <a:off x="7588584" y="2929577"/>
              <a:ext cx="139529" cy="238908"/>
            </a:xfrm>
            <a:prstGeom prst="arc">
              <a:avLst>
                <a:gd name="adj1" fmla="val 19995652"/>
                <a:gd name="adj2" fmla="val 3955869"/>
              </a:avLst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Arc 216"/>
            <p:cNvSpPr/>
            <p:nvPr/>
          </p:nvSpPr>
          <p:spPr>
            <a:xfrm rot="10365257" flipV="1">
              <a:off x="7685135" y="2393878"/>
              <a:ext cx="706839" cy="896375"/>
            </a:xfrm>
            <a:prstGeom prst="arc">
              <a:avLst>
                <a:gd name="adj1" fmla="val 1455005"/>
                <a:gd name="adj2" fmla="val 5055149"/>
              </a:avLst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V="1">
              <a:off x="8051010" y="3288999"/>
              <a:ext cx="301440" cy="1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7260011" y="2959017"/>
              <a:ext cx="4443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  <a:solidFill>
                    <a:srgbClr val="616B00"/>
                  </a:solidFill>
                </a:rPr>
                <a:t>I</a:t>
              </a:r>
              <a:r>
                <a:rPr lang="fr-FR" sz="1000" b="1" baseline="-25000" dirty="0">
                  <a:ln w="0"/>
                  <a:solidFill>
                    <a:srgbClr val="616B00"/>
                  </a:solidFill>
                </a:rPr>
                <a:t>1</a:t>
              </a:r>
              <a:r>
                <a:rPr lang="fr-FR" sz="400" dirty="0">
                  <a:ln w="0"/>
                  <a:solidFill>
                    <a:srgbClr val="616B00"/>
                  </a:solidFill>
                </a:rPr>
                <a:t> </a:t>
              </a:r>
              <a:r>
                <a:rPr lang="fr-FR" sz="1000" dirty="0">
                  <a:ln w="0"/>
                  <a:solidFill>
                    <a:srgbClr val="616B00"/>
                  </a:solidFill>
                </a:rPr>
                <a:t>&gt;</a:t>
              </a:r>
              <a:r>
                <a:rPr lang="fr-FR" sz="400" b="1" dirty="0">
                  <a:ln w="0"/>
                  <a:solidFill>
                    <a:srgbClr val="616B00"/>
                  </a:solidFill>
                </a:rPr>
                <a:t> </a:t>
              </a:r>
              <a:r>
                <a:rPr lang="fr-FR" sz="1000" dirty="0">
                  <a:ln w="0"/>
                  <a:solidFill>
                    <a:srgbClr val="616B00"/>
                  </a:solidFill>
                </a:rPr>
                <a:t>I</a:t>
              </a:r>
              <a:r>
                <a:rPr lang="fr-FR" sz="1000" b="1" baseline="-25000" dirty="0">
                  <a:ln w="0"/>
                  <a:solidFill>
                    <a:srgbClr val="616B00"/>
                  </a:solidFill>
                </a:rPr>
                <a:t>2</a:t>
              </a:r>
              <a:endParaRPr lang="en-US" sz="1000" b="1" baseline="-25000" dirty="0">
                <a:solidFill>
                  <a:srgbClr val="616B00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8023954" y="3078315"/>
              <a:ext cx="4267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  <a:solidFill>
                    <a:srgbClr val="616B00"/>
                  </a:solidFill>
                </a:rPr>
                <a:t>A=0</a:t>
              </a:r>
              <a:endParaRPr lang="en-US" sz="1000" b="1" baseline="-25000" dirty="0">
                <a:solidFill>
                  <a:srgbClr val="616B00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816312" y="2030635"/>
            <a:ext cx="1793755" cy="1353548"/>
            <a:chOff x="4623680" y="2036459"/>
            <a:chExt cx="1793755" cy="1353548"/>
          </a:xfrm>
        </p:grpSpPr>
        <p:cxnSp>
          <p:nvCxnSpPr>
            <p:cNvPr id="18" name="Elbow Connector 17"/>
            <p:cNvCxnSpPr>
              <a:stCxn id="7" idx="6"/>
              <a:endCxn id="92" idx="3"/>
            </p:cNvCxnSpPr>
            <p:nvPr/>
          </p:nvCxnSpPr>
          <p:spPr>
            <a:xfrm>
              <a:off x="5559923" y="2563648"/>
              <a:ext cx="417495" cy="535915"/>
            </a:xfrm>
            <a:prstGeom prst="bentConnector3">
              <a:avLst>
                <a:gd name="adj1" fmla="val 146915"/>
              </a:avLst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3" idx="6"/>
              <a:endCxn id="4" idx="3"/>
            </p:cNvCxnSpPr>
            <p:nvPr/>
          </p:nvCxnSpPr>
          <p:spPr>
            <a:xfrm rot="10800000">
              <a:off x="5078929" y="2564762"/>
              <a:ext cx="417494" cy="535914"/>
            </a:xfrm>
            <a:prstGeom prst="bentConnector3">
              <a:avLst>
                <a:gd name="adj1" fmla="val 146918"/>
              </a:avLst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5078928" y="2036459"/>
              <a:ext cx="480995" cy="818151"/>
              <a:chOff x="4984309" y="1959163"/>
              <a:chExt cx="480995" cy="818151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192073" y="2180948"/>
                <a:ext cx="0" cy="183963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097350" y="2180948"/>
                <a:ext cx="187464" cy="0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192073" y="2607704"/>
                <a:ext cx="0" cy="142022"/>
              </a:xfrm>
              <a:prstGeom prst="line">
                <a:avLst/>
              </a:prstGeom>
              <a:ln w="9525" cmpd="sng">
                <a:solidFill>
                  <a:srgbClr val="242A7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Isosceles Triangle 113"/>
              <p:cNvSpPr/>
              <p:nvPr/>
            </p:nvSpPr>
            <p:spPr>
              <a:xfrm rot="10800000">
                <a:off x="5164863" y="2726865"/>
                <a:ext cx="58521" cy="5044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984309" y="2245914"/>
                <a:ext cx="480995" cy="483104"/>
                <a:chOff x="6006377" y="2366712"/>
                <a:chExt cx="480995" cy="483104"/>
              </a:xfrm>
            </p:grpSpPr>
            <p:sp>
              <p:nvSpPr>
                <p:cNvPr id="4" name="Isosceles Triangle 3"/>
                <p:cNvSpPr/>
                <p:nvPr/>
              </p:nvSpPr>
              <p:spPr>
                <a:xfrm rot="5400000">
                  <a:off x="5973060" y="2400029"/>
                  <a:ext cx="483104" cy="416469"/>
                </a:xfrm>
                <a:prstGeom prst="triangle">
                  <a:avLst/>
                </a:prstGeom>
                <a:solidFill>
                  <a:srgbClr val="FDE8DB"/>
                </a:solidFill>
                <a:ln>
                  <a:solidFill>
                    <a:srgbClr val="F3702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422847" y="2574887"/>
                  <a:ext cx="64525" cy="64525"/>
                </a:xfrm>
                <a:prstGeom prst="ellipse">
                  <a:avLst/>
                </a:prstGeom>
                <a:solidFill>
                  <a:srgbClr val="FDE8DB"/>
                </a:solidFill>
                <a:ln>
                  <a:solidFill>
                    <a:srgbClr val="F3702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0" name="Isosceles Triangle 129"/>
              <p:cNvSpPr/>
              <p:nvPr/>
            </p:nvSpPr>
            <p:spPr>
              <a:xfrm rot="10800000">
                <a:off x="5163403" y="2254725"/>
                <a:ext cx="58521" cy="5044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164023" y="2166310"/>
                <a:ext cx="2616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00" dirty="0">
                    <a:ln w="0"/>
                  </a:rPr>
                  <a:t>I</a:t>
                </a:r>
                <a:r>
                  <a:rPr lang="fr-FR" sz="1000" b="1" baseline="-25000" dirty="0">
                    <a:ln w="0"/>
                  </a:rPr>
                  <a:t>1</a:t>
                </a:r>
                <a:endParaRPr lang="en-US" sz="1000" b="1" baseline="-250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92381" y="1959163"/>
                <a:ext cx="39305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00" dirty="0">
                    <a:ln w="0"/>
                  </a:rPr>
                  <a:t>V</a:t>
                </a:r>
                <a:r>
                  <a:rPr lang="fr-FR" sz="1000" b="1" baseline="-25000" dirty="0">
                    <a:ln w="0"/>
                  </a:rPr>
                  <a:t>DD</a:t>
                </a:r>
                <a:endParaRPr lang="en-US" sz="1000" b="1" baseline="-250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496423" y="2568166"/>
              <a:ext cx="480995" cy="821841"/>
              <a:chOff x="5401804" y="2422290"/>
              <a:chExt cx="480995" cy="821841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401804" y="2614161"/>
                <a:ext cx="480995" cy="629970"/>
                <a:chOff x="5401804" y="2614161"/>
                <a:chExt cx="480995" cy="62997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672133" y="2647673"/>
                  <a:ext cx="0" cy="183963"/>
                </a:xfrm>
                <a:prstGeom prst="line">
                  <a:avLst/>
                </a:prstGeom>
                <a:ln w="9525" cmpd="sng">
                  <a:solidFill>
                    <a:srgbClr val="242A7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577410" y="2647673"/>
                  <a:ext cx="187464" cy="0"/>
                </a:xfrm>
                <a:prstGeom prst="line">
                  <a:avLst/>
                </a:prstGeom>
                <a:ln w="9525" cmpd="sng">
                  <a:solidFill>
                    <a:srgbClr val="242A7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5672133" y="3071981"/>
                  <a:ext cx="0" cy="142022"/>
                </a:xfrm>
                <a:prstGeom prst="line">
                  <a:avLst/>
                </a:prstGeom>
                <a:ln w="9525" cmpd="sng">
                  <a:solidFill>
                    <a:srgbClr val="242A7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Isosceles Triangle 117"/>
                <p:cNvSpPr/>
                <p:nvPr/>
              </p:nvSpPr>
              <p:spPr>
                <a:xfrm rot="10800000">
                  <a:off x="5644923" y="3193682"/>
                  <a:ext cx="58521" cy="5044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rot="10800000">
                  <a:off x="5401804" y="2712134"/>
                  <a:ext cx="480995" cy="483104"/>
                  <a:chOff x="6903841" y="2639413"/>
                  <a:chExt cx="480995" cy="483104"/>
                </a:xfrm>
              </p:grpSpPr>
              <p:sp>
                <p:nvSpPr>
                  <p:cNvPr id="92" name="Isosceles Triangle 91"/>
                  <p:cNvSpPr/>
                  <p:nvPr/>
                </p:nvSpPr>
                <p:spPr>
                  <a:xfrm rot="5400000">
                    <a:off x="6870524" y="2672730"/>
                    <a:ext cx="483104" cy="416469"/>
                  </a:xfrm>
                  <a:prstGeom prst="triangle">
                    <a:avLst/>
                  </a:prstGeom>
                  <a:solidFill>
                    <a:srgbClr val="FDE8DB"/>
                  </a:solidFill>
                  <a:ln>
                    <a:solidFill>
                      <a:srgbClr val="F3702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320311" y="2847588"/>
                    <a:ext cx="64525" cy="64525"/>
                  </a:xfrm>
                  <a:prstGeom prst="ellipse">
                    <a:avLst/>
                  </a:prstGeom>
                  <a:solidFill>
                    <a:srgbClr val="FDE8DB"/>
                  </a:solidFill>
                  <a:ln>
                    <a:solidFill>
                      <a:srgbClr val="F3702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1" name="Isosceles Triangle 130"/>
                <p:cNvSpPr/>
                <p:nvPr/>
              </p:nvSpPr>
              <p:spPr>
                <a:xfrm rot="10800000">
                  <a:off x="5643653" y="2709508"/>
                  <a:ext cx="58521" cy="5044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444374" y="2614161"/>
                  <a:ext cx="26161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000" dirty="0">
                      <a:ln w="0"/>
                    </a:rPr>
                    <a:t>I</a:t>
                  </a:r>
                  <a:r>
                    <a:rPr lang="fr-FR" sz="1000" b="1" baseline="-25000" dirty="0">
                      <a:ln w="0"/>
                    </a:rPr>
                    <a:t>2</a:t>
                  </a:r>
                  <a:endParaRPr lang="en-US" sz="1000" b="1" baseline="-25000" dirty="0"/>
                </a:p>
              </p:txBody>
            </p:sp>
          </p:grpSp>
          <p:sp>
            <p:nvSpPr>
              <p:cNvPr id="149" name="Rectangle 148"/>
              <p:cNvSpPr/>
              <p:nvPr/>
            </p:nvSpPr>
            <p:spPr>
              <a:xfrm>
                <a:off x="5468869" y="2422290"/>
                <a:ext cx="39305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00" dirty="0">
                    <a:ln w="0"/>
                  </a:rPr>
                  <a:t>V</a:t>
                </a:r>
                <a:r>
                  <a:rPr lang="fr-FR" sz="1000" b="1" baseline="-25000" dirty="0">
                    <a:ln w="0"/>
                  </a:rPr>
                  <a:t>DD</a:t>
                </a:r>
                <a:endParaRPr lang="en-US" sz="1000" b="1" baseline="-25000" dirty="0"/>
              </a:p>
            </p:txBody>
          </p:sp>
        </p:grpSp>
        <p:sp>
          <p:nvSpPr>
            <p:cNvPr id="224" name="Rectangle 223"/>
            <p:cNvSpPr/>
            <p:nvPr/>
          </p:nvSpPr>
          <p:spPr>
            <a:xfrm>
              <a:off x="4623680" y="2700604"/>
              <a:ext cx="27924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A</a:t>
              </a:r>
              <a:endParaRPr lang="en-US" sz="1000" b="1" baseline="-250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159031" y="2699179"/>
              <a:ext cx="25840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B</a:t>
              </a:r>
              <a:endParaRPr lang="en-US" sz="1000" b="1" baseline="-25000" dirty="0"/>
            </a:p>
          </p:txBody>
        </p:sp>
      </p:grpSp>
      <p:sp>
        <p:nvSpPr>
          <p:cNvPr id="229" name="Rectangle 228"/>
          <p:cNvSpPr/>
          <p:nvPr/>
        </p:nvSpPr>
        <p:spPr>
          <a:xfrm>
            <a:off x="6653902" y="2276832"/>
            <a:ext cx="393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V</a:t>
            </a:r>
            <a:r>
              <a:rPr lang="fr-FR" sz="1000" b="1" baseline="-25000" dirty="0">
                <a:ln w="0"/>
              </a:rPr>
              <a:t>DD</a:t>
            </a:r>
            <a:endParaRPr lang="en-US" sz="1000" b="1" baseline="-25000" dirty="0"/>
          </a:p>
        </p:txBody>
      </p:sp>
      <p:sp>
        <p:nvSpPr>
          <p:cNvPr id="233" name="Rectangle 232"/>
          <p:cNvSpPr/>
          <p:nvPr/>
        </p:nvSpPr>
        <p:spPr>
          <a:xfrm>
            <a:off x="8163341" y="2177849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A=1</a:t>
            </a:r>
            <a:endParaRPr lang="en-US" sz="1000" b="1" baseline="-25000" dirty="0">
              <a:solidFill>
                <a:schemeClr val="accent1"/>
              </a:solidFill>
            </a:endParaRPr>
          </a:p>
        </p:txBody>
      </p:sp>
      <p:sp>
        <p:nvSpPr>
          <p:cNvPr id="359" name="object 114"/>
          <p:cNvSpPr txBox="1"/>
          <p:nvPr/>
        </p:nvSpPr>
        <p:spPr>
          <a:xfrm>
            <a:off x="2560202" y="4057291"/>
            <a:ext cx="4154645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75970">
              <a:spcBef>
                <a:spcPts val="300"/>
              </a:spcBef>
              <a:spcAft>
                <a:spcPts val="300"/>
              </a:spcAft>
            </a:pPr>
            <a:r>
              <a:rPr lang="en-US" sz="1450" b="1" spc="25" dirty="0"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21251" y="4304662"/>
            <a:ext cx="2523499" cy="312088"/>
            <a:chOff x="6021251" y="4304662"/>
            <a:chExt cx="2523499" cy="312088"/>
          </a:xfrm>
        </p:grpSpPr>
        <p:sp>
          <p:nvSpPr>
            <p:cNvPr id="174" name="Rectangle 173"/>
            <p:cNvSpPr/>
            <p:nvPr/>
          </p:nvSpPr>
          <p:spPr>
            <a:xfrm>
              <a:off x="6021251" y="4304662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n w="0"/>
                  <a:solidFill>
                    <a:srgbClr val="FFFF00"/>
                  </a:solidFill>
                </a:rPr>
                <a:t>0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90429" y="4308973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n w="0"/>
                  <a:solidFill>
                    <a:srgbClr val="FFFF00"/>
                  </a:solidFill>
                </a:rPr>
                <a:t>1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19460" y="430705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n w="0"/>
                  <a:solidFill>
                    <a:srgbClr val="FFFF00"/>
                  </a:solidFill>
                </a:rPr>
                <a:t>0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260698" y="4308821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n w="0"/>
                  <a:solidFill>
                    <a:srgbClr val="FFFF00"/>
                  </a:solidFill>
                </a:rPr>
                <a:t>1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lowchart: Process 376"/>
          <p:cNvSpPr/>
          <p:nvPr/>
        </p:nvSpPr>
        <p:spPr>
          <a:xfrm>
            <a:off x="5755815" y="2581971"/>
            <a:ext cx="2963888" cy="298390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 err="1"/>
              <a:t>Invia’s</a:t>
            </a:r>
            <a:r>
              <a:rPr lang="en-GB" dirty="0"/>
              <a:t> PUF – Principle (patented)</a:t>
            </a:r>
          </a:p>
        </p:txBody>
      </p:sp>
      <p:sp>
        <p:nvSpPr>
          <p:cNvPr id="80" name="Flowchart: Process 79"/>
          <p:cNvSpPr/>
          <p:nvPr/>
        </p:nvSpPr>
        <p:spPr>
          <a:xfrm>
            <a:off x="500581" y="919914"/>
            <a:ext cx="3600000" cy="3600000"/>
          </a:xfrm>
          <a:prstGeom prst="flowChartProcess">
            <a:avLst/>
          </a:prstGeom>
          <a:solidFill>
            <a:srgbClr val="FDE8DB"/>
          </a:solidFill>
          <a:ln w="12700"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" name="Flowchart: Process 111"/>
          <p:cNvSpPr/>
          <p:nvPr/>
        </p:nvSpPr>
        <p:spPr>
          <a:xfrm>
            <a:off x="3148897" y="3518138"/>
            <a:ext cx="810547" cy="870257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Biasing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3557707" y="3224088"/>
            <a:ext cx="341" cy="294050"/>
          </a:xfrm>
          <a:prstGeom prst="line">
            <a:avLst/>
          </a:prstGeom>
          <a:ln w="9525" cmpd="sng">
            <a:solidFill>
              <a:srgbClr val="242A75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3515092" y="3242922"/>
            <a:ext cx="444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>
                <a:ln w="0"/>
              </a:rPr>
              <a:t>V</a:t>
            </a:r>
            <a:r>
              <a:rPr lang="fr-FR" sz="1000" b="1" baseline="-25000" dirty="0" err="1">
                <a:ln w="0"/>
              </a:rPr>
              <a:t>bias</a:t>
            </a:r>
            <a:endParaRPr lang="en-US" sz="1000" b="1" baseline="-250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1916708" y="3222818"/>
            <a:ext cx="702490" cy="294050"/>
            <a:chOff x="2055777" y="3209574"/>
            <a:chExt cx="702490" cy="29405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2101985" y="3209574"/>
              <a:ext cx="341" cy="29405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055777" y="3302104"/>
              <a:ext cx="91533" cy="91533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2075067" y="3235540"/>
              <a:ext cx="6832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I</a:t>
              </a:r>
              <a:r>
                <a:rPr lang="fr-FR" sz="1000" b="1" baseline="-25000" dirty="0">
                  <a:ln w="0"/>
                </a:rPr>
                <a:t>A</a:t>
              </a:r>
              <a:r>
                <a:rPr lang="fr-FR" sz="1000" dirty="0">
                  <a:ln w="0"/>
                </a:rPr>
                <a:t>[0:127]</a:t>
              </a:r>
              <a:endParaRPr lang="en-US" sz="1000" b="1" baseline="-25000" dirty="0"/>
            </a:p>
          </p:txBody>
        </p:sp>
      </p:grpSp>
      <p:sp>
        <p:nvSpPr>
          <p:cNvPr id="111" name="Flowchart: Process 110"/>
          <p:cNvSpPr/>
          <p:nvPr/>
        </p:nvSpPr>
        <p:spPr>
          <a:xfrm>
            <a:off x="1799444" y="1064088"/>
            <a:ext cx="2160000" cy="2160000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115" name="Flowchart: Process 114"/>
          <p:cNvSpPr/>
          <p:nvPr/>
        </p:nvSpPr>
        <p:spPr>
          <a:xfrm>
            <a:off x="3413270" y="2670809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8,16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0" name="Flowchart: Process 119"/>
          <p:cNvSpPr/>
          <p:nvPr/>
        </p:nvSpPr>
        <p:spPr>
          <a:xfrm>
            <a:off x="1914215" y="1183020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1,1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1" name="Flowchart: Process 120"/>
          <p:cNvSpPr/>
          <p:nvPr/>
        </p:nvSpPr>
        <p:spPr>
          <a:xfrm>
            <a:off x="2452524" y="1183020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1,2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2" name="Flowchart: Process 121"/>
          <p:cNvSpPr/>
          <p:nvPr/>
        </p:nvSpPr>
        <p:spPr>
          <a:xfrm>
            <a:off x="3413270" y="1183020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1,16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3" name="Flowchart: Process 122"/>
          <p:cNvSpPr/>
          <p:nvPr/>
        </p:nvSpPr>
        <p:spPr>
          <a:xfrm>
            <a:off x="1914215" y="1702960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2,1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4" name="Flowchart: Process 123"/>
          <p:cNvSpPr/>
          <p:nvPr/>
        </p:nvSpPr>
        <p:spPr>
          <a:xfrm>
            <a:off x="1914215" y="2689007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8,1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25" name="Flowchart: Process 124"/>
          <p:cNvSpPr/>
          <p:nvPr/>
        </p:nvSpPr>
        <p:spPr>
          <a:xfrm>
            <a:off x="2452524" y="1702960"/>
            <a:ext cx="432000" cy="432000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2,2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479451" y="3664732"/>
            <a:ext cx="303483" cy="0"/>
          </a:xfrm>
          <a:prstGeom prst="line">
            <a:avLst/>
          </a:prstGeom>
          <a:ln w="9525" cmpd="sng">
            <a:solidFill>
              <a:srgbClr val="242A75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Flowchart: Process 113"/>
          <p:cNvSpPr/>
          <p:nvPr/>
        </p:nvSpPr>
        <p:spPr>
          <a:xfrm>
            <a:off x="642929" y="1064089"/>
            <a:ext cx="840332" cy="3324306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Digital</a:t>
            </a:r>
            <a:br>
              <a:rPr lang="fr-FR" sz="1200" dirty="0">
                <a:solidFill>
                  <a:srgbClr val="242A75"/>
                </a:solidFill>
              </a:rPr>
            </a:br>
            <a:r>
              <a:rPr lang="fr-FR" sz="1200" dirty="0" err="1">
                <a:solidFill>
                  <a:srgbClr val="242A75"/>
                </a:solidFill>
              </a:rPr>
              <a:t>controller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H="1">
            <a:off x="1487071" y="4241905"/>
            <a:ext cx="312516" cy="0"/>
          </a:xfrm>
          <a:prstGeom prst="line">
            <a:avLst/>
          </a:prstGeom>
          <a:ln w="9525" cmpd="sng">
            <a:solidFill>
              <a:srgbClr val="242A75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1448886" y="4021052"/>
            <a:ext cx="3898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out</a:t>
            </a:r>
            <a:endParaRPr lang="en-US" sz="1000" dirty="0"/>
          </a:p>
        </p:txBody>
      </p:sp>
      <p:sp>
        <p:nvSpPr>
          <p:cNvPr id="171" name="Rectangle 170"/>
          <p:cNvSpPr/>
          <p:nvPr/>
        </p:nvSpPr>
        <p:spPr>
          <a:xfrm>
            <a:off x="1455260" y="3420896"/>
            <a:ext cx="343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sel</a:t>
            </a:r>
            <a:endParaRPr lang="en-US" sz="1000" dirty="0"/>
          </a:p>
        </p:txBody>
      </p:sp>
      <p:cxnSp>
        <p:nvCxnSpPr>
          <p:cNvPr id="174" name="Straight Connector 173"/>
          <p:cNvCxnSpPr/>
          <p:nvPr/>
        </p:nvCxnSpPr>
        <p:spPr>
          <a:xfrm rot="5400000" flipV="1">
            <a:off x="1579250" y="3624714"/>
            <a:ext cx="91533" cy="91533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493420" y="365986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242A75"/>
                </a:solidFill>
              </a:rPr>
              <a:t>7</a:t>
            </a:r>
            <a:endParaRPr lang="en-US" sz="1000" dirty="0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2956853" y="1399407"/>
            <a:ext cx="383878" cy="0"/>
          </a:xfrm>
          <a:prstGeom prst="line">
            <a:avLst/>
          </a:prstGeom>
          <a:ln w="9525" cmpd="sng">
            <a:solidFill>
              <a:srgbClr val="242A75">
                <a:alpha val="8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V="1">
            <a:off x="1936977" y="2410327"/>
            <a:ext cx="383878" cy="0"/>
          </a:xfrm>
          <a:prstGeom prst="line">
            <a:avLst/>
          </a:prstGeom>
          <a:ln w="9525" cmpd="sng">
            <a:solidFill>
              <a:srgbClr val="242A75">
                <a:alpha val="8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2956852" y="2218387"/>
            <a:ext cx="383879" cy="383879"/>
          </a:xfrm>
          <a:prstGeom prst="line">
            <a:avLst/>
          </a:prstGeom>
          <a:ln w="9525" cmpd="sng">
            <a:solidFill>
              <a:srgbClr val="242A75">
                <a:alpha val="8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415008" y="2905007"/>
            <a:ext cx="925723" cy="0"/>
          </a:xfrm>
          <a:prstGeom prst="line">
            <a:avLst/>
          </a:prstGeom>
          <a:ln w="9525" cmpd="sng">
            <a:solidFill>
              <a:srgbClr val="242A75">
                <a:alpha val="8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629270" y="1702960"/>
            <a:ext cx="0" cy="861714"/>
          </a:xfrm>
          <a:prstGeom prst="line">
            <a:avLst/>
          </a:prstGeom>
          <a:ln w="9525" cmpd="sng">
            <a:solidFill>
              <a:srgbClr val="242A75">
                <a:alpha val="8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Flowchart: Process 192"/>
          <p:cNvSpPr/>
          <p:nvPr/>
        </p:nvSpPr>
        <p:spPr>
          <a:xfrm>
            <a:off x="1784739" y="4092176"/>
            <a:ext cx="1090160" cy="293188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Comparator</a:t>
            </a:r>
            <a:endParaRPr lang="en-US" sz="1200" dirty="0">
              <a:solidFill>
                <a:srgbClr val="242A75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642696" y="3222818"/>
            <a:ext cx="689666" cy="294050"/>
            <a:chOff x="2055777" y="3209574"/>
            <a:chExt cx="689666" cy="294050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2101985" y="3209574"/>
              <a:ext cx="341" cy="29405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V="1">
              <a:off x="2055777" y="3302104"/>
              <a:ext cx="91533" cy="91533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2075067" y="3235540"/>
              <a:ext cx="67037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I</a:t>
              </a:r>
              <a:r>
                <a:rPr lang="fr-FR" sz="1000" b="1" baseline="-25000" dirty="0">
                  <a:ln w="0"/>
                </a:rPr>
                <a:t>B</a:t>
              </a:r>
              <a:r>
                <a:rPr lang="fr-FR" sz="1000" dirty="0">
                  <a:ln w="0"/>
                </a:rPr>
                <a:t>[0:127]</a:t>
              </a:r>
              <a:endParaRPr lang="en-US" sz="1000" b="1" baseline="-250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917211" y="3798302"/>
            <a:ext cx="276038" cy="294050"/>
            <a:chOff x="2056743" y="3209574"/>
            <a:chExt cx="276038" cy="294050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2101985" y="3209574"/>
              <a:ext cx="341" cy="29405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/>
            <p:cNvSpPr/>
            <p:nvPr/>
          </p:nvSpPr>
          <p:spPr>
            <a:xfrm>
              <a:off x="2056743" y="3235540"/>
              <a:ext cx="2760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I</a:t>
              </a:r>
              <a:r>
                <a:rPr lang="fr-FR" sz="1000" b="1" baseline="-25000" dirty="0">
                  <a:ln w="0"/>
                </a:rPr>
                <a:t>A</a:t>
              </a:r>
              <a:endParaRPr lang="en-US" sz="1000" b="1" baseline="-250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661523" y="3798302"/>
            <a:ext cx="263214" cy="294050"/>
            <a:chOff x="2060553" y="3209574"/>
            <a:chExt cx="263214" cy="29405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101985" y="3209574"/>
              <a:ext cx="341" cy="294050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2060553" y="3235540"/>
              <a:ext cx="2632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ln w="0"/>
                </a:rPr>
                <a:t>I</a:t>
              </a:r>
              <a:r>
                <a:rPr lang="fr-FR" sz="1000" b="1" baseline="-25000" dirty="0">
                  <a:ln w="0"/>
                </a:rPr>
                <a:t>B</a:t>
              </a:r>
              <a:endParaRPr lang="en-US" sz="1000" b="1" baseline="-25000" dirty="0"/>
            </a:p>
          </p:txBody>
        </p:sp>
      </p:grpSp>
      <p:sp>
        <p:nvSpPr>
          <p:cNvPr id="127" name="Flowchart: Process 126"/>
          <p:cNvSpPr/>
          <p:nvPr/>
        </p:nvSpPr>
        <p:spPr>
          <a:xfrm>
            <a:off x="1789284" y="3518138"/>
            <a:ext cx="1090160" cy="293188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Selector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208" name="Flowchart: Process 207"/>
          <p:cNvSpPr/>
          <p:nvPr/>
        </p:nvSpPr>
        <p:spPr>
          <a:xfrm>
            <a:off x="734209" y="3812838"/>
            <a:ext cx="649245" cy="484084"/>
          </a:xfrm>
          <a:prstGeom prst="flowChartProcess">
            <a:avLst/>
          </a:prstGeom>
          <a:solidFill>
            <a:srgbClr val="F7995F"/>
          </a:solidFill>
          <a:ln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128-bit</a:t>
            </a:r>
            <a:br>
              <a:rPr lang="fr-FR" sz="1200" dirty="0">
                <a:solidFill>
                  <a:srgbClr val="242A75"/>
                </a:solidFill>
              </a:rPr>
            </a:br>
            <a:r>
              <a:rPr lang="fr-FR" sz="1200" dirty="0" err="1">
                <a:solidFill>
                  <a:srgbClr val="242A75"/>
                </a:solidFill>
              </a:rPr>
              <a:t>register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466892" y="2337694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PUF</a:t>
            </a:r>
            <a:br>
              <a:rPr lang="fr-FR" sz="1200" dirty="0">
                <a:solidFill>
                  <a:srgbClr val="242A75"/>
                </a:solidFill>
              </a:rPr>
            </a:br>
            <a:r>
              <a:rPr lang="fr-FR" sz="1200" dirty="0" err="1">
                <a:solidFill>
                  <a:srgbClr val="242A75"/>
                </a:solidFill>
              </a:rPr>
              <a:t>core</a:t>
            </a:r>
            <a:endParaRPr lang="en-US" sz="1200" dirty="0"/>
          </a:p>
        </p:txBody>
      </p:sp>
      <p:sp>
        <p:nvSpPr>
          <p:cNvPr id="296" name="Flowchart: Process 295"/>
          <p:cNvSpPr/>
          <p:nvPr/>
        </p:nvSpPr>
        <p:spPr>
          <a:xfrm>
            <a:off x="4499333" y="1926651"/>
            <a:ext cx="891043" cy="2446078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280" name="Flowchart: Process 279"/>
          <p:cNvSpPr/>
          <p:nvPr/>
        </p:nvSpPr>
        <p:spPr>
          <a:xfrm>
            <a:off x="7378215" y="3070584"/>
            <a:ext cx="1341487" cy="1302145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279" name="Flowchart: Process 278"/>
          <p:cNvSpPr/>
          <p:nvPr/>
        </p:nvSpPr>
        <p:spPr>
          <a:xfrm>
            <a:off x="5757685" y="3073989"/>
            <a:ext cx="1257134" cy="1298739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6997" y="3406399"/>
            <a:ext cx="270609" cy="360001"/>
            <a:chOff x="5294630" y="3654440"/>
            <a:chExt cx="270609" cy="36000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597030" y="3406401"/>
            <a:ext cx="270609" cy="360001"/>
            <a:chOff x="5294630" y="3654440"/>
            <a:chExt cx="270609" cy="36000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flipH="1">
            <a:off x="4817884" y="3406398"/>
            <a:ext cx="270609" cy="360001"/>
            <a:chOff x="5294630" y="3654440"/>
            <a:chExt cx="270609" cy="360001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585594" y="3404164"/>
            <a:ext cx="270609" cy="360001"/>
            <a:chOff x="5294630" y="3654440"/>
            <a:chExt cx="270609" cy="360001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8312763" y="3404166"/>
            <a:ext cx="270609" cy="360001"/>
            <a:chOff x="5294630" y="3654440"/>
            <a:chExt cx="270609" cy="36000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631821" y="2399322"/>
            <a:ext cx="372110" cy="575109"/>
            <a:chOff x="4940320" y="1944572"/>
            <a:chExt cx="372110" cy="575109"/>
          </a:xfrm>
        </p:grpSpPr>
        <p:sp>
          <p:nvSpPr>
            <p:cNvPr id="26" name="Oval 25"/>
            <p:cNvSpPr/>
            <p:nvPr/>
          </p:nvSpPr>
          <p:spPr>
            <a:xfrm>
              <a:off x="4940320" y="2147571"/>
              <a:ext cx="372110" cy="372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6" idx="0"/>
              <a:endCxn id="26" idx="4"/>
            </p:cNvCxnSpPr>
            <p:nvPr/>
          </p:nvCxnSpPr>
          <p:spPr>
            <a:xfrm>
              <a:off x="5126375" y="1944572"/>
              <a:ext cx="0" cy="575109"/>
            </a:xfrm>
            <a:prstGeom prst="line">
              <a:avLst/>
            </a:prstGeom>
            <a:ln w="9525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4940320" y="1944572"/>
              <a:ext cx="372110" cy="372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13" name="Straight Connector 112"/>
          <p:cNvCxnSpPr>
            <a:stCxn id="26" idx="4"/>
          </p:cNvCxnSpPr>
          <p:nvPr/>
        </p:nvCxnSpPr>
        <p:spPr>
          <a:xfrm>
            <a:off x="4817876" y="2974431"/>
            <a:ext cx="0" cy="426892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/>
          <p:cNvGrpSpPr/>
          <p:nvPr/>
        </p:nvGrpSpPr>
        <p:grpSpPr>
          <a:xfrm>
            <a:off x="6147605" y="2829317"/>
            <a:ext cx="720034" cy="581447"/>
            <a:chOff x="6251571" y="2712792"/>
            <a:chExt cx="720034" cy="581447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6251571" y="2712792"/>
              <a:ext cx="0" cy="580896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971605" y="2712792"/>
              <a:ext cx="0" cy="581447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/>
          <p:cNvCxnSpPr/>
          <p:nvPr/>
        </p:nvCxnSpPr>
        <p:spPr>
          <a:xfrm>
            <a:off x="7857267" y="2824163"/>
            <a:ext cx="0" cy="584145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583372" y="2824163"/>
            <a:ext cx="0" cy="584145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09743" y="2668110"/>
            <a:ext cx="138318" cy="163663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144958" y="2154913"/>
            <a:ext cx="0" cy="488275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867639" y="2375537"/>
            <a:ext cx="0" cy="26765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731507" y="2668661"/>
            <a:ext cx="138318" cy="163663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719479" y="2665654"/>
            <a:ext cx="138318" cy="163663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446958" y="2666205"/>
            <a:ext cx="138318" cy="163663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858579" y="1799165"/>
            <a:ext cx="722681" cy="844023"/>
            <a:chOff x="7723004" y="1682640"/>
            <a:chExt cx="722681" cy="844023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7723004" y="1682640"/>
              <a:ext cx="0" cy="844023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8445685" y="1682640"/>
              <a:ext cx="0" cy="844023"/>
            </a:xfrm>
            <a:prstGeom prst="line">
              <a:avLst/>
            </a:prstGeom>
            <a:ln w="9525" cmpd="sng">
              <a:solidFill>
                <a:srgbClr val="242A7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/>
          <p:nvPr/>
        </p:nvCxnSpPr>
        <p:spPr>
          <a:xfrm flipH="1">
            <a:off x="6144960" y="2154913"/>
            <a:ext cx="922028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863859" y="2375537"/>
            <a:ext cx="200690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Flowchart: Process 142"/>
          <p:cNvSpPr/>
          <p:nvPr/>
        </p:nvSpPr>
        <p:spPr>
          <a:xfrm>
            <a:off x="7650364" y="1074391"/>
            <a:ext cx="1138489" cy="722832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flipH="1">
            <a:off x="5088496" y="3587057"/>
            <a:ext cx="359804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7335275" y="3587510"/>
            <a:ext cx="975995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7351081" y="2154913"/>
            <a:ext cx="505121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7351081" y="2375537"/>
            <a:ext cx="1230180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4707773" y="2153968"/>
            <a:ext cx="220205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4817886" y="3220387"/>
            <a:ext cx="446511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264397" y="3219334"/>
            <a:ext cx="0" cy="368974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4816554" y="2973045"/>
            <a:ext cx="444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>
                <a:ln w="0"/>
              </a:rPr>
              <a:t>V</a:t>
            </a:r>
            <a:r>
              <a:rPr lang="fr-FR" sz="1000" b="1" baseline="-25000" dirty="0" err="1">
                <a:ln w="0"/>
              </a:rPr>
              <a:t>bias</a:t>
            </a:r>
            <a:endParaRPr lang="en-US" sz="1000" b="1" baseline="-25000" dirty="0"/>
          </a:p>
        </p:txBody>
      </p:sp>
      <p:cxnSp>
        <p:nvCxnSpPr>
          <p:cNvPr id="178" name="Straight Connector 177"/>
          <p:cNvCxnSpPr>
            <a:endCxn id="106" idx="0"/>
          </p:cNvCxnSpPr>
          <p:nvPr/>
        </p:nvCxnSpPr>
        <p:spPr>
          <a:xfrm flipH="1">
            <a:off x="4817876" y="2149833"/>
            <a:ext cx="10" cy="249489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4618495" y="1926652"/>
            <a:ext cx="393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V</a:t>
            </a:r>
            <a:r>
              <a:rPr lang="fr-FR" sz="1000" b="1" baseline="-25000" dirty="0">
                <a:ln w="0"/>
              </a:rPr>
              <a:t>DD</a:t>
            </a:r>
            <a:endParaRPr lang="en-US" sz="1000" b="1" baseline="-25000" dirty="0"/>
          </a:p>
        </p:txBody>
      </p:sp>
      <p:sp>
        <p:nvSpPr>
          <p:cNvPr id="211" name="Rectangle 210"/>
          <p:cNvSpPr/>
          <p:nvPr/>
        </p:nvSpPr>
        <p:spPr>
          <a:xfrm>
            <a:off x="7830639" y="1845895"/>
            <a:ext cx="276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endParaRPr lang="en-US" sz="1000" b="1" baseline="-25000" dirty="0"/>
          </a:p>
        </p:txBody>
      </p:sp>
      <p:sp>
        <p:nvSpPr>
          <p:cNvPr id="212" name="Rectangle 211"/>
          <p:cNvSpPr/>
          <p:nvPr/>
        </p:nvSpPr>
        <p:spPr>
          <a:xfrm>
            <a:off x="8552567" y="1845278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endParaRPr lang="en-US" sz="1000" b="1" baseline="-25000" dirty="0"/>
          </a:p>
        </p:txBody>
      </p:sp>
      <p:sp>
        <p:nvSpPr>
          <p:cNvPr id="213" name="Rectangle 212"/>
          <p:cNvSpPr/>
          <p:nvPr/>
        </p:nvSpPr>
        <p:spPr>
          <a:xfrm>
            <a:off x="5755993" y="3103694"/>
            <a:ext cx="4363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r>
              <a:rPr lang="fr-FR" sz="1000" dirty="0">
                <a:ln w="0"/>
              </a:rPr>
              <a:t>[0]</a:t>
            </a:r>
            <a:endParaRPr lang="en-US" sz="1000" baseline="-25000" dirty="0"/>
          </a:p>
        </p:txBody>
      </p:sp>
      <p:sp>
        <p:nvSpPr>
          <p:cNvPr id="214" name="Rectangle 213"/>
          <p:cNvSpPr/>
          <p:nvPr/>
        </p:nvSpPr>
        <p:spPr>
          <a:xfrm>
            <a:off x="6478674" y="3103077"/>
            <a:ext cx="4235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r>
              <a:rPr lang="fr-FR" sz="1000" dirty="0">
                <a:ln w="0"/>
              </a:rPr>
              <a:t>[0]</a:t>
            </a:r>
            <a:endParaRPr lang="en-US" sz="1000" b="1" baseline="-25000" dirty="0"/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7300070" y="1470928"/>
            <a:ext cx="350882" cy="0"/>
          </a:xfrm>
          <a:prstGeom prst="line">
            <a:avLst/>
          </a:prstGeom>
          <a:ln w="9525" cmpd="sng">
            <a:solidFill>
              <a:srgbClr val="242A75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7280434" y="1240132"/>
            <a:ext cx="3898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out</a:t>
            </a:r>
            <a:endParaRPr lang="en-US" sz="1000" dirty="0"/>
          </a:p>
        </p:txBody>
      </p:sp>
      <p:cxnSp>
        <p:nvCxnSpPr>
          <p:cNvPr id="217" name="Straight Connector 216"/>
          <p:cNvCxnSpPr/>
          <p:nvPr/>
        </p:nvCxnSpPr>
        <p:spPr>
          <a:xfrm flipH="1">
            <a:off x="5711464" y="3587607"/>
            <a:ext cx="1353085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7062544" y="3587682"/>
            <a:ext cx="288537" cy="0"/>
          </a:xfrm>
          <a:prstGeom prst="line">
            <a:avLst/>
          </a:prstGeom>
          <a:ln w="9525" cmpd="sng">
            <a:solidFill>
              <a:srgbClr val="242A7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7063883" y="2375537"/>
            <a:ext cx="288537" cy="0"/>
          </a:xfrm>
          <a:prstGeom prst="line">
            <a:avLst/>
          </a:prstGeom>
          <a:ln w="9525" cmpd="sng">
            <a:solidFill>
              <a:srgbClr val="242A7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7064448" y="2154913"/>
            <a:ext cx="288537" cy="0"/>
          </a:xfrm>
          <a:prstGeom prst="line">
            <a:avLst/>
          </a:prstGeom>
          <a:ln w="9525" cmpd="sng">
            <a:solidFill>
              <a:srgbClr val="242A7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Isosceles Triangle 232"/>
          <p:cNvSpPr/>
          <p:nvPr/>
        </p:nvSpPr>
        <p:spPr>
          <a:xfrm rot="10800000">
            <a:off x="7823316" y="1952621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Isosceles Triangle 233"/>
          <p:cNvSpPr/>
          <p:nvPr/>
        </p:nvSpPr>
        <p:spPr>
          <a:xfrm rot="10800000">
            <a:off x="8547487" y="1952621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5" name="Isosceles Triangle 234"/>
          <p:cNvSpPr/>
          <p:nvPr/>
        </p:nvSpPr>
        <p:spPr>
          <a:xfrm rot="10800000">
            <a:off x="6115558" y="3216922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6" name="Isosceles Triangle 235"/>
          <p:cNvSpPr/>
          <p:nvPr/>
        </p:nvSpPr>
        <p:spPr>
          <a:xfrm rot="10800000">
            <a:off x="6835919" y="3216922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325593" y="3103694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r>
              <a:rPr lang="fr-FR" sz="1000" dirty="0">
                <a:ln w="0"/>
              </a:rPr>
              <a:t>[127]</a:t>
            </a:r>
            <a:endParaRPr lang="en-US" sz="1000" baseline="-25000" dirty="0"/>
          </a:p>
        </p:txBody>
      </p:sp>
      <p:sp>
        <p:nvSpPr>
          <p:cNvPr id="239" name="Rectangle 238"/>
          <p:cNvSpPr/>
          <p:nvPr/>
        </p:nvSpPr>
        <p:spPr>
          <a:xfrm>
            <a:off x="8044355" y="3103077"/>
            <a:ext cx="564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r>
              <a:rPr lang="fr-FR" sz="1000" dirty="0">
                <a:ln w="0"/>
              </a:rPr>
              <a:t>[127]</a:t>
            </a:r>
            <a:endParaRPr lang="en-US" sz="1000" b="1" baseline="-25000" dirty="0"/>
          </a:p>
        </p:txBody>
      </p:sp>
      <p:sp>
        <p:nvSpPr>
          <p:cNvPr id="240" name="Isosceles Triangle 239"/>
          <p:cNvSpPr/>
          <p:nvPr/>
        </p:nvSpPr>
        <p:spPr>
          <a:xfrm rot="10800000">
            <a:off x="7824475" y="3216922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 rot="10800000">
            <a:off x="8548646" y="3216922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83334" y="2617171"/>
            <a:ext cx="5036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sel[0]</a:t>
            </a:r>
            <a:endParaRPr lang="en-US" sz="1000" baseline="-25000" dirty="0"/>
          </a:p>
        </p:txBody>
      </p:sp>
      <p:sp>
        <p:nvSpPr>
          <p:cNvPr id="243" name="Rectangle 242"/>
          <p:cNvSpPr/>
          <p:nvPr/>
        </p:nvSpPr>
        <p:spPr>
          <a:xfrm>
            <a:off x="7838898" y="261717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sel[127]</a:t>
            </a:r>
            <a:endParaRPr lang="en-US" sz="1000" baseline="-25000" dirty="0"/>
          </a:p>
        </p:txBody>
      </p:sp>
      <p:sp>
        <p:nvSpPr>
          <p:cNvPr id="244" name="Flowchart: Process 243"/>
          <p:cNvSpPr/>
          <p:nvPr/>
        </p:nvSpPr>
        <p:spPr>
          <a:xfrm>
            <a:off x="5756030" y="1074710"/>
            <a:ext cx="1540230" cy="514799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711464" y="1330373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n w="0"/>
              </a:rPr>
              <a:t>1  1  1  0      1  0  0  1</a:t>
            </a:r>
            <a:endParaRPr lang="en-US" sz="1200" dirty="0"/>
          </a:p>
        </p:txBody>
      </p:sp>
      <p:sp>
        <p:nvSpPr>
          <p:cNvPr id="247" name="Rectangle 246"/>
          <p:cNvSpPr/>
          <p:nvPr/>
        </p:nvSpPr>
        <p:spPr>
          <a:xfrm>
            <a:off x="4961846" y="2572848"/>
            <a:ext cx="383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>
                <a:ln w="0"/>
              </a:rPr>
              <a:t>I</a:t>
            </a:r>
            <a:r>
              <a:rPr lang="fr-FR" sz="1000" b="1" baseline="-25000" dirty="0" err="1">
                <a:ln w="0"/>
              </a:rPr>
              <a:t>bias</a:t>
            </a:r>
            <a:endParaRPr lang="en-US" sz="1000" b="1" baseline="-25000" dirty="0"/>
          </a:p>
        </p:txBody>
      </p:sp>
      <p:sp>
        <p:nvSpPr>
          <p:cNvPr id="248" name="Oval 247"/>
          <p:cNvSpPr/>
          <p:nvPr/>
        </p:nvSpPr>
        <p:spPr>
          <a:xfrm>
            <a:off x="4795026" y="3198545"/>
            <a:ext cx="45719" cy="45719"/>
          </a:xfrm>
          <a:prstGeom prst="ellipse">
            <a:avLst/>
          </a:prstGeom>
          <a:solidFill>
            <a:srgbClr val="242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5241537" y="3563819"/>
            <a:ext cx="45719" cy="45719"/>
          </a:xfrm>
          <a:prstGeom prst="ellipse">
            <a:avLst/>
          </a:prstGeom>
          <a:solidFill>
            <a:srgbClr val="242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7836312" y="2131357"/>
            <a:ext cx="45719" cy="45719"/>
          </a:xfrm>
          <a:prstGeom prst="ellipse">
            <a:avLst/>
          </a:prstGeom>
          <a:solidFill>
            <a:srgbClr val="242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8557971" y="2348232"/>
            <a:ext cx="45719" cy="45719"/>
          </a:xfrm>
          <a:prstGeom prst="ellipse">
            <a:avLst/>
          </a:prstGeom>
          <a:solidFill>
            <a:srgbClr val="242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6372418" y="1310828"/>
            <a:ext cx="2744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spc="-300" dirty="0"/>
              <a:t>…</a:t>
            </a:r>
            <a:endParaRPr lang="en-US" sz="1000" spc="-300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6268865" y="1352430"/>
            <a:ext cx="0" cy="23250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444125" y="1352430"/>
            <a:ext cx="0" cy="232621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6612635" y="1352430"/>
            <a:ext cx="0" cy="23451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780640" y="1352430"/>
            <a:ext cx="0" cy="233754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953360" y="1352430"/>
            <a:ext cx="0" cy="233875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126080" y="1352430"/>
            <a:ext cx="0" cy="235659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Isosceles Triangle 264"/>
          <p:cNvSpPr/>
          <p:nvPr/>
        </p:nvSpPr>
        <p:spPr>
          <a:xfrm rot="10800000">
            <a:off x="4789484" y="3955843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9" name="Straight Connector 268"/>
          <p:cNvCxnSpPr/>
          <p:nvPr/>
        </p:nvCxnSpPr>
        <p:spPr>
          <a:xfrm>
            <a:off x="4822966" y="3766402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Isosceles Triangle 270"/>
          <p:cNvSpPr/>
          <p:nvPr/>
        </p:nvSpPr>
        <p:spPr>
          <a:xfrm rot="10800000">
            <a:off x="6108936" y="3955843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/>
          <p:nvPr/>
        </p:nvCxnSpPr>
        <p:spPr>
          <a:xfrm>
            <a:off x="6142418" y="3766402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Isosceles Triangle 272"/>
          <p:cNvSpPr/>
          <p:nvPr/>
        </p:nvSpPr>
        <p:spPr>
          <a:xfrm rot="10800000">
            <a:off x="6830376" y="3955839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6863858" y="3766398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Isosceles Triangle 274"/>
          <p:cNvSpPr/>
          <p:nvPr/>
        </p:nvSpPr>
        <p:spPr>
          <a:xfrm rot="10800000">
            <a:off x="7815923" y="3951303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7849405" y="3761862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Isosceles Triangle 276"/>
          <p:cNvSpPr/>
          <p:nvPr/>
        </p:nvSpPr>
        <p:spPr>
          <a:xfrm rot="10800000">
            <a:off x="8542443" y="3951299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8575925" y="3761858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Rectangle 297"/>
          <p:cNvSpPr/>
          <p:nvPr/>
        </p:nvSpPr>
        <p:spPr>
          <a:xfrm>
            <a:off x="7657984" y="1360043"/>
            <a:ext cx="1136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r>
              <a:rPr lang="en-US" sz="1000" dirty="0"/>
              <a:t> &gt; </a:t>
            </a:r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r>
              <a:rPr lang="fr-FR" sz="1000" dirty="0">
                <a:ln w="0"/>
              </a:rPr>
              <a:t> → out = 1</a:t>
            </a:r>
          </a:p>
          <a:p>
            <a:endParaRPr lang="fr-FR" sz="200" dirty="0">
              <a:ln w="0"/>
            </a:endParaRPr>
          </a:p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r>
              <a:rPr lang="en-US" sz="1000" dirty="0"/>
              <a:t> ≤ </a:t>
            </a:r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r>
              <a:rPr lang="fr-FR" sz="1000" dirty="0">
                <a:ln w="0"/>
              </a:rPr>
              <a:t> → out = 0</a:t>
            </a:r>
            <a:endParaRPr lang="en-US" sz="1000" dirty="0"/>
          </a:p>
        </p:txBody>
      </p:sp>
      <p:sp>
        <p:nvSpPr>
          <p:cNvPr id="300" name="Rectangle 299"/>
          <p:cNvSpPr/>
          <p:nvPr/>
        </p:nvSpPr>
        <p:spPr>
          <a:xfrm>
            <a:off x="7659463" y="1070914"/>
            <a:ext cx="1117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Comparator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302" name="Straight Connector 301"/>
          <p:cNvCxnSpPr/>
          <p:nvPr/>
        </p:nvCxnSpPr>
        <p:spPr>
          <a:xfrm>
            <a:off x="7650364" y="1352098"/>
            <a:ext cx="1138489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Rectangle 307"/>
          <p:cNvSpPr/>
          <p:nvPr/>
        </p:nvSpPr>
        <p:spPr>
          <a:xfrm>
            <a:off x="5755814" y="1070932"/>
            <a:ext cx="153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128-bit </a:t>
            </a:r>
            <a:r>
              <a:rPr lang="fr-FR" sz="1200" dirty="0" err="1">
                <a:solidFill>
                  <a:srgbClr val="242A75"/>
                </a:solidFill>
              </a:rPr>
              <a:t>register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311" name="Straight Connector 310"/>
          <p:cNvCxnSpPr/>
          <p:nvPr/>
        </p:nvCxnSpPr>
        <p:spPr>
          <a:xfrm>
            <a:off x="5755814" y="1350749"/>
            <a:ext cx="1539299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5927889" y="1352551"/>
            <a:ext cx="0" cy="23250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103149" y="1352551"/>
            <a:ext cx="0" cy="232621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4499333" y="4093134"/>
            <a:ext cx="891043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Rectangle 1045"/>
          <p:cNvSpPr/>
          <p:nvPr/>
        </p:nvSpPr>
        <p:spPr>
          <a:xfrm>
            <a:off x="4595725" y="4091920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Biasing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341" name="Straight Connector 340"/>
          <p:cNvCxnSpPr/>
          <p:nvPr/>
        </p:nvCxnSpPr>
        <p:spPr>
          <a:xfrm>
            <a:off x="5757332" y="4093190"/>
            <a:ext cx="1257487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7378733" y="4093825"/>
            <a:ext cx="1340969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6" name="Rectangle 345"/>
          <p:cNvSpPr/>
          <p:nvPr/>
        </p:nvSpPr>
        <p:spPr>
          <a:xfrm>
            <a:off x="5865522" y="4099803"/>
            <a:ext cx="1037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PUF </a:t>
            </a:r>
            <a:r>
              <a:rPr lang="fr-FR" sz="1200" dirty="0" err="1">
                <a:solidFill>
                  <a:srgbClr val="242A75"/>
                </a:solidFill>
              </a:rPr>
              <a:t>cell</a:t>
            </a:r>
            <a:r>
              <a:rPr lang="fr-FR" sz="1200" dirty="0">
                <a:solidFill>
                  <a:srgbClr val="242A75"/>
                </a:solidFill>
              </a:rPr>
              <a:t> 1,1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495969" y="4094928"/>
            <a:ext cx="1096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PUF </a:t>
            </a:r>
            <a:r>
              <a:rPr lang="fr-FR" sz="1200" dirty="0" err="1">
                <a:solidFill>
                  <a:srgbClr val="242A75"/>
                </a:solidFill>
              </a:rPr>
              <a:t>cell</a:t>
            </a:r>
            <a:r>
              <a:rPr lang="fr-FR" sz="1200" dirty="0">
                <a:solidFill>
                  <a:srgbClr val="242A75"/>
                </a:solidFill>
              </a:rPr>
              <a:t> 8,16</a:t>
            </a:r>
            <a:endParaRPr lang="en-US" sz="1200" dirty="0">
              <a:solidFill>
                <a:srgbClr val="242A75"/>
              </a:solidFill>
            </a:endParaRPr>
          </a:p>
        </p:txBody>
      </p:sp>
      <p:cxnSp>
        <p:nvCxnSpPr>
          <p:cNvPr id="355" name="Straight Connector 354"/>
          <p:cNvCxnSpPr/>
          <p:nvPr/>
        </p:nvCxnSpPr>
        <p:spPr>
          <a:xfrm flipH="1">
            <a:off x="5435600" y="3587057"/>
            <a:ext cx="288537" cy="0"/>
          </a:xfrm>
          <a:prstGeom prst="line">
            <a:avLst/>
          </a:prstGeom>
          <a:ln w="9525" cmpd="sng">
            <a:solidFill>
              <a:srgbClr val="242A7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" name="Rectangle 377"/>
          <p:cNvSpPr/>
          <p:nvPr/>
        </p:nvSpPr>
        <p:spPr>
          <a:xfrm>
            <a:off x="6896684" y="2595965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rgbClr val="242A75"/>
                </a:solidFill>
              </a:rPr>
              <a:t>Selector</a:t>
            </a:r>
            <a:endParaRPr lang="en-US" sz="1200" dirty="0">
              <a:solidFill>
                <a:srgbClr val="242A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6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434" y="1152973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n w="0"/>
              </a:rPr>
              <a:t>Δ</a:t>
            </a:r>
            <a:r>
              <a:rPr lang="fr-FR" sz="1400" dirty="0">
                <a:ln w="0"/>
              </a:rPr>
              <a:t>I = I</a:t>
            </a:r>
            <a:r>
              <a:rPr lang="fr-FR" sz="1400" b="1" baseline="-25000" dirty="0">
                <a:ln w="0"/>
              </a:rPr>
              <a:t>B</a:t>
            </a:r>
            <a:r>
              <a:rPr lang="en-US" sz="1400" dirty="0"/>
              <a:t> – </a:t>
            </a:r>
            <a:r>
              <a:rPr lang="fr-FR" sz="1400" dirty="0">
                <a:ln w="0"/>
              </a:rPr>
              <a:t>I</a:t>
            </a:r>
            <a:r>
              <a:rPr lang="fr-FR" sz="1400" b="1" baseline="-25000" dirty="0">
                <a:ln w="0"/>
              </a:rPr>
              <a:t>A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396975" y="884249"/>
            <a:ext cx="1637278" cy="1298739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6426" y="1216659"/>
            <a:ext cx="270609" cy="360001"/>
            <a:chOff x="5294630" y="3654440"/>
            <a:chExt cx="270609" cy="36000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chemeClr val="accent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36459" y="1216661"/>
            <a:ext cx="270609" cy="360001"/>
            <a:chOff x="5294630" y="3654440"/>
            <a:chExt cx="270609" cy="36000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294630" y="3654440"/>
              <a:ext cx="0" cy="36000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49240" y="3654440"/>
              <a:ext cx="0" cy="360000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349239" y="3654441"/>
              <a:ext cx="216000" cy="1"/>
            </a:xfrm>
            <a:prstGeom prst="line">
              <a:avLst/>
            </a:prstGeom>
            <a:ln w="9525" cmpd="sng">
              <a:solidFill>
                <a:srgbClr val="616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49238" y="4014440"/>
              <a:ext cx="216000" cy="1"/>
            </a:xfrm>
            <a:prstGeom prst="line">
              <a:avLst/>
            </a:prstGeom>
            <a:ln w="9525" cmpd="sng">
              <a:solidFill>
                <a:srgbClr val="616B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987034" y="884249"/>
            <a:ext cx="0" cy="336224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07068" y="884249"/>
            <a:ext cx="0" cy="336775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73926" y="881529"/>
            <a:ext cx="276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endParaRPr lang="en-US" sz="1000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1699916" y="884054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endParaRPr lang="en-US" sz="1000" b="1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96975" y="1397867"/>
            <a:ext cx="1039486" cy="0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rot="10800000">
            <a:off x="954987" y="996368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1675348" y="996368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0800000">
            <a:off x="948365" y="1766103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981847" y="1576662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 rot="10800000">
            <a:off x="1669805" y="1766099"/>
            <a:ext cx="67544" cy="52715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703287" y="1576658"/>
            <a:ext cx="0" cy="189441"/>
          </a:xfrm>
          <a:prstGeom prst="line">
            <a:avLst/>
          </a:prstGeom>
          <a:ln w="9525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6975" y="1903450"/>
            <a:ext cx="1637278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59753" y="1910063"/>
            <a:ext cx="1696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PUF </a:t>
            </a:r>
            <a:r>
              <a:rPr lang="fr-FR" sz="1200" dirty="0" err="1">
                <a:solidFill>
                  <a:srgbClr val="242A75"/>
                </a:solidFill>
              </a:rPr>
              <a:t>cell</a:t>
            </a:r>
            <a:r>
              <a:rPr lang="fr-FR" sz="1200" dirty="0">
                <a:solidFill>
                  <a:srgbClr val="242A75"/>
                </a:solidFill>
              </a:rPr>
              <a:t> - </a:t>
            </a:r>
            <a:r>
              <a:rPr lang="fr-FR" sz="1200" dirty="0" err="1">
                <a:solidFill>
                  <a:srgbClr val="242A75"/>
                </a:solidFill>
              </a:rPr>
              <a:t>Schematic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Invia’s</a:t>
            </a:r>
            <a:r>
              <a:rPr lang="en-GB" dirty="0"/>
              <a:t> PUF – Characteristics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68009" y="1558529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chemeClr val="accent1"/>
                </a:solidFill>
              </a:rPr>
              <a:t>A</a:t>
            </a:r>
            <a:endParaRPr lang="en-US" sz="1000" baseline="-25000" dirty="0">
              <a:solidFill>
                <a:schemeClr val="accent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86543" y="1558362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rgbClr val="616B00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rgbClr val="616B00"/>
                </a:solidFill>
              </a:rPr>
              <a:t>B</a:t>
            </a:r>
            <a:endParaRPr lang="en-US" sz="1000" baseline="-25000" dirty="0">
              <a:solidFill>
                <a:srgbClr val="616B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10" y="1488187"/>
            <a:ext cx="4635548" cy="237554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37890" y="1453906"/>
            <a:ext cx="3113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S</a:t>
            </a:r>
            <a:r>
              <a:rPr lang="fr-FR" sz="1000" b="1" baseline="-25000" dirty="0">
                <a:ln w="0"/>
                <a:solidFill>
                  <a:schemeClr val="accent1"/>
                </a:solidFill>
              </a:rPr>
              <a:t>A</a:t>
            </a:r>
            <a:endParaRPr lang="en-US" sz="1000" baseline="-250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62512" y="1459635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rgbClr val="616B00"/>
                </a:solidFill>
              </a:rPr>
              <a:t>S</a:t>
            </a:r>
            <a:r>
              <a:rPr lang="fr-FR" sz="1000" b="1" baseline="-25000" dirty="0">
                <a:ln w="0"/>
                <a:solidFill>
                  <a:srgbClr val="616B00"/>
                </a:solidFill>
              </a:rPr>
              <a:t>B</a:t>
            </a:r>
            <a:endParaRPr lang="en-US" sz="1000" baseline="-25000" dirty="0">
              <a:solidFill>
                <a:srgbClr val="616B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53472" y="1092217"/>
            <a:ext cx="330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rgbClr val="616B00"/>
                </a:solidFill>
              </a:rPr>
              <a:t>D</a:t>
            </a:r>
            <a:r>
              <a:rPr lang="fr-FR" sz="1000" b="1" baseline="-25000" dirty="0">
                <a:ln w="0"/>
                <a:solidFill>
                  <a:srgbClr val="616B00"/>
                </a:solidFill>
              </a:rPr>
              <a:t>B</a:t>
            </a:r>
            <a:endParaRPr lang="en-US" sz="1000" baseline="-25000" dirty="0">
              <a:solidFill>
                <a:srgbClr val="616B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1794" y="1088165"/>
            <a:ext cx="343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D</a:t>
            </a:r>
            <a:r>
              <a:rPr lang="fr-FR" sz="1000" b="1" baseline="-25000" dirty="0">
                <a:ln w="0"/>
                <a:solidFill>
                  <a:schemeClr val="accent1"/>
                </a:solidFill>
              </a:rPr>
              <a:t>A</a:t>
            </a:r>
            <a:endParaRPr lang="en-US" sz="1000" baseline="-25000" dirty="0">
              <a:solidFill>
                <a:schemeClr val="accent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64099" y="4047720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n w="0"/>
                <a:solidFill>
                  <a:schemeClr val="accent1"/>
                </a:solidFill>
              </a:rPr>
              <a:t>out</a:t>
            </a:r>
            <a:r>
              <a:rPr lang="fr-FR" sz="700" dirty="0">
                <a:ln w="0"/>
                <a:solidFill>
                  <a:schemeClr val="accent1"/>
                </a:solidFill>
              </a:rPr>
              <a:t> </a:t>
            </a:r>
            <a:r>
              <a:rPr lang="fr-FR" sz="1400" dirty="0">
                <a:ln w="0"/>
                <a:solidFill>
                  <a:schemeClr val="accent1"/>
                </a:solidFill>
              </a:rPr>
              <a:t>=</a:t>
            </a:r>
            <a:r>
              <a:rPr lang="fr-FR" sz="700" dirty="0">
                <a:ln w="0"/>
                <a:solidFill>
                  <a:schemeClr val="accent1"/>
                </a:solidFill>
              </a:rPr>
              <a:t> </a:t>
            </a:r>
            <a:r>
              <a:rPr lang="fr-FR" sz="1400" dirty="0">
                <a:ln w="0"/>
                <a:solidFill>
                  <a:schemeClr val="accent1"/>
                </a:solidFill>
              </a:rPr>
              <a:t>‘</a:t>
            </a:r>
            <a:r>
              <a:rPr lang="en-US" sz="1400" dirty="0">
                <a:solidFill>
                  <a:schemeClr val="accent1"/>
                </a:solidFill>
              </a:rPr>
              <a:t>1’</a:t>
            </a:r>
            <a:endParaRPr lang="fr-FR" sz="1400" b="1" baseline="-25000" dirty="0">
              <a:ln w="0"/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56353" y="388175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42A75"/>
                </a:solidFill>
              </a:rPr>
              <a:t>0</a:t>
            </a:r>
            <a:endParaRPr lang="fr-FR" sz="1400" b="1" baseline="-25000" dirty="0">
              <a:ln w="0"/>
              <a:solidFill>
                <a:srgbClr val="242A75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02142" y="4053331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n w="0"/>
                <a:solidFill>
                  <a:srgbClr val="616B00"/>
                </a:solidFill>
              </a:rPr>
              <a:t>out</a:t>
            </a:r>
            <a:r>
              <a:rPr lang="fr-FR" sz="700" dirty="0">
                <a:ln w="0"/>
                <a:solidFill>
                  <a:srgbClr val="616B00"/>
                </a:solidFill>
              </a:rPr>
              <a:t> </a:t>
            </a:r>
            <a:r>
              <a:rPr lang="fr-FR" sz="1400" dirty="0">
                <a:ln w="0"/>
                <a:solidFill>
                  <a:srgbClr val="616B00"/>
                </a:solidFill>
              </a:rPr>
              <a:t>=</a:t>
            </a:r>
            <a:r>
              <a:rPr lang="fr-FR" sz="700" dirty="0">
                <a:ln w="0"/>
                <a:solidFill>
                  <a:srgbClr val="616B00"/>
                </a:solidFill>
              </a:rPr>
              <a:t> </a:t>
            </a:r>
            <a:r>
              <a:rPr lang="fr-FR" sz="1400" dirty="0">
                <a:ln w="0"/>
                <a:solidFill>
                  <a:srgbClr val="616B00"/>
                </a:solidFill>
              </a:rPr>
              <a:t>‘</a:t>
            </a:r>
            <a:r>
              <a:rPr lang="en-US" sz="1400" dirty="0">
                <a:solidFill>
                  <a:srgbClr val="616B00"/>
                </a:solidFill>
              </a:rPr>
              <a:t>0’</a:t>
            </a:r>
            <a:endParaRPr lang="fr-FR" sz="1400" b="1" baseline="-25000" dirty="0">
              <a:ln w="0"/>
              <a:solidFill>
                <a:srgbClr val="616B00"/>
              </a:solidFill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2260627" y="888323"/>
            <a:ext cx="1815345" cy="2205836"/>
          </a:xfrm>
          <a:prstGeom prst="flowChartProcess">
            <a:avLst/>
          </a:prstGeom>
          <a:solidFill>
            <a:srgbClr val="FDE8DB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2260627" y="2805467"/>
            <a:ext cx="1815345" cy="0"/>
          </a:xfrm>
          <a:prstGeom prst="line">
            <a:avLst/>
          </a:prstGeom>
          <a:ln w="9525" cmpd="sng">
            <a:solidFill>
              <a:srgbClr val="F799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287141" y="2817160"/>
            <a:ext cx="1766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242A75"/>
                </a:solidFill>
              </a:rPr>
              <a:t>PUF </a:t>
            </a:r>
            <a:r>
              <a:rPr lang="fr-FR" sz="1200" dirty="0" err="1">
                <a:solidFill>
                  <a:srgbClr val="242A75"/>
                </a:solidFill>
              </a:rPr>
              <a:t>cell</a:t>
            </a:r>
            <a:r>
              <a:rPr lang="fr-FR" sz="1200" dirty="0">
                <a:solidFill>
                  <a:srgbClr val="242A75"/>
                </a:solidFill>
              </a:rPr>
              <a:t> - </a:t>
            </a:r>
            <a:r>
              <a:rPr lang="fr-FR" sz="1200" dirty="0" err="1">
                <a:solidFill>
                  <a:srgbClr val="242A75"/>
                </a:solidFill>
              </a:rPr>
              <a:t>Layout</a:t>
            </a:r>
            <a:endParaRPr lang="en-US" sz="1200" dirty="0">
              <a:solidFill>
                <a:srgbClr val="242A75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396024" y="1223585"/>
            <a:ext cx="693706" cy="376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72466" y="1106529"/>
            <a:ext cx="347028" cy="609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241717" y="1223585"/>
            <a:ext cx="693706" cy="376886"/>
          </a:xfrm>
          <a:prstGeom prst="rect">
            <a:avLst/>
          </a:prstGeom>
          <a:solidFill>
            <a:srgbClr val="93A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93469" y="2097553"/>
            <a:ext cx="693706" cy="376886"/>
          </a:xfrm>
          <a:prstGeom prst="rect">
            <a:avLst/>
          </a:prstGeom>
          <a:solidFill>
            <a:srgbClr val="93A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45994" y="2097553"/>
            <a:ext cx="693706" cy="376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422436" y="1980497"/>
            <a:ext cx="347028" cy="6094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418159" y="1106529"/>
            <a:ext cx="347028" cy="609466"/>
          </a:xfrm>
          <a:prstGeom prst="rect">
            <a:avLst/>
          </a:prstGeom>
          <a:solidFill>
            <a:srgbClr val="61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69911" y="1980497"/>
            <a:ext cx="347028" cy="609466"/>
          </a:xfrm>
          <a:prstGeom prst="rect">
            <a:avLst/>
          </a:prstGeom>
          <a:solidFill>
            <a:srgbClr val="616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4443" y="888322"/>
            <a:ext cx="100847" cy="947295"/>
          </a:xfrm>
          <a:prstGeom prst="rect">
            <a:avLst/>
          </a:prstGeom>
          <a:solidFill>
            <a:srgbClr val="7ACA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804090" y="1835617"/>
            <a:ext cx="100847" cy="638989"/>
          </a:xfrm>
          <a:prstGeom prst="rect">
            <a:avLst/>
          </a:prstGeom>
          <a:solidFill>
            <a:srgbClr val="7ACA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400000">
            <a:off x="3429688" y="1360370"/>
            <a:ext cx="100847" cy="849647"/>
          </a:xfrm>
          <a:prstGeom prst="rect">
            <a:avLst/>
          </a:prstGeom>
          <a:solidFill>
            <a:srgbClr val="7ACADC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804090" y="884054"/>
            <a:ext cx="100847" cy="973911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 rot="5400000">
            <a:off x="3379266" y="1433380"/>
            <a:ext cx="100847" cy="95049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954443" y="1959051"/>
            <a:ext cx="100848" cy="515387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5283" y="1264108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975283" y="13788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976325" y="14940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823203" y="2139096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823203" y="2253865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824245" y="2369065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823203" y="1264108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823203" y="13788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824245" y="14940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973196" y="2138065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73196" y="2252834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974238" y="2368034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452039" y="1262214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452039" y="1376983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453081" y="1492183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452039" y="2139096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52039" y="2253865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453081" y="2369065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301144" y="1264108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301144" y="13788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302186" y="1494077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303797" y="2135313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303797" y="2250082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304839" y="2365282"/>
            <a:ext cx="60960" cy="6096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514901" y="88166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chemeClr val="accent1"/>
                </a:solidFill>
              </a:rPr>
              <a:t>A</a:t>
            </a:r>
            <a:endParaRPr lang="en-US" sz="1000" baseline="-25000" dirty="0">
              <a:solidFill>
                <a:schemeClr val="accent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367068" y="2558356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chemeClr val="accent1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chemeClr val="accent1"/>
                </a:solidFill>
              </a:rPr>
              <a:t>A</a:t>
            </a:r>
            <a:endParaRPr lang="en-US" sz="1000" baseline="-25000" dirty="0">
              <a:solidFill>
                <a:schemeClr val="accent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29695" y="2556706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rgbClr val="616B00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rgbClr val="616B00"/>
                </a:solidFill>
              </a:rPr>
              <a:t>B</a:t>
            </a:r>
            <a:endParaRPr lang="en-US" sz="1000" baseline="-25000" dirty="0">
              <a:solidFill>
                <a:srgbClr val="616B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362481" y="882814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  <a:solidFill>
                  <a:srgbClr val="616B00"/>
                </a:solidFill>
              </a:rPr>
              <a:t>MN</a:t>
            </a:r>
            <a:r>
              <a:rPr lang="fr-FR" sz="1000" b="1" baseline="-25000" dirty="0">
                <a:ln w="0"/>
                <a:solidFill>
                  <a:srgbClr val="616B00"/>
                </a:solidFill>
              </a:rPr>
              <a:t>B</a:t>
            </a:r>
            <a:endParaRPr lang="en-US" sz="1000" baseline="-25000" dirty="0">
              <a:solidFill>
                <a:srgbClr val="616B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92844" y="882878"/>
            <a:ext cx="276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A</a:t>
            </a:r>
            <a:endParaRPr lang="en-US" sz="1000" baseline="-25000" dirty="0"/>
          </a:p>
        </p:txBody>
      </p:sp>
      <p:sp>
        <p:nvSpPr>
          <p:cNvPr id="156" name="Isosceles Triangle 155"/>
          <p:cNvSpPr/>
          <p:nvPr/>
        </p:nvSpPr>
        <p:spPr>
          <a:xfrm rot="10800000">
            <a:off x="2971365" y="995177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845399" y="881771"/>
            <a:ext cx="263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n w="0"/>
              </a:rPr>
              <a:t>I</a:t>
            </a:r>
            <a:r>
              <a:rPr lang="fr-FR" sz="1000" b="1" baseline="-25000" dirty="0">
                <a:ln w="0"/>
              </a:rPr>
              <a:t>B</a:t>
            </a:r>
            <a:endParaRPr lang="en-US" sz="1000" b="1" baseline="-25000" dirty="0"/>
          </a:p>
        </p:txBody>
      </p:sp>
      <p:sp>
        <p:nvSpPr>
          <p:cNvPr id="160" name="Isosceles Triangle 159"/>
          <p:cNvSpPr/>
          <p:nvPr/>
        </p:nvSpPr>
        <p:spPr>
          <a:xfrm rot="10800000">
            <a:off x="3820831" y="994085"/>
            <a:ext cx="67544" cy="52715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96975" y="3336237"/>
            <a:ext cx="1185114" cy="1278774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128-bit</a:t>
            </a:r>
            <a:b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PUF </a:t>
            </a:r>
            <a:r>
              <a:rPr lang="fr-FR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br>
              <a:rPr lang="fr-F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UMC 55 nm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584629" y="3336237"/>
            <a:ext cx="2491343" cy="1278774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n w="0"/>
                <a:solidFill>
                  <a:schemeClr val="tx1"/>
                </a:solidFill>
              </a:rPr>
              <a:t>Sigma = 4.5 (1.35 ppm)</a:t>
            </a:r>
          </a:p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n w="0"/>
                <a:solidFill>
                  <a:schemeClr val="tx1"/>
                </a:solidFill>
              </a:rPr>
              <a:t>Silicon area &lt; 0.01 mm²</a:t>
            </a:r>
          </a:p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n w="0"/>
                <a:solidFill>
                  <a:schemeClr val="tx1"/>
                </a:solidFill>
              </a:rPr>
              <a:t>Operating cons. &lt; 10 µA</a:t>
            </a:r>
          </a:p>
          <a:p>
            <a:pPr marL="180975" indent="-180975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n w="0"/>
                <a:solidFill>
                  <a:schemeClr val="tx1"/>
                </a:solidFill>
              </a:rPr>
              <a:t>Standby cons. &lt; 10 </a:t>
            </a:r>
            <a:r>
              <a:rPr lang="fr-FR" sz="1400" dirty="0" err="1">
                <a:ln w="0"/>
                <a:solidFill>
                  <a:schemeClr val="tx1"/>
                </a:solidFill>
              </a:rPr>
              <a:t>nA</a:t>
            </a:r>
            <a:endParaRPr lang="fr-FR" sz="140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42945" y="4036340"/>
            <a:ext cx="2149433" cy="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286064" y="4035020"/>
            <a:ext cx="2172829" cy="0"/>
          </a:xfrm>
          <a:prstGeom prst="straightConnector1">
            <a:avLst/>
          </a:prstGeom>
          <a:ln w="19050" cmpd="sng">
            <a:solidFill>
              <a:srgbClr val="616B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0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 err="1"/>
              <a:t>Invia’s</a:t>
            </a:r>
            <a:r>
              <a:rPr lang="en-GB" dirty="0"/>
              <a:t> PUF – Benefits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6786" y="1199703"/>
            <a:ext cx="1018929" cy="3070016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5715" y="1199703"/>
            <a:ext cx="7508693" cy="3070016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n w="0"/>
                <a:solidFill>
                  <a:schemeClr val="tx1"/>
                </a:solidFill>
              </a:rPr>
              <a:t>Compact</a:t>
            </a:r>
            <a:r>
              <a:rPr lang="fr-FR" sz="1600" dirty="0">
                <a:ln w="0"/>
                <a:solidFill>
                  <a:schemeClr val="tx1"/>
                </a:solidFill>
              </a:rPr>
              <a:t>: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relatively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small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silicon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footprint</a:t>
            </a:r>
            <a:endParaRPr lang="fr-FR" sz="1600" dirty="0">
              <a:ln w="0"/>
              <a:solidFill>
                <a:schemeClr val="tx1"/>
              </a:solidFill>
            </a:endParaRP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 err="1">
                <a:ln w="0"/>
                <a:solidFill>
                  <a:schemeClr val="tx1"/>
                </a:solidFill>
              </a:rPr>
              <a:t>Low</a:t>
            </a:r>
            <a:r>
              <a:rPr lang="fr-FR" sz="1600" b="1" dirty="0">
                <a:ln w="0"/>
                <a:solidFill>
                  <a:schemeClr val="tx1"/>
                </a:solidFill>
              </a:rPr>
              <a:t>-power</a:t>
            </a:r>
            <a:r>
              <a:rPr lang="fr-FR" sz="1600" dirty="0">
                <a:ln w="0"/>
                <a:solidFill>
                  <a:schemeClr val="tx1"/>
                </a:solidFill>
              </a:rPr>
              <a:t>: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consumption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significantly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smaller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than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most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aternatives</a:t>
            </a:r>
            <a:endParaRPr lang="fr-FR" sz="1600" dirty="0">
              <a:ln w="0"/>
              <a:solidFill>
                <a:schemeClr val="tx1"/>
              </a:solidFill>
            </a:endParaRP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 err="1">
                <a:ln w="0"/>
                <a:solidFill>
                  <a:schemeClr val="tx1"/>
                </a:solidFill>
              </a:rPr>
              <a:t>Robust</a:t>
            </a:r>
            <a:r>
              <a:rPr lang="fr-FR" sz="1600" dirty="0">
                <a:ln w="0"/>
                <a:solidFill>
                  <a:schemeClr val="tx1"/>
                </a:solidFill>
              </a:rPr>
              <a:t>:</a:t>
            </a:r>
            <a:r>
              <a:rPr lang="fr-FR" sz="1600" b="1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can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be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fully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simulated</a:t>
            </a:r>
            <a:r>
              <a:rPr lang="fr-FR" sz="1600" dirty="0">
                <a:ln w="0"/>
                <a:solidFill>
                  <a:schemeClr val="tx1"/>
                </a:solidFill>
              </a:rPr>
              <a:t> at transistor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level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using</a:t>
            </a:r>
            <a:r>
              <a:rPr lang="fr-FR" sz="1600" dirty="0">
                <a:ln w="0"/>
                <a:solidFill>
                  <a:schemeClr val="tx1"/>
                </a:solidFill>
              </a:rPr>
              <a:t> a standard flow</a:t>
            </a: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n w="0"/>
                <a:solidFill>
                  <a:schemeClr val="tx1"/>
                </a:solidFill>
              </a:rPr>
              <a:t>Stable</a:t>
            </a:r>
            <a:r>
              <a:rPr lang="fr-FR" sz="1600" dirty="0">
                <a:ln w="0"/>
                <a:solidFill>
                  <a:schemeClr val="tx1"/>
                </a:solidFill>
              </a:rPr>
              <a:t>: sigma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optimized</a:t>
            </a:r>
            <a:r>
              <a:rPr lang="fr-FR" sz="1600" dirty="0">
                <a:ln w="0"/>
                <a:solidFill>
                  <a:schemeClr val="tx1"/>
                </a:solidFill>
              </a:rPr>
              <a:t> by design; embedded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margin</a:t>
            </a:r>
            <a:r>
              <a:rPr lang="fr-FR" sz="1600" dirty="0">
                <a:ln w="0"/>
                <a:solidFill>
                  <a:schemeClr val="tx1"/>
                </a:solidFill>
              </a:rPr>
              <a:t> check</a:t>
            </a:r>
            <a:endParaRPr lang="fr-FR" sz="1600" b="1" dirty="0">
              <a:ln w="0"/>
              <a:solidFill>
                <a:schemeClr val="tx1"/>
              </a:solidFill>
            </a:endParaRP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ln w="0"/>
                <a:solidFill>
                  <a:schemeClr val="tx1"/>
                </a:solidFill>
              </a:rPr>
              <a:t>Secure</a:t>
            </a:r>
            <a:r>
              <a:rPr lang="fr-FR" sz="1600" dirty="0">
                <a:ln w="0"/>
                <a:solidFill>
                  <a:schemeClr val="tx1"/>
                </a:solidFill>
              </a:rPr>
              <a:t>: active monitoring of the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sub</a:t>
            </a:r>
            <a:r>
              <a:rPr lang="fr-FR" sz="1600" dirty="0">
                <a:ln w="0"/>
                <a:solidFill>
                  <a:schemeClr val="tx1"/>
                </a:solidFill>
              </a:rPr>
              <a:t>-blocks’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integrity</a:t>
            </a:r>
            <a:r>
              <a:rPr lang="fr-FR" sz="1600" dirty="0">
                <a:ln w="0"/>
                <a:solidFill>
                  <a:schemeClr val="tx1"/>
                </a:solidFill>
              </a:rPr>
              <a:t> (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pending</a:t>
            </a:r>
            <a:r>
              <a:rPr lang="fr-FR" sz="1600" dirty="0">
                <a:ln w="0"/>
                <a:solidFill>
                  <a:schemeClr val="tx1"/>
                </a:solidFill>
              </a:rPr>
              <a:t> patent)</a:t>
            </a: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 err="1">
                <a:ln w="0"/>
                <a:solidFill>
                  <a:schemeClr val="tx1"/>
                </a:solidFill>
              </a:rPr>
              <a:t>Scalable</a:t>
            </a:r>
            <a:r>
              <a:rPr lang="fr-FR" sz="1600" dirty="0">
                <a:ln w="0"/>
                <a:solidFill>
                  <a:schemeClr val="tx1"/>
                </a:solidFill>
              </a:rPr>
              <a:t>: the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smaller</a:t>
            </a:r>
            <a:r>
              <a:rPr lang="fr-FR" sz="1600" dirty="0">
                <a:ln w="0"/>
                <a:solidFill>
                  <a:schemeClr val="tx1"/>
                </a:solidFill>
              </a:rPr>
              <a:t> the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node</a:t>
            </a:r>
            <a:r>
              <a:rPr lang="fr-FR" sz="1600" dirty="0">
                <a:ln w="0"/>
                <a:solidFill>
                  <a:schemeClr val="tx1"/>
                </a:solidFill>
              </a:rPr>
              <a:t>, the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better</a:t>
            </a:r>
            <a:r>
              <a:rPr lang="fr-FR" sz="1600" dirty="0">
                <a:ln w="0"/>
                <a:solidFill>
                  <a:schemeClr val="tx1"/>
                </a:solidFill>
              </a:rPr>
              <a:t> the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gaussian</a:t>
            </a:r>
            <a:r>
              <a:rPr lang="fr-FR" sz="1600" dirty="0">
                <a:ln w="0"/>
                <a:solidFill>
                  <a:schemeClr val="tx1"/>
                </a:solidFill>
              </a:rPr>
              <a:t> distribution</a:t>
            </a:r>
          </a:p>
          <a:p>
            <a:pPr marL="377825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 err="1">
                <a:ln w="0"/>
                <a:solidFill>
                  <a:schemeClr val="tx1"/>
                </a:solidFill>
              </a:rPr>
              <a:t>Certifiable</a:t>
            </a:r>
            <a:r>
              <a:rPr lang="fr-FR" sz="1600" dirty="0">
                <a:ln w="0"/>
                <a:solidFill>
                  <a:schemeClr val="tx1"/>
                </a:solidFill>
              </a:rPr>
              <a:t>: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can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be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mathematically</a:t>
            </a:r>
            <a:r>
              <a:rPr lang="fr-FR" sz="1600" dirty="0">
                <a:ln w="0"/>
                <a:solidFill>
                  <a:schemeClr val="tx1"/>
                </a:solidFill>
              </a:rPr>
              <a:t> </a:t>
            </a:r>
            <a:r>
              <a:rPr lang="fr-FR" sz="1600" dirty="0" err="1">
                <a:ln w="0"/>
                <a:solidFill>
                  <a:schemeClr val="tx1"/>
                </a:solidFill>
              </a:rPr>
              <a:t>modeled</a:t>
            </a:r>
            <a:endParaRPr lang="fr-FR" sz="16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0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Takeaways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47281" y="1072529"/>
            <a:ext cx="5844703" cy="237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7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600" dirty="0"/>
          </a:p>
          <a:p>
            <a:pPr marL="85849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37021"/>
                </a:solidFill>
              </a:rPr>
              <a:t>INVIA</a:t>
            </a:r>
            <a:r>
              <a:rPr lang="en-US" sz="2200" dirty="0">
                <a:solidFill>
                  <a:srgbClr val="00BBDC"/>
                </a:solidFill>
              </a:rPr>
              <a:t>, a Thales company</a:t>
            </a:r>
          </a:p>
          <a:p>
            <a:pPr marL="360363" lvl="1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Conducts exhaustive security audits</a:t>
            </a:r>
          </a:p>
          <a:p>
            <a:pPr marL="360363" lvl="1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Assists companies in securing their systems</a:t>
            </a:r>
          </a:p>
          <a:p>
            <a:pPr marL="360363" lvl="1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Delivers silicon-proven IPs part of EAL5+ ASICs</a:t>
            </a:r>
          </a:p>
          <a:p>
            <a:pPr marL="360363" lvl="1" indent="-26828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Protects more than 2.0 billion deployed devices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76733" y="3782572"/>
            <a:ext cx="4005445" cy="588096"/>
            <a:chOff x="2456765" y="5063855"/>
            <a:chExt cx="4005445" cy="588096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2456765" y="5156575"/>
              <a:ext cx="4005445" cy="47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6700" indent="-2667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0000"/>
                <a:buFont typeface="Wingdings" pitchFamily="2" charset="2"/>
                <a:buChar char="§"/>
                <a:defRPr sz="32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30238" indent="-2746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90000"/>
                <a:buFont typeface="Arial" pitchFamily="34" charset="0"/>
                <a:buChar char="•"/>
                <a:defRPr sz="28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2pPr>
              <a:lvl3pPr marL="896938" indent="-2667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3pPr>
              <a:lvl4pPr marL="1279525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4pPr>
              <a:lvl5pPr marL="1489075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5pPr>
              <a:lvl6pPr marL="1946275" indent="-1825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00000"/>
                <a:buFont typeface="Arial" charset="0"/>
                <a:buChar char="-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403475" indent="-1825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00000"/>
                <a:buFont typeface="Arial" charset="0"/>
                <a:buChar char="-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2860675" indent="-1825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00000"/>
                <a:buFont typeface="Arial" charset="0"/>
                <a:buChar char="-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317875" indent="-1825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00000"/>
                <a:buFont typeface="Arial" charset="0"/>
                <a:buChar char="-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>
                <a:spcBef>
                  <a:spcPts val="1000"/>
                </a:spcBef>
                <a:buClr>
                  <a:schemeClr val="bg1">
                    <a:lumMod val="85000"/>
                  </a:schemeClr>
                </a:buClr>
                <a:buNone/>
                <a:tabLst>
                  <a:tab pos="4125913" algn="l"/>
                </a:tabLst>
                <a:defRPr/>
              </a:pPr>
              <a:r>
                <a:rPr lang="en-US" sz="1800" b="0" kern="0" dirty="0">
                  <a:solidFill>
                    <a:srgbClr val="242A75"/>
                  </a:solidFill>
                  <a:effectLst/>
                </a:rPr>
                <a:t>Thank you for your attention</a:t>
              </a:r>
            </a:p>
          </p:txBody>
        </p:sp>
        <p:pic>
          <p:nvPicPr>
            <p:cNvPr id="46" name="Picture 45" descr="hd_file.12099.secure-element.pn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>
            <a:xfrm>
              <a:off x="5682222" y="5063855"/>
              <a:ext cx="594723" cy="588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13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Hierarchy in Security Measures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2986830"/>
              </p:ext>
            </p:extLst>
          </p:nvPr>
        </p:nvGraphicFramePr>
        <p:xfrm>
          <a:off x="2727961" y="1188720"/>
          <a:ext cx="3680459" cy="306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27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07436" y="3566077"/>
            <a:ext cx="1729254" cy="876300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Authenticity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6690" y="3566077"/>
            <a:ext cx="3697710" cy="876300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US" sz="1600" dirty="0">
                <a:ln w="0"/>
                <a:solidFill>
                  <a:schemeClr val="tx1"/>
                </a:solidFill>
              </a:rPr>
              <a:t>The recipient can verify that the sender is who he/she claims to be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07435" y="2287890"/>
            <a:ext cx="1729255" cy="876300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Integrity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36690" y="2287890"/>
            <a:ext cx="3697710" cy="876300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US" sz="1600" dirty="0">
                <a:ln w="0"/>
                <a:solidFill>
                  <a:schemeClr val="tx1"/>
                </a:solidFill>
              </a:rPr>
              <a:t>The recipient can verify that the message has not been altered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7436" y="1009703"/>
            <a:ext cx="1729254" cy="876300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Confidentiality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689" y="1009703"/>
            <a:ext cx="3697711" cy="876301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US" sz="1600" dirty="0">
                <a:ln w="0"/>
                <a:solidFill>
                  <a:schemeClr val="tx1"/>
                </a:solidFill>
              </a:rPr>
              <a:t>Only the intended recipient of a message can decrypt its contents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Cryptography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69770" y="1444309"/>
            <a:ext cx="767076" cy="753218"/>
          </a:xfrm>
          <a:prstGeom prst="line">
            <a:avLst/>
          </a:prstGeom>
          <a:ln w="76200" cmpd="sng">
            <a:solidFill>
              <a:srgbClr val="FAC2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12720" y="1449070"/>
            <a:ext cx="384175" cy="5398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V="1">
            <a:off x="1978604" y="3263130"/>
            <a:ext cx="767076" cy="753218"/>
          </a:xfrm>
          <a:prstGeom prst="line">
            <a:avLst/>
          </a:prstGeom>
          <a:ln w="76200" cmpd="sng">
            <a:solidFill>
              <a:srgbClr val="FAC2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11573" y="4008035"/>
            <a:ext cx="384175" cy="5398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79320" y="2727633"/>
            <a:ext cx="916427" cy="7705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14172" y="1879200"/>
            <a:ext cx="1686877" cy="1686877"/>
          </a:xfrm>
          <a:prstGeom prst="ellipse">
            <a:avLst/>
          </a:prstGeom>
          <a:solidFill>
            <a:srgbClr val="F79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Cryptography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/>
          <p:cNvSpPr/>
          <p:nvPr/>
        </p:nvSpPr>
        <p:spPr>
          <a:xfrm>
            <a:off x="4061515" y="2133698"/>
            <a:ext cx="3702574" cy="2535838"/>
          </a:xfrm>
          <a:prstGeom prst="flowChartProcess">
            <a:avLst/>
          </a:prstGeom>
          <a:solidFill>
            <a:srgbClr val="FDE8DB"/>
          </a:solidFill>
          <a:ln w="12700"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45" y="1"/>
            <a:ext cx="8674683" cy="561836"/>
          </a:xfrm>
        </p:spPr>
        <p:txBody>
          <a:bodyPr/>
          <a:lstStyle/>
          <a:p>
            <a:r>
              <a:rPr lang="en-GB" dirty="0"/>
              <a:t>Modern Cryptography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422" y="668797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00BBDC"/>
                </a:solidFill>
              </a:rPr>
              <a:t>Secret algorithm</a:t>
            </a:r>
            <a:endParaRPr lang="en-US" b="1" dirty="0">
              <a:solidFill>
                <a:srgbClr val="00BBD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0124" y="1061693"/>
            <a:ext cx="102463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242A75"/>
                </a:solidFill>
              </a:rPr>
              <a:t>1919</a:t>
            </a:r>
          </a:p>
          <a:p>
            <a:pPr algn="ctr"/>
            <a:endParaRPr lang="en-US" sz="2200" dirty="0">
              <a:ln w="0"/>
              <a:solidFill>
                <a:srgbClr val="616B00"/>
              </a:solidFill>
            </a:endParaRPr>
          </a:p>
          <a:p>
            <a:pPr algn="ctr"/>
            <a:r>
              <a:rPr lang="en-US" dirty="0">
                <a:ln w="0"/>
                <a:solidFill>
                  <a:srgbClr val="00BBDC"/>
                </a:solidFill>
              </a:rPr>
              <a:t>Enigma</a:t>
            </a:r>
            <a:endParaRPr lang="en-US" dirty="0">
              <a:solidFill>
                <a:srgbClr val="00BBD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1691" y="665693"/>
            <a:ext cx="340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37021"/>
                </a:solidFill>
              </a:rPr>
              <a:t>Public algorithm / Secret key</a:t>
            </a:r>
            <a:endParaRPr lang="en-US" b="1" dirty="0">
              <a:solidFill>
                <a:srgbClr val="F3702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764147" y="1444316"/>
            <a:ext cx="0" cy="228600"/>
          </a:xfrm>
          <a:prstGeom prst="line">
            <a:avLst/>
          </a:prstGeom>
          <a:ln w="12700" cmpd="sng">
            <a:solidFill>
              <a:srgbClr val="242A7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8" y="2139794"/>
            <a:ext cx="2305566" cy="253431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3006090" y="1553536"/>
            <a:ext cx="5716885" cy="0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144200" y="1060423"/>
            <a:ext cx="5526371" cy="992081"/>
            <a:chOff x="3144200" y="1125955"/>
            <a:chExt cx="5526371" cy="992081"/>
          </a:xfrm>
        </p:grpSpPr>
        <p:sp>
          <p:nvSpPr>
            <p:cNvPr id="6" name="Rectangle 5"/>
            <p:cNvSpPr/>
            <p:nvPr/>
          </p:nvSpPr>
          <p:spPr>
            <a:xfrm>
              <a:off x="3144200" y="1128071"/>
              <a:ext cx="920445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1971</a:t>
              </a:r>
            </a:p>
            <a:p>
              <a:pPr algn="ctr"/>
              <a:endParaRPr lang="en-US" sz="2200" dirty="0"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Lucifer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24342" y="1125955"/>
              <a:ext cx="6976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1975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DES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2944" y="1133151"/>
              <a:ext cx="6976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rgbClr val="242A75"/>
                  </a:solidFill>
                </a:rPr>
                <a:t>2000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AES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6336" y="1129765"/>
              <a:ext cx="6976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1999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TDES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1775" y="1127225"/>
              <a:ext cx="6976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1977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RSA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27550" y="1127224"/>
              <a:ext cx="6976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1991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DSA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6792" y="1128325"/>
              <a:ext cx="1018227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242A75"/>
                  </a:solidFill>
                </a:rPr>
                <a:t>1992</a:t>
              </a:r>
              <a:endParaRPr lang="en-US" dirty="0">
                <a:solidFill>
                  <a:srgbClr val="242A75"/>
                </a:solidFill>
              </a:endParaRPr>
            </a:p>
            <a:p>
              <a:pPr algn="ctr"/>
              <a:endParaRPr lang="en-US" sz="2200" dirty="0">
                <a:ln w="0"/>
                <a:solidFill>
                  <a:srgbClr val="F37021"/>
                </a:solidFill>
              </a:endParaRPr>
            </a:p>
            <a:p>
              <a:pPr algn="ctr"/>
              <a:r>
                <a:rPr lang="en-US" dirty="0">
                  <a:ln w="0"/>
                  <a:solidFill>
                    <a:srgbClr val="F37021"/>
                  </a:solidFill>
                </a:rPr>
                <a:t> ECDSA</a:t>
              </a:r>
              <a:endParaRPr lang="en-US" dirty="0">
                <a:solidFill>
                  <a:srgbClr val="F3702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15562" y="150742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74851" y="150500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06148" y="150500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14846" y="150500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80470" y="150222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56142" y="150984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72452" y="1502228"/>
              <a:ext cx="0" cy="228600"/>
            </a:xfrm>
            <a:prstGeom prst="line">
              <a:avLst/>
            </a:prstGeom>
            <a:ln w="12700" cmpd="sng">
              <a:solidFill>
                <a:srgbClr val="242A7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604118" y="1552084"/>
            <a:ext cx="1712362" cy="0"/>
          </a:xfrm>
          <a:prstGeom prst="straightConnector1">
            <a:avLst/>
          </a:prstGeom>
          <a:ln w="19050" cmpd="sng">
            <a:solidFill>
              <a:srgbClr val="242A7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15210" y="1552084"/>
            <a:ext cx="721360" cy="0"/>
          </a:xfrm>
          <a:prstGeom prst="straightConnector1">
            <a:avLst/>
          </a:prstGeom>
          <a:ln w="19050" cmpd="sng">
            <a:solidFill>
              <a:srgbClr val="242A75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4843242" y="2213240"/>
            <a:ext cx="989101" cy="243551"/>
          </a:xfrm>
          <a:prstGeom prst="flowChartAlternateProcess">
            <a:avLst/>
          </a:prstGeom>
          <a:solidFill>
            <a:srgbClr val="D4EA00"/>
          </a:solidFill>
          <a:ln>
            <a:solidFill>
              <a:srgbClr val="616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616B00"/>
                </a:solidFill>
              </a:rPr>
              <a:t>plaintext</a:t>
            </a:r>
            <a:endParaRPr lang="en-US" sz="1100" dirty="0">
              <a:solidFill>
                <a:srgbClr val="616B00"/>
              </a:solidFill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6059400" y="3630011"/>
            <a:ext cx="989099" cy="253159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ShiftRows</a:t>
            </a:r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43328" y="2167735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37021"/>
                </a:solidFill>
              </a:rPr>
              <a:t>AES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4205844" y="4262436"/>
            <a:ext cx="989099" cy="24638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roundkey</a:t>
            </a:r>
            <a:r>
              <a:rPr lang="fr-FR" sz="1100" dirty="0">
                <a:solidFill>
                  <a:srgbClr val="242A75"/>
                </a:solidFill>
              </a:rPr>
              <a:t>(i)</a:t>
            </a:r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6781086" y="3942248"/>
            <a:ext cx="989099" cy="24638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roundkey</a:t>
            </a:r>
            <a:r>
              <a:rPr lang="fr-FR" sz="1100" dirty="0">
                <a:solidFill>
                  <a:srgbClr val="242A75"/>
                </a:solidFill>
              </a:rPr>
              <a:t>(N)</a:t>
            </a:r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4174187" y="2513940"/>
            <a:ext cx="989099" cy="24638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roundkey</a:t>
            </a:r>
            <a:r>
              <a:rPr lang="fr-FR" sz="1100" dirty="0">
                <a:solidFill>
                  <a:srgbClr val="242A75"/>
                </a:solidFill>
              </a:rPr>
              <a:t>(1)</a:t>
            </a:r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092700" y="2651896"/>
            <a:ext cx="148438" cy="0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647358" y="4077702"/>
            <a:ext cx="158903" cy="0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099845" y="4394906"/>
            <a:ext cx="148438" cy="0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342237" y="2460769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340573" y="2731889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340555" y="3193493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340491" y="3529607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4857275" y="3293763"/>
            <a:ext cx="989099" cy="246380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SubBytes</a:t>
            </a:r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5340491" y="3866025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4851757" y="3627552"/>
            <a:ext cx="989099" cy="253159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ShiftRows</a:t>
            </a:r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5341467" y="4204111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lowchart: Process 44"/>
          <p:cNvSpPr/>
          <p:nvPr/>
        </p:nvSpPr>
        <p:spPr>
          <a:xfrm>
            <a:off x="4859700" y="3964608"/>
            <a:ext cx="990657" cy="253159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MixColumns</a:t>
            </a:r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4212649" y="3018038"/>
            <a:ext cx="571285" cy="0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6551149" y="3530079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47"/>
          <p:cNvSpPr/>
          <p:nvPr/>
        </p:nvSpPr>
        <p:spPr>
          <a:xfrm>
            <a:off x="6059400" y="3293763"/>
            <a:ext cx="989099" cy="246380"/>
          </a:xfrm>
          <a:prstGeom prst="flowChartProcess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rgbClr val="242A75"/>
                </a:solidFill>
              </a:rPr>
              <a:t>SubBytes</a:t>
            </a:r>
            <a:endParaRPr lang="en-US" sz="1100" dirty="0">
              <a:solidFill>
                <a:srgbClr val="242A75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6552043" y="3887318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46" idx="4"/>
          </p:cNvCxnSpPr>
          <p:nvPr/>
        </p:nvCxnSpPr>
        <p:spPr>
          <a:xfrm rot="5400000" flipH="1">
            <a:off x="4043497" y="3187191"/>
            <a:ext cx="1469253" cy="1130948"/>
          </a:xfrm>
          <a:prstGeom prst="bentConnector3">
            <a:avLst>
              <a:gd name="adj1" fmla="val -6225"/>
            </a:avLst>
          </a:prstGeom>
          <a:ln w="9525" cmpd="sng">
            <a:solidFill>
              <a:srgbClr val="242A75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7" idx="3"/>
            <a:endCxn id="48" idx="0"/>
          </p:cNvCxnSpPr>
          <p:nvPr/>
        </p:nvCxnSpPr>
        <p:spPr>
          <a:xfrm>
            <a:off x="5891533" y="3018038"/>
            <a:ext cx="662417" cy="275725"/>
          </a:xfrm>
          <a:prstGeom prst="bentConnector2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550916" y="4173048"/>
            <a:ext cx="894" cy="95094"/>
          </a:xfrm>
          <a:prstGeom prst="straightConnector1">
            <a:avLst/>
          </a:prstGeom>
          <a:ln w="9525" cmpd="sng">
            <a:solidFill>
              <a:srgbClr val="242A75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6059400" y="4273130"/>
            <a:ext cx="989099" cy="24355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 err="1">
                <a:solidFill>
                  <a:schemeClr val="accent1"/>
                </a:solidFill>
              </a:rPr>
              <a:t>ciphertext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47" name="Flowchart: Or 46"/>
          <p:cNvSpPr/>
          <p:nvPr/>
        </p:nvSpPr>
        <p:spPr>
          <a:xfrm>
            <a:off x="6459818" y="3986229"/>
            <a:ext cx="183009" cy="183009"/>
          </a:xfrm>
          <a:prstGeom prst="flowChartOr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lowchart: Or 45"/>
          <p:cNvSpPr/>
          <p:nvPr/>
        </p:nvSpPr>
        <p:spPr>
          <a:xfrm>
            <a:off x="5252093" y="4304282"/>
            <a:ext cx="183009" cy="183009"/>
          </a:xfrm>
          <a:prstGeom prst="flowChartOr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4789649" y="2829632"/>
            <a:ext cx="1101884" cy="376812"/>
          </a:xfrm>
          <a:prstGeom prst="flowChartDecision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dirty="0">
                <a:solidFill>
                  <a:srgbClr val="242A75"/>
                </a:solidFill>
              </a:rPr>
              <a:t>for i=1</a:t>
            </a:r>
            <a:r>
              <a:rPr lang="fr-FR" sz="600" dirty="0">
                <a:solidFill>
                  <a:srgbClr val="242A75"/>
                </a:solidFill>
              </a:rPr>
              <a:t> </a:t>
            </a:r>
            <a:r>
              <a:rPr lang="fr-FR" sz="1100" dirty="0">
                <a:solidFill>
                  <a:srgbClr val="242A75"/>
                </a:solidFill>
              </a:rPr>
              <a:t>to</a:t>
            </a:r>
            <a:r>
              <a:rPr lang="fr-FR" sz="600" dirty="0">
                <a:solidFill>
                  <a:srgbClr val="242A75"/>
                </a:solidFill>
              </a:rPr>
              <a:t> </a:t>
            </a:r>
            <a:r>
              <a:rPr lang="fr-FR" sz="1100" dirty="0">
                <a:solidFill>
                  <a:srgbClr val="242A75"/>
                </a:solidFill>
              </a:rPr>
              <a:t>N</a:t>
            </a:r>
            <a:endParaRPr lang="en-US" sz="1100" dirty="0">
              <a:solidFill>
                <a:srgbClr val="242A75"/>
              </a:solidFill>
            </a:endParaRPr>
          </a:p>
        </p:txBody>
      </p:sp>
      <p:sp>
        <p:nvSpPr>
          <p:cNvPr id="15" name="Flowchart: Or 14"/>
          <p:cNvSpPr/>
          <p:nvPr/>
        </p:nvSpPr>
        <p:spPr>
          <a:xfrm>
            <a:off x="5248758" y="2558487"/>
            <a:ext cx="183009" cy="183009"/>
          </a:xfrm>
          <a:prstGeom prst="flowChartOr">
            <a:avLst/>
          </a:prstGeom>
          <a:solidFill>
            <a:srgbClr val="FAC2A0"/>
          </a:solidFill>
          <a:ln>
            <a:solidFill>
              <a:srgbClr val="F79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Symmetric Cryptography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53132" y="2390990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88604" y="2392034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66702" y="2394473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35040" y="2392568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468327" y="2055672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061056" y="2055672"/>
            <a:ext cx="615796" cy="4463"/>
          </a:xfrm>
          <a:prstGeom prst="straightConnector1">
            <a:avLst/>
          </a:prstGeom>
          <a:ln w="19050" cmpd="sng">
            <a:solidFill>
              <a:srgbClr val="242A7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02006" y="134700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9EB8"/>
                </a:solidFill>
              </a:rPr>
              <a:t>secret key</a:t>
            </a:r>
            <a:endParaRPr lang="en-US" dirty="0">
              <a:solidFill>
                <a:srgbClr val="009EB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95360" y="1357617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9EB8"/>
                </a:solidFill>
              </a:rPr>
              <a:t>secret key</a:t>
            </a:r>
            <a:endParaRPr lang="en-US" dirty="0">
              <a:solidFill>
                <a:srgbClr val="009EB8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2200" y="218554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</a:rPr>
              <a:t>ciphertext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6357" y="218875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n w="0"/>
                <a:solidFill>
                  <a:schemeClr val="accent5">
                    <a:lumMod val="50000"/>
                  </a:schemeClr>
                </a:solidFill>
              </a:rPr>
              <a:t>plaintext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82626" y="2185741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n w="0"/>
                <a:solidFill>
                  <a:schemeClr val="accent5">
                    <a:lumMod val="50000"/>
                  </a:schemeClr>
                </a:solidFill>
              </a:rPr>
              <a:t>plaintext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4400" y="2058539"/>
            <a:ext cx="938572" cy="676334"/>
            <a:chOff x="1950832" y="2242074"/>
            <a:chExt cx="938572" cy="676334"/>
          </a:xfrm>
        </p:grpSpPr>
        <p:sp>
          <p:nvSpPr>
            <p:cNvPr id="6" name="Isosceles Triangle 5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905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847308" y="2345598"/>
              <a:ext cx="676334" cy="469285"/>
            </a:xfrm>
            <a:prstGeom prst="triangle">
              <a:avLst/>
            </a:prstGeom>
            <a:noFill/>
            <a:ln w="1905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5896468" y="2058538"/>
            <a:ext cx="944004" cy="676334"/>
            <a:chOff x="1945400" y="2242074"/>
            <a:chExt cx="944004" cy="676334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905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1841876" y="2345598"/>
              <a:ext cx="676334" cy="469285"/>
            </a:xfrm>
            <a:prstGeom prst="triangle">
              <a:avLst/>
            </a:prstGeom>
            <a:noFill/>
            <a:ln w="1905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Left Brace 38"/>
          <p:cNvSpPr/>
          <p:nvPr/>
        </p:nvSpPr>
        <p:spPr>
          <a:xfrm rot="16200000">
            <a:off x="2627732" y="2000325"/>
            <a:ext cx="289369" cy="2177785"/>
          </a:xfrm>
          <a:prstGeom prst="leftBrace">
            <a:avLst>
              <a:gd name="adj1" fmla="val 89883"/>
              <a:gd name="adj2" fmla="val 50000"/>
            </a:avLst>
          </a:prstGeom>
          <a:ln w="19050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221706" y="2037392"/>
            <a:ext cx="289369" cy="2184133"/>
          </a:xfrm>
          <a:prstGeom prst="leftBrace">
            <a:avLst>
              <a:gd name="adj1" fmla="val 89883"/>
              <a:gd name="adj2" fmla="val 50000"/>
            </a:avLst>
          </a:prstGeom>
          <a:ln w="19050" cmpd="sng">
            <a:solidFill>
              <a:srgbClr val="242A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90201" y="3391248"/>
            <a:ext cx="136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/>
              </a:rPr>
              <a:t>Encryption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5665426" y="3391248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</a:rPr>
              <a:t>Decryption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1204519" y="3811251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n w="0"/>
              </a:rPr>
              <a:t>Enc</a:t>
            </a:r>
            <a:r>
              <a:rPr lang="en-US" sz="600" dirty="0">
                <a:ln w="0"/>
              </a:rPr>
              <a:t> </a:t>
            </a:r>
            <a:r>
              <a:rPr lang="en-US" dirty="0">
                <a:ln w="0"/>
              </a:rPr>
              <a:t>(</a:t>
            </a:r>
            <a:r>
              <a:rPr lang="en-US" sz="600" dirty="0">
                <a:ln w="0"/>
              </a:rPr>
              <a:t> </a:t>
            </a:r>
            <a:r>
              <a:rPr lang="en-US" dirty="0">
                <a:ln w="0"/>
                <a:solidFill>
                  <a:srgbClr val="309DB5"/>
                </a:solidFill>
              </a:rPr>
              <a:t>secret key</a:t>
            </a:r>
            <a:r>
              <a:rPr lang="en-US" sz="800" dirty="0">
                <a:ln w="0"/>
                <a:solidFill>
                  <a:srgbClr val="309DB5"/>
                </a:solidFill>
              </a:rPr>
              <a:t> </a:t>
            </a:r>
            <a:r>
              <a:rPr lang="en-US" dirty="0">
                <a:ln w="0"/>
              </a:rPr>
              <a:t>;</a:t>
            </a:r>
            <a:r>
              <a:rPr lang="en-US" sz="800" dirty="0">
                <a:ln w="0"/>
              </a:rPr>
              <a:t> </a:t>
            </a:r>
            <a:r>
              <a:rPr lang="en-US" dirty="0">
                <a:ln w="0"/>
                <a:solidFill>
                  <a:schemeClr val="accent5">
                    <a:lumMod val="50000"/>
                  </a:schemeClr>
                </a:solidFill>
              </a:rPr>
              <a:t>plaintext</a:t>
            </a:r>
            <a:r>
              <a:rPr lang="en-US" sz="600" dirty="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ln w="0"/>
              </a:rPr>
              <a:t>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711898" y="3811251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</a:rPr>
              <a:t>Dec</a:t>
            </a:r>
            <a:r>
              <a:rPr lang="en-US" sz="600" dirty="0">
                <a:ln w="0"/>
              </a:rPr>
              <a:t> </a:t>
            </a:r>
            <a:r>
              <a:rPr lang="en-US" dirty="0">
                <a:ln w="0"/>
              </a:rPr>
              <a:t>(</a:t>
            </a:r>
            <a:r>
              <a:rPr lang="en-US" sz="600" dirty="0">
                <a:ln w="0"/>
              </a:rPr>
              <a:t> </a:t>
            </a:r>
            <a:r>
              <a:rPr lang="en-US" dirty="0">
                <a:ln w="0"/>
                <a:solidFill>
                  <a:srgbClr val="009EB8"/>
                </a:solidFill>
              </a:rPr>
              <a:t>secret key</a:t>
            </a:r>
            <a:r>
              <a:rPr lang="en-US" sz="800" dirty="0">
                <a:ln w="0"/>
                <a:solidFill>
                  <a:srgbClr val="009EB8"/>
                </a:solidFill>
              </a:rPr>
              <a:t> </a:t>
            </a:r>
            <a:r>
              <a:rPr lang="en-US" dirty="0">
                <a:ln w="0"/>
              </a:rPr>
              <a:t>;</a:t>
            </a:r>
            <a:r>
              <a:rPr lang="en-US" sz="800" dirty="0">
                <a:ln w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</a:rPr>
              <a:t>ciphertext</a:t>
            </a:r>
            <a:r>
              <a:rPr lang="en-US" sz="600" dirty="0">
                <a:ln w="0"/>
                <a:solidFill>
                  <a:schemeClr val="accent1"/>
                </a:solidFill>
              </a:rPr>
              <a:t> </a:t>
            </a:r>
            <a:r>
              <a:rPr lang="en-US" dirty="0">
                <a:ln w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7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Symmetric Mutual Authentication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0234" y="771902"/>
            <a:ext cx="1182314" cy="390221"/>
          </a:xfrm>
          <a:prstGeom prst="rect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 err="1">
                <a:solidFill>
                  <a:schemeClr val="tx1"/>
                </a:solidFill>
              </a:rPr>
              <a:t>Smartcard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8137" y="771902"/>
            <a:ext cx="1182314" cy="390221"/>
          </a:xfrm>
          <a:prstGeom prst="rect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Terminal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>
            <a:off x="3631391" y="1162123"/>
            <a:ext cx="0" cy="3414925"/>
          </a:xfrm>
          <a:prstGeom prst="line">
            <a:avLst/>
          </a:prstGeom>
          <a:ln w="12700" cmpd="sng">
            <a:solidFill>
              <a:srgbClr val="F3702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85728" y="1162123"/>
            <a:ext cx="0" cy="3414925"/>
          </a:xfrm>
          <a:prstGeom prst="line">
            <a:avLst/>
          </a:prstGeom>
          <a:ln w="12700" cmpd="sng">
            <a:solidFill>
              <a:srgbClr val="F3702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51560" y="2112876"/>
            <a:ext cx="448852" cy="448852"/>
          </a:xfrm>
          <a:prstGeom prst="rect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RNG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25956" y="2933375"/>
            <a:ext cx="662144" cy="389815"/>
            <a:chOff x="1950833" y="2242074"/>
            <a:chExt cx="938575" cy="676335"/>
          </a:xfrm>
        </p:grpSpPr>
        <p:sp>
          <p:nvSpPr>
            <p:cNvPr id="24" name="Isosceles Triangle 23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1847308" y="2345598"/>
              <a:ext cx="676334" cy="469285"/>
            </a:xfrm>
            <a:prstGeom prst="triangle">
              <a:avLst/>
            </a:prstGeom>
            <a:noFill/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33079" y="2541654"/>
            <a:ext cx="662142" cy="389814"/>
            <a:chOff x="1950832" y="2242074"/>
            <a:chExt cx="938572" cy="676334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1847308" y="2345598"/>
              <a:ext cx="676334" cy="469285"/>
            </a:xfrm>
            <a:prstGeom prst="triangle">
              <a:avLst/>
            </a:prstGeom>
            <a:noFill/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6042928" y="3325094"/>
            <a:ext cx="662142" cy="389814"/>
            <a:chOff x="1950832" y="2242074"/>
            <a:chExt cx="938572" cy="676334"/>
          </a:xfrm>
        </p:grpSpPr>
        <p:sp>
          <p:nvSpPr>
            <p:cNvPr id="36" name="Isosceles Triangle 35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1847308" y="2345598"/>
              <a:ext cx="676334" cy="469285"/>
            </a:xfrm>
            <a:prstGeom prst="triangle">
              <a:avLst/>
            </a:prstGeom>
            <a:noFill/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Hexagon 37"/>
          <p:cNvSpPr/>
          <p:nvPr/>
        </p:nvSpPr>
        <p:spPr>
          <a:xfrm>
            <a:off x="1073785" y="3714907"/>
            <a:ext cx="800100" cy="394264"/>
          </a:xfrm>
          <a:prstGeom prst="hexagon">
            <a:avLst>
              <a:gd name="adj" fmla="val 49575"/>
              <a:gd name="vf" fmla="val 115470"/>
            </a:avLst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=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n-US" sz="800" dirty="0">
                <a:solidFill>
                  <a:schemeClr val="tx1"/>
                </a:solidFill>
              </a:rPr>
              <a:t> 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256368" y="2541654"/>
            <a:ext cx="0" cy="560806"/>
          </a:xfrm>
          <a:prstGeom prst="straightConnector1">
            <a:avLst/>
          </a:prstGeom>
          <a:ln w="12700" cmpd="sng">
            <a:solidFill>
              <a:srgbClr val="242A75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2059282" y="2543434"/>
            <a:ext cx="979146" cy="961055"/>
          </a:xfrm>
          <a:prstGeom prst="bentConnector3">
            <a:avLst>
              <a:gd name="adj1" fmla="val 100066"/>
            </a:avLst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78580" y="3128282"/>
            <a:ext cx="1952811" cy="579488"/>
            <a:chOff x="1678580" y="3128282"/>
            <a:chExt cx="1952811" cy="579488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2588097" y="3128282"/>
              <a:ext cx="1043294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25" idx="3"/>
            </p:cNvCxnSpPr>
            <p:nvPr/>
          </p:nvCxnSpPr>
          <p:spPr>
            <a:xfrm rot="10800000" flipV="1">
              <a:off x="1678580" y="3128282"/>
              <a:ext cx="247377" cy="579488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585728" y="3520001"/>
            <a:ext cx="1764983" cy="196813"/>
            <a:chOff x="5585728" y="3520001"/>
            <a:chExt cx="1764983" cy="196813"/>
          </a:xfrm>
        </p:grpSpPr>
        <p:cxnSp>
          <p:nvCxnSpPr>
            <p:cNvPr id="53" name="Straight Arrow Connector 52"/>
            <p:cNvCxnSpPr>
              <a:endCxn id="36" idx="3"/>
            </p:cNvCxnSpPr>
            <p:nvPr/>
          </p:nvCxnSpPr>
          <p:spPr>
            <a:xfrm>
              <a:off x="5585728" y="3520002"/>
              <a:ext cx="457201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37" idx="3"/>
              <a:endCxn id="39" idx="4"/>
            </p:cNvCxnSpPr>
            <p:nvPr/>
          </p:nvCxnSpPr>
          <p:spPr>
            <a:xfrm>
              <a:off x="6705070" y="3520001"/>
              <a:ext cx="645641" cy="19681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707503" y="3325093"/>
            <a:ext cx="662142" cy="389814"/>
            <a:chOff x="1950832" y="2242074"/>
            <a:chExt cx="938572" cy="676334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2316594" y="2345598"/>
              <a:ext cx="676334" cy="469286"/>
            </a:xfrm>
            <a:prstGeom prst="triangle">
              <a:avLst/>
            </a:prstGeom>
            <a:solidFill>
              <a:srgbClr val="F7995F"/>
            </a:solidFill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1847308" y="2345598"/>
              <a:ext cx="676334" cy="469285"/>
            </a:xfrm>
            <a:prstGeom prst="triangle">
              <a:avLst/>
            </a:prstGeom>
            <a:noFill/>
            <a:ln w="12700">
              <a:solidFill>
                <a:srgbClr val="F370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9821" y="1276954"/>
            <a:ext cx="1939557" cy="307777"/>
            <a:chOff x="3639821" y="1276954"/>
            <a:chExt cx="1939557" cy="307777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3639821" y="1557737"/>
              <a:ext cx="1939557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377900" y="1276954"/>
              <a:ext cx="4635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ID?</a:t>
              </a:r>
              <a:endParaRPr lang="en-US" sz="1400" dirty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821207" y="2383480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i="1" dirty="0">
                <a:solidFill>
                  <a:srgbClr val="009EB8"/>
                </a:solidFill>
              </a:rPr>
              <a:t>K</a:t>
            </a:r>
            <a:endParaRPr lang="en-US" sz="1400" b="1" i="1" dirty="0">
              <a:solidFill>
                <a:srgbClr val="009EB8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6284" y="3747294"/>
            <a:ext cx="2911252" cy="980678"/>
            <a:chOff x="186284" y="3747294"/>
            <a:chExt cx="2911252" cy="980678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902948" y="4049286"/>
              <a:ext cx="0" cy="192319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46213" y="3747294"/>
              <a:ext cx="476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Yes</a:t>
              </a:r>
              <a:endParaRPr lang="en-US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284" y="4204752"/>
              <a:ext cx="1449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Terminal</a:t>
              </a:r>
            </a:p>
            <a:p>
              <a:pPr algn="ctr"/>
              <a:r>
                <a:rPr lang="fr-FR" sz="1400" dirty="0" err="1"/>
                <a:t>authenticated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2014384" y="4043462"/>
              <a:ext cx="0" cy="192319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814489" y="3757041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No</a:t>
              </a:r>
              <a:endParaRPr 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648100" y="4202178"/>
              <a:ext cx="1449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Terminal not</a:t>
              </a:r>
            </a:p>
            <a:p>
              <a:pPr algn="ctr"/>
              <a:r>
                <a:rPr lang="fr-FR" sz="1400" dirty="0" err="1"/>
                <a:t>authenticated</a:t>
              </a:r>
              <a:endParaRPr lang="en-US" sz="1400" dirty="0"/>
            </a:p>
          </p:txBody>
        </p:sp>
      </p:grpSp>
      <p:sp>
        <p:nvSpPr>
          <p:cNvPr id="39" name="Hexagon 38"/>
          <p:cNvSpPr/>
          <p:nvPr/>
        </p:nvSpPr>
        <p:spPr>
          <a:xfrm>
            <a:off x="7155255" y="3716814"/>
            <a:ext cx="800100" cy="394264"/>
          </a:xfrm>
          <a:prstGeom prst="hexagon">
            <a:avLst>
              <a:gd name="adj" fmla="val 49575"/>
              <a:gd name="vf" fmla="val 115470"/>
            </a:avLst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=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n-US" sz="800" dirty="0">
                <a:solidFill>
                  <a:schemeClr val="tx1"/>
                </a:solidFill>
              </a:rPr>
              <a:t> 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987524" y="3742254"/>
            <a:ext cx="2978467" cy="989238"/>
            <a:chOff x="5987524" y="3742254"/>
            <a:chExt cx="2978467" cy="989238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6988825" y="4044246"/>
              <a:ext cx="0" cy="192319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8100261" y="4038422"/>
              <a:ext cx="0" cy="192319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6732090" y="3742254"/>
              <a:ext cx="476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Yes</a:t>
              </a:r>
              <a:endParaRPr lang="en-US" sz="14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900366" y="3752001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No</a:t>
              </a:r>
              <a:endParaRPr lang="en-US" sz="14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987524" y="4207326"/>
              <a:ext cx="1449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Smartcard</a:t>
              </a:r>
              <a:endParaRPr lang="fr-FR" sz="1400" dirty="0"/>
            </a:p>
            <a:p>
              <a:pPr algn="ctr"/>
              <a:r>
                <a:rPr lang="fr-FR" sz="1400" dirty="0" err="1"/>
                <a:t>authenticated</a:t>
              </a:r>
              <a:endParaRPr lang="en-US" sz="14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16555" y="4208272"/>
              <a:ext cx="1449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Smartcard</a:t>
              </a:r>
              <a:r>
                <a:rPr lang="fr-FR" sz="1400" dirty="0"/>
                <a:t> not</a:t>
              </a:r>
            </a:p>
            <a:p>
              <a:pPr algn="ctr"/>
              <a:r>
                <a:rPr lang="fr-FR" sz="1400" dirty="0" err="1"/>
                <a:t>authenticated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39821" y="2052201"/>
            <a:ext cx="1939557" cy="307777"/>
            <a:chOff x="3639821" y="2052201"/>
            <a:chExt cx="1939557" cy="307777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3639821" y="2344696"/>
              <a:ext cx="1939557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3705954" y="2052201"/>
              <a:ext cx="1819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Random</a:t>
              </a:r>
              <a:r>
                <a:rPr lang="fr-FR" sz="1400" dirty="0"/>
                <a:t> </a:t>
              </a:r>
              <a:r>
                <a:rPr lang="fr-FR" sz="1400" dirty="0" err="1"/>
                <a:t>number</a:t>
              </a:r>
              <a:r>
                <a:rPr lang="fr-FR" sz="1400" dirty="0"/>
                <a:t>?</a:t>
              </a:r>
              <a:endParaRPr lang="en-US" sz="1400" dirty="0"/>
            </a:p>
          </p:txBody>
        </p:sp>
      </p:grpSp>
      <p:sp>
        <p:nvSpPr>
          <p:cNvPr id="119" name="Oval 118"/>
          <p:cNvSpPr/>
          <p:nvPr/>
        </p:nvSpPr>
        <p:spPr>
          <a:xfrm>
            <a:off x="2226668" y="2513734"/>
            <a:ext cx="59399" cy="59399"/>
          </a:xfrm>
          <a:prstGeom prst="ellipse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1147" y="3489441"/>
            <a:ext cx="1056357" cy="59399"/>
            <a:chOff x="1651147" y="3489441"/>
            <a:chExt cx="1056357" cy="59399"/>
          </a:xfrm>
        </p:grpSpPr>
        <p:cxnSp>
          <p:nvCxnSpPr>
            <p:cNvPr id="63" name="Straight Arrow Connector 62"/>
            <p:cNvCxnSpPr>
              <a:stCxn id="41" idx="6"/>
              <a:endCxn id="31" idx="3"/>
            </p:cNvCxnSpPr>
            <p:nvPr/>
          </p:nvCxnSpPr>
          <p:spPr>
            <a:xfrm>
              <a:off x="2369594" y="3520000"/>
              <a:ext cx="337910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1" idx="2"/>
            </p:cNvCxnSpPr>
            <p:nvPr/>
          </p:nvCxnSpPr>
          <p:spPr>
            <a:xfrm>
              <a:off x="1671829" y="3519141"/>
              <a:ext cx="472628" cy="859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1651147" y="3489441"/>
              <a:ext cx="59399" cy="593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2144457" y="3407431"/>
            <a:ext cx="225137" cy="225137"/>
          </a:xfrm>
          <a:prstGeom prst="ellipse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36646" y="1677072"/>
            <a:ext cx="1949082" cy="307777"/>
            <a:chOff x="3636646" y="1677072"/>
            <a:chExt cx="1949082" cy="307777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36646" y="1950397"/>
              <a:ext cx="1949082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4427158" y="1677072"/>
              <a:ext cx="3577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i="1" dirty="0"/>
                <a:t>ID</a:t>
              </a:r>
              <a:endParaRPr lang="en-US" sz="1400" i="1" dirty="0"/>
            </a:p>
          </p:txBody>
        </p:sp>
      </p:grpSp>
      <p:cxnSp>
        <p:nvCxnSpPr>
          <p:cNvPr id="60" name="Straight Arrow Connector 59"/>
          <p:cNvCxnSpPr>
            <a:endCxn id="21" idx="1"/>
          </p:cNvCxnSpPr>
          <p:nvPr/>
        </p:nvCxnSpPr>
        <p:spPr>
          <a:xfrm>
            <a:off x="5592079" y="1952856"/>
            <a:ext cx="200772" cy="0"/>
          </a:xfrm>
          <a:prstGeom prst="straightConnector1">
            <a:avLst/>
          </a:prstGeom>
          <a:ln w="12700" cmpd="sng">
            <a:solidFill>
              <a:srgbClr val="242A75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241813" y="1674444"/>
            <a:ext cx="724617" cy="1822617"/>
            <a:chOff x="6241813" y="1674444"/>
            <a:chExt cx="724617" cy="1822617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72225" y="1960476"/>
              <a:ext cx="0" cy="1536585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/>
            <p:nvPr/>
          </p:nvCxnSpPr>
          <p:spPr>
            <a:xfrm>
              <a:off x="6241813" y="1954309"/>
              <a:ext cx="724617" cy="760707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442638" y="1674444"/>
              <a:ext cx="2952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009EB8"/>
                  </a:solidFill>
                </a:rPr>
                <a:t>K</a:t>
              </a:r>
              <a:endParaRPr lang="en-US" sz="1400" b="1" i="1" dirty="0">
                <a:solidFill>
                  <a:srgbClr val="009EB8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344935" y="1923978"/>
              <a:ext cx="59399" cy="593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47936" y="2706862"/>
            <a:ext cx="2383455" cy="59399"/>
            <a:chOff x="1247936" y="2706862"/>
            <a:chExt cx="2383455" cy="59399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1275986" y="2736165"/>
              <a:ext cx="2355405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1247936" y="2706862"/>
              <a:ext cx="59399" cy="593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15114" y="2561728"/>
            <a:ext cx="486030" cy="1146043"/>
            <a:chOff x="815114" y="2561728"/>
            <a:chExt cx="486030" cy="1146043"/>
          </a:xfrm>
        </p:grpSpPr>
        <p:cxnSp>
          <p:nvCxnSpPr>
            <p:cNvPr id="50" name="Straight Arrow Connector 49"/>
            <p:cNvCxnSpPr>
              <a:stCxn id="20" idx="2"/>
            </p:cNvCxnSpPr>
            <p:nvPr/>
          </p:nvCxnSpPr>
          <p:spPr>
            <a:xfrm>
              <a:off x="1275986" y="2561728"/>
              <a:ext cx="0" cy="1146043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815114" y="2618123"/>
              <a:ext cx="486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B42573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B42573"/>
                  </a:solidFill>
                </a:rPr>
                <a:t>S</a:t>
              </a:r>
              <a:endParaRPr lang="en-US" sz="1400" b="1" i="1" baseline="-25000" dirty="0">
                <a:solidFill>
                  <a:srgbClr val="B42573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85728" y="2734655"/>
            <a:ext cx="1047352" cy="1906"/>
            <a:chOff x="5585728" y="2734655"/>
            <a:chExt cx="1047352" cy="1906"/>
          </a:xfrm>
        </p:grpSpPr>
        <p:cxnSp>
          <p:nvCxnSpPr>
            <p:cNvPr id="55" name="Straight Arrow Connector 54"/>
            <p:cNvCxnSpPr>
              <a:stCxn id="40" idx="6"/>
              <a:endCxn id="34" idx="3"/>
            </p:cNvCxnSpPr>
            <p:nvPr/>
          </p:nvCxnSpPr>
          <p:spPr>
            <a:xfrm>
              <a:off x="6004747" y="2736561"/>
              <a:ext cx="628333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40" idx="2"/>
            </p:cNvCxnSpPr>
            <p:nvPr/>
          </p:nvCxnSpPr>
          <p:spPr>
            <a:xfrm>
              <a:off x="5585728" y="2734655"/>
              <a:ext cx="193882" cy="1906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636646" y="2442141"/>
            <a:ext cx="1949082" cy="307777"/>
            <a:chOff x="3636646" y="2442141"/>
            <a:chExt cx="1949082" cy="307777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636646" y="2734655"/>
              <a:ext cx="1949082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358060" y="2442141"/>
              <a:ext cx="4860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B42573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B42573"/>
                  </a:solidFill>
                </a:rPr>
                <a:t>S</a:t>
              </a:r>
              <a:endParaRPr lang="en-US" sz="1400" b="1" i="1" baseline="-25000" dirty="0">
                <a:solidFill>
                  <a:srgbClr val="B42573"/>
                </a:solidFill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 flipH="1">
            <a:off x="5592079" y="3126976"/>
            <a:ext cx="1963227" cy="0"/>
          </a:xfrm>
          <a:prstGeom prst="straightConnector1">
            <a:avLst/>
          </a:prstGeom>
          <a:ln w="12700" cmpd="sng">
            <a:solidFill>
              <a:srgbClr val="242A75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3" idx="3"/>
          </p:cNvCxnSpPr>
          <p:nvPr/>
        </p:nvCxnSpPr>
        <p:spPr>
          <a:xfrm>
            <a:off x="7295222" y="2736562"/>
            <a:ext cx="260083" cy="391720"/>
          </a:xfrm>
          <a:prstGeom prst="bentConnector2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639821" y="2834812"/>
            <a:ext cx="1939557" cy="307777"/>
            <a:chOff x="3639821" y="2834812"/>
            <a:chExt cx="1939557" cy="307777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639821" y="3128282"/>
              <a:ext cx="1939557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3768395" y="2834812"/>
              <a:ext cx="16834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i="1" dirty="0" err="1"/>
                <a:t>Enc</a:t>
              </a:r>
              <a:r>
                <a:rPr lang="fr-FR" sz="1400" i="1" dirty="0"/>
                <a:t>(</a:t>
              </a:r>
              <a:r>
                <a:rPr lang="fr-FR" sz="600" i="1" dirty="0"/>
                <a:t> </a:t>
              </a:r>
              <a:r>
                <a:rPr lang="fr-FR" sz="1400" b="1" i="1" dirty="0">
                  <a:solidFill>
                    <a:srgbClr val="009EB8"/>
                  </a:solidFill>
                </a:rPr>
                <a:t>K</a:t>
              </a:r>
              <a:r>
                <a:rPr lang="fr-FR" sz="600" i="1" dirty="0"/>
                <a:t> </a:t>
              </a:r>
              <a:r>
                <a:rPr lang="fr-FR" sz="1400" i="1" dirty="0"/>
                <a:t>;</a:t>
              </a:r>
              <a:r>
                <a:rPr lang="fr-FR" sz="600" i="1" dirty="0"/>
                <a:t> </a:t>
              </a:r>
              <a:r>
                <a:rPr lang="fr-FR" sz="1400" b="1" i="1" dirty="0">
                  <a:solidFill>
                    <a:srgbClr val="616B00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616B00"/>
                  </a:solidFill>
                </a:rPr>
                <a:t>T</a:t>
              </a:r>
              <a:r>
                <a:rPr lang="fr-FR" sz="1400" i="1" spc="-400" dirty="0"/>
                <a:t>||</a:t>
              </a:r>
              <a:r>
                <a:rPr lang="fr-FR" sz="1400" i="1" spc="-200" dirty="0"/>
                <a:t>  </a:t>
              </a:r>
              <a:r>
                <a:rPr lang="fr-FR" sz="1400" b="1" i="1" dirty="0">
                  <a:solidFill>
                    <a:srgbClr val="B42573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B42573"/>
                  </a:solidFill>
                </a:rPr>
                <a:t>S</a:t>
              </a:r>
              <a:r>
                <a:rPr lang="fr-FR" sz="600" i="1" dirty="0">
                  <a:solidFill>
                    <a:srgbClr val="B42573"/>
                  </a:solidFill>
                </a:rPr>
                <a:t> </a:t>
              </a:r>
              <a:r>
                <a:rPr lang="fr-FR" sz="1400" i="1" dirty="0"/>
                <a:t>)</a:t>
              </a:r>
              <a:endParaRPr lang="en-US" sz="1400" i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92179" y="2171490"/>
            <a:ext cx="2334927" cy="1540091"/>
            <a:chOff x="5892179" y="2171490"/>
            <a:chExt cx="2334927" cy="1540091"/>
          </a:xfrm>
        </p:grpSpPr>
        <p:cxnSp>
          <p:nvCxnSpPr>
            <p:cNvPr id="52" name="Straight Arrow Connector 51"/>
            <p:cNvCxnSpPr>
              <a:stCxn id="22" idx="2"/>
            </p:cNvCxnSpPr>
            <p:nvPr/>
          </p:nvCxnSpPr>
          <p:spPr>
            <a:xfrm>
              <a:off x="7749251" y="2171490"/>
              <a:ext cx="0" cy="1540091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endCxn id="40" idx="0"/>
            </p:cNvCxnSpPr>
            <p:nvPr/>
          </p:nvCxnSpPr>
          <p:spPr>
            <a:xfrm rot="10800000" flipV="1">
              <a:off x="5892179" y="2344696"/>
              <a:ext cx="1857072" cy="279296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7749090" y="2220818"/>
              <a:ext cx="4780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616B00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616B00"/>
                  </a:solidFill>
                </a:rPr>
                <a:t>T</a:t>
              </a:r>
              <a:endParaRPr lang="en-US" sz="1400" b="1" i="1" baseline="-25000" dirty="0">
                <a:solidFill>
                  <a:srgbClr val="616B00"/>
                </a:solidFill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722091" y="2312456"/>
              <a:ext cx="59399" cy="59399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524825" y="1722638"/>
            <a:ext cx="448852" cy="448852"/>
          </a:xfrm>
          <a:prstGeom prst="rect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2851" y="1728430"/>
            <a:ext cx="448852" cy="448852"/>
          </a:xfrm>
          <a:prstGeom prst="rect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ID2K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69646" y="3229554"/>
            <a:ext cx="2209732" cy="307777"/>
            <a:chOff x="3369646" y="3229554"/>
            <a:chExt cx="2209732" cy="307777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636646" y="3519999"/>
              <a:ext cx="1942732" cy="0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0" idx="3"/>
            </p:cNvCxnSpPr>
            <p:nvPr/>
          </p:nvCxnSpPr>
          <p:spPr>
            <a:xfrm>
              <a:off x="3369646" y="3520001"/>
              <a:ext cx="254207" cy="1656"/>
            </a:xfrm>
            <a:prstGeom prst="straightConnector1">
              <a:avLst/>
            </a:prstGeom>
            <a:ln w="12700" cmpd="sng">
              <a:solidFill>
                <a:srgbClr val="242A75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3767447" y="3229554"/>
              <a:ext cx="16834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i="1" dirty="0" err="1"/>
                <a:t>Enc</a:t>
              </a:r>
              <a:r>
                <a:rPr lang="fr-FR" sz="1400" i="1" dirty="0"/>
                <a:t>(</a:t>
              </a:r>
              <a:r>
                <a:rPr lang="fr-FR" sz="600" i="1" dirty="0"/>
                <a:t> </a:t>
              </a:r>
              <a:r>
                <a:rPr lang="fr-FR" sz="1400" b="1" i="1" dirty="0">
                  <a:solidFill>
                    <a:srgbClr val="009EB8"/>
                  </a:solidFill>
                </a:rPr>
                <a:t>K</a:t>
              </a:r>
              <a:r>
                <a:rPr lang="fr-FR" sz="600" i="1" dirty="0"/>
                <a:t> </a:t>
              </a:r>
              <a:r>
                <a:rPr lang="fr-FR" sz="1400" i="1" dirty="0"/>
                <a:t>;</a:t>
              </a:r>
              <a:r>
                <a:rPr lang="fr-FR" sz="600" i="1" dirty="0"/>
                <a:t> </a:t>
              </a:r>
              <a:r>
                <a:rPr lang="fr-FR" sz="1400" b="1" i="1" dirty="0">
                  <a:solidFill>
                    <a:srgbClr val="B42573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B42573"/>
                  </a:solidFill>
                </a:rPr>
                <a:t>S</a:t>
              </a:r>
              <a:r>
                <a:rPr lang="fr-FR" sz="1400" i="1" spc="-400" dirty="0"/>
                <a:t>||</a:t>
              </a:r>
              <a:r>
                <a:rPr lang="fr-FR" sz="1400" i="1" spc="-200" dirty="0"/>
                <a:t>  </a:t>
              </a:r>
              <a:r>
                <a:rPr lang="fr-FR" sz="1400" b="1" i="1" dirty="0">
                  <a:solidFill>
                    <a:srgbClr val="616B00"/>
                  </a:solidFill>
                </a:rPr>
                <a:t>RN</a:t>
              </a:r>
              <a:r>
                <a:rPr lang="fr-FR" sz="1400" b="1" i="1" baseline="-25000" dirty="0">
                  <a:solidFill>
                    <a:srgbClr val="616B00"/>
                  </a:solidFill>
                </a:rPr>
                <a:t>T</a:t>
              </a:r>
              <a:r>
                <a:rPr lang="fr-FR" sz="600" i="1" dirty="0"/>
                <a:t> </a:t>
              </a:r>
              <a:r>
                <a:rPr lang="fr-FR" sz="1400" i="1" dirty="0"/>
                <a:t>)</a:t>
              </a:r>
              <a:endParaRPr lang="en-US" sz="1400" i="1" baseline="-25000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5779610" y="2623992"/>
            <a:ext cx="225137" cy="225137"/>
          </a:xfrm>
          <a:prstGeom prst="ellipse">
            <a:avLst/>
          </a:prstGeom>
          <a:solidFill>
            <a:srgbClr val="FDE8DB"/>
          </a:solidFill>
          <a:ln w="12700">
            <a:solidFill>
              <a:srgbClr val="F37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II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Secret Key – Attacks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31710" y="822804"/>
            <a:ext cx="2317742" cy="1618661"/>
            <a:chOff x="3362479" y="817289"/>
            <a:chExt cx="2317742" cy="1618661"/>
          </a:xfrm>
        </p:grpSpPr>
        <p:sp>
          <p:nvSpPr>
            <p:cNvPr id="5" name="Rectangle 4"/>
            <p:cNvSpPr/>
            <p:nvPr/>
          </p:nvSpPr>
          <p:spPr>
            <a:xfrm>
              <a:off x="3362479" y="817289"/>
              <a:ext cx="2317742" cy="1618661"/>
            </a:xfrm>
            <a:prstGeom prst="rect">
              <a:avLst/>
            </a:prstGeom>
            <a:solidFill>
              <a:srgbClr val="009E47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8919" y="847170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PCB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591249" y="1800529"/>
              <a:ext cx="721677" cy="54768"/>
              <a:chOff x="3645739" y="1827381"/>
              <a:chExt cx="721677" cy="5476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90021" y="182754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104101" y="1827381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18181" y="182814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331416" y="182814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45739" y="1827381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759819" y="182814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73054" y="182814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91249" y="939783"/>
              <a:ext cx="721677" cy="54768"/>
              <a:chOff x="3645739" y="936155"/>
              <a:chExt cx="721677" cy="5476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990021" y="93631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04101" y="9361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218181" y="9369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331416" y="9369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645739" y="9361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59819" y="9369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873054" y="9369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3149316" y="1367310"/>
              <a:ext cx="721677" cy="54768"/>
              <a:chOff x="3798139" y="1088555"/>
              <a:chExt cx="721677" cy="5476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142421" y="108871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256501" y="10885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370581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483816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798139" y="10885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12219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25454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16200000">
              <a:off x="4030466" y="1365865"/>
              <a:ext cx="721677" cy="54768"/>
              <a:chOff x="3798139" y="1088555"/>
              <a:chExt cx="721677" cy="5476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142421" y="1088719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256501" y="10885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370581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483816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798139" y="1088555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12219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25454" y="1089323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522298" y="978988"/>
              <a:ext cx="858052" cy="838051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5F5F5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46348" y="1473121"/>
              <a:ext cx="2952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dirty="0">
                  <a:ln w="0"/>
                  <a:solidFill>
                    <a:srgbClr val="00BB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endParaRPr lang="en-US" sz="1400" b="1" i="1" dirty="0">
                <a:solidFill>
                  <a:srgbClr val="00BB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440752" y="1260930"/>
              <a:ext cx="54768" cy="264160"/>
              <a:chOff x="6089415" y="1561052"/>
              <a:chExt cx="54768" cy="264160"/>
            </a:xfrm>
          </p:grpSpPr>
          <p:sp>
            <p:nvSpPr>
              <p:cNvPr id="109" name="Rectangle 108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057420" y="1260930"/>
              <a:ext cx="54768" cy="264160"/>
              <a:chOff x="6089415" y="1561052"/>
              <a:chExt cx="54768" cy="264160"/>
            </a:xfrm>
          </p:grpSpPr>
          <p:sp>
            <p:nvSpPr>
              <p:cNvPr id="117" name="Rectangle 116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5400000">
              <a:off x="5249579" y="1071998"/>
              <a:ext cx="54768" cy="264160"/>
              <a:chOff x="6089415" y="1561052"/>
              <a:chExt cx="54768" cy="264160"/>
            </a:xfrm>
          </p:grpSpPr>
          <p:sp>
            <p:nvSpPr>
              <p:cNvPr id="125" name="Rectangle 124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5400000">
              <a:off x="5249579" y="1451089"/>
              <a:ext cx="54768" cy="264160"/>
              <a:chOff x="6089415" y="1561052"/>
              <a:chExt cx="54768" cy="264160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93410" y="1210507"/>
              <a:ext cx="367106" cy="367106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5F5F5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9" name="Straight Connector 138"/>
            <p:cNvCxnSpPr>
              <a:stCxn id="65" idx="2"/>
              <a:endCxn id="22" idx="0"/>
            </p:cNvCxnSpPr>
            <p:nvPr/>
          </p:nvCxnSpPr>
          <p:spPr>
            <a:xfrm>
              <a:off x="3723329" y="1855297"/>
              <a:ext cx="2448" cy="144923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836296" y="1853080"/>
              <a:ext cx="0" cy="324000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589735" y="2050533"/>
              <a:ext cx="270373" cy="2703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3V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07777" y="2000220"/>
              <a:ext cx="36000" cy="10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417921" y="1275821"/>
              <a:ext cx="313325" cy="0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417117" y="1506870"/>
              <a:ext cx="642843" cy="0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1914" y="1389554"/>
              <a:ext cx="215506" cy="0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294071" y="1851847"/>
              <a:ext cx="0" cy="231085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726183" y="1274762"/>
              <a:ext cx="117536" cy="117536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390792" y="2176738"/>
              <a:ext cx="272243" cy="2274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4294071" y="2077491"/>
              <a:ext cx="99589" cy="99589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5091446" y="1951109"/>
              <a:ext cx="272243" cy="2274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5091446" y="2063646"/>
              <a:ext cx="272243" cy="2274"/>
            </a:xfrm>
            <a:prstGeom prst="line">
              <a:avLst/>
            </a:prstGeom>
            <a:ln w="12700" cmpd="sng">
              <a:solidFill>
                <a:srgbClr val="00E2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5321458" y="1904685"/>
              <a:ext cx="141496" cy="331382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5F5F5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 rot="16200000">
              <a:off x="5345166" y="1928605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 rot="16200000">
              <a:off x="5404124" y="1929925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 rot="16200000">
              <a:off x="5345166" y="1990334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 rot="16200000">
              <a:off x="5404124" y="1989749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 rot="16200000">
              <a:off x="5345129" y="2051798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 rot="16200000">
              <a:off x="5404087" y="2049308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 rot="16200000">
              <a:off x="5345166" y="2113335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 rot="16200000">
              <a:off x="5404124" y="2114655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rot="16200000">
              <a:off x="5345129" y="2176704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 rot="16200000">
              <a:off x="5404087" y="2176119"/>
              <a:ext cx="36000" cy="360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4D4D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038583" y="1932852"/>
              <a:ext cx="54768" cy="264160"/>
              <a:chOff x="6089415" y="1561052"/>
              <a:chExt cx="54768" cy="264160"/>
            </a:xfrm>
          </p:grpSpPr>
          <p:sp>
            <p:nvSpPr>
              <p:cNvPr id="184" name="Rectangle 183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4655251" y="1932852"/>
              <a:ext cx="54768" cy="264160"/>
              <a:chOff x="6089415" y="1561052"/>
              <a:chExt cx="54768" cy="264160"/>
            </a:xfrm>
          </p:grpSpPr>
          <p:sp>
            <p:nvSpPr>
              <p:cNvPr id="188" name="Rectangle 187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5400000">
              <a:off x="4847410" y="1743920"/>
              <a:ext cx="54768" cy="264160"/>
              <a:chOff x="6089415" y="1561052"/>
              <a:chExt cx="54768" cy="264160"/>
            </a:xfrm>
          </p:grpSpPr>
          <p:sp>
            <p:nvSpPr>
              <p:cNvPr id="192" name="Rectangle 191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 rot="5400000">
              <a:off x="4847410" y="2123011"/>
              <a:ext cx="54768" cy="264160"/>
              <a:chOff x="6089415" y="1561052"/>
              <a:chExt cx="54768" cy="264160"/>
            </a:xfrm>
          </p:grpSpPr>
          <p:sp>
            <p:nvSpPr>
              <p:cNvPr id="196" name="Rectangle 195"/>
              <p:cNvSpPr/>
              <p:nvPr/>
            </p:nvSpPr>
            <p:spPr>
              <a:xfrm rot="16200000">
                <a:off x="6098579" y="178021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6200000">
                <a:off x="6098415" y="166613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16200000">
                <a:off x="6099183" y="1552052"/>
                <a:ext cx="36000" cy="5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9" name="Rectangle 198"/>
            <p:cNvSpPr/>
            <p:nvPr/>
          </p:nvSpPr>
          <p:spPr>
            <a:xfrm>
              <a:off x="4691241" y="1882429"/>
              <a:ext cx="367106" cy="367106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5F5F5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374259" y="708221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n w="0"/>
                <a:solidFill>
                  <a:schemeClr val="accent5">
                    <a:lumMod val="50000"/>
                  </a:schemeClr>
                </a:solidFill>
              </a:rPr>
              <a:t>Non-invasive </a:t>
            </a:r>
            <a:r>
              <a:rPr lang="fr-FR" b="1" dirty="0" err="1">
                <a:ln w="0"/>
                <a:solidFill>
                  <a:schemeClr val="accent5">
                    <a:lumMod val="50000"/>
                  </a:schemeClr>
                </a:solidFill>
              </a:rPr>
              <a:t>attacks</a:t>
            </a:r>
            <a:br>
              <a:rPr lang="fr-FR" b="1" dirty="0">
                <a:ln w="0"/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058542" y="70924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</a:rPr>
              <a:t>Invasive attacks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>
          <a:xfrm>
            <a:off x="5822882" y="1058739"/>
            <a:ext cx="3239039" cy="1966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Chemical &amp; laser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etching</a:t>
            </a:r>
            <a:endParaRPr lang="fr-FR" sz="1500" dirty="0">
              <a:ln w="0"/>
              <a:solidFill>
                <a:schemeClr val="accent1"/>
              </a:solidFill>
            </a:endParaRP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On-chip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microprobing</a:t>
            </a:r>
            <a:endParaRPr lang="fr-FR" sz="1500" dirty="0">
              <a:ln w="0"/>
              <a:solidFill>
                <a:schemeClr val="accent1"/>
              </a:solidFill>
            </a:endParaRP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Layout</a:t>
            </a:r>
            <a:r>
              <a:rPr lang="fr-FR" sz="1500" dirty="0">
                <a:ln w="0"/>
                <a:solidFill>
                  <a:schemeClr val="accent1"/>
                </a:solidFill>
              </a:rPr>
              <a:t> reconstruction</a:t>
            </a: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Memory content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recovery</a:t>
            </a:r>
            <a:endParaRPr lang="fr-FR" sz="1500" dirty="0">
              <a:ln w="0"/>
              <a:solidFill>
                <a:schemeClr val="accent1"/>
              </a:solidFill>
            </a:endParaRP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Electron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Beam</a:t>
            </a:r>
            <a:r>
              <a:rPr lang="fr-FR" sz="1500" dirty="0">
                <a:ln w="0"/>
                <a:solidFill>
                  <a:schemeClr val="accent1"/>
                </a:solidFill>
              </a:rPr>
              <a:t> Tester (EBT)</a:t>
            </a: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1"/>
                </a:solidFill>
              </a:rPr>
              <a:t> FIB-SEM </a:t>
            </a:r>
            <a:r>
              <a:rPr lang="fr-FR" sz="1500" dirty="0" err="1">
                <a:ln w="0"/>
                <a:solidFill>
                  <a:schemeClr val="accent1"/>
                </a:solidFill>
              </a:rPr>
              <a:t>nanofabrication</a:t>
            </a:r>
            <a:endParaRPr lang="fr-FR" sz="1500" dirty="0">
              <a:ln w="0"/>
              <a:solidFill>
                <a:schemeClr val="accent1"/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117109" y="1054620"/>
            <a:ext cx="3896481" cy="1796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135731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2438" indent="-184150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0">
              <a:spcBef>
                <a:spcPts val="0"/>
              </a:spcBef>
              <a:buNone/>
            </a:pPr>
            <a:r>
              <a:rPr lang="fr-FR" sz="1500" b="1" dirty="0">
                <a:ln w="0"/>
                <a:solidFill>
                  <a:schemeClr val="accent5">
                    <a:lumMod val="50000"/>
                  </a:schemeClr>
                </a:solidFill>
              </a:rPr>
              <a:t>Passive 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(observation)</a:t>
            </a: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On-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board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probing</a:t>
            </a:r>
            <a:endParaRPr lang="fr-FR" sz="1500" dirty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Side-channel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attacks</a:t>
            </a:r>
            <a:endParaRPr lang="fr-FR" sz="1500" dirty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marL="268287" lvl="1" indent="0">
              <a:spcBef>
                <a:spcPts val="0"/>
              </a:spcBef>
              <a:buNone/>
            </a:pPr>
            <a:r>
              <a:rPr lang="fr-FR" sz="1500" b="1" dirty="0">
                <a:ln w="0"/>
                <a:solidFill>
                  <a:schemeClr val="accent5">
                    <a:lumMod val="50000"/>
                  </a:schemeClr>
                </a:solidFill>
              </a:rPr>
              <a:t>Active 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(perturbation)</a:t>
            </a:r>
            <a:endParaRPr lang="fr-FR" sz="1500" dirty="0"/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Over/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under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V, T° or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clock</a:t>
            </a:r>
            <a:endParaRPr lang="fr-FR" sz="1500" dirty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marL="450850" lvl="1" indent="-1825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Voltage, laser,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clock</a:t>
            </a:r>
            <a:r>
              <a:rPr lang="fr-FR" sz="1500" dirty="0">
                <a:ln w="0"/>
                <a:solidFill>
                  <a:schemeClr val="accent5">
                    <a:lumMod val="50000"/>
                  </a:schemeClr>
                </a:solidFill>
              </a:rPr>
              <a:t> or EM </a:t>
            </a:r>
            <a:r>
              <a:rPr lang="fr-FR" sz="1500" dirty="0" err="1">
                <a:ln w="0"/>
                <a:solidFill>
                  <a:schemeClr val="accent5">
                    <a:lumMod val="50000"/>
                  </a:schemeClr>
                </a:solidFill>
              </a:rPr>
              <a:t>glitchs</a:t>
            </a:r>
            <a:endParaRPr lang="fr-FR" sz="1500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56" y="3007741"/>
            <a:ext cx="2805287" cy="1604664"/>
          </a:xfrm>
          <a:prstGeom prst="rect">
            <a:avLst/>
          </a:prstGeom>
          <a:ln w="19050">
            <a:solidFill>
              <a:srgbClr val="777777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29" y="3002946"/>
            <a:ext cx="2825947" cy="1609458"/>
          </a:xfrm>
          <a:prstGeom prst="rect">
            <a:avLst/>
          </a:prstGeom>
          <a:ln w="19050">
            <a:solidFill>
              <a:srgbClr val="777777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91" y="3009110"/>
            <a:ext cx="2241561" cy="1604275"/>
          </a:xfrm>
          <a:prstGeom prst="rect">
            <a:avLst/>
          </a:prstGeom>
          <a:ln w="19050">
            <a:solidFill>
              <a:srgbClr val="777777"/>
            </a:solidFill>
          </a:ln>
        </p:spPr>
      </p:pic>
    </p:spTree>
    <p:extLst>
      <p:ext uri="{BB962C8B-B14F-4D97-AF65-F5344CB8AC3E}">
        <p14:creationId xmlns:p14="http://schemas.microsoft.com/office/powerpoint/2010/main" val="325807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96" y="2879665"/>
            <a:ext cx="2246812" cy="1679507"/>
          </a:xfrm>
          <a:prstGeom prst="rect">
            <a:avLst/>
          </a:prstGeom>
          <a:ln w="19050">
            <a:solidFill>
              <a:srgbClr val="777777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766" y="2879665"/>
            <a:ext cx="2234422" cy="1681200"/>
          </a:xfrm>
          <a:prstGeom prst="rect">
            <a:avLst/>
          </a:prstGeom>
          <a:ln w="19050">
            <a:solidFill>
              <a:srgbClr val="777777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Secret Key – Countermeasures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6936" y="893216"/>
            <a:ext cx="1484144" cy="1122425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Obfuscation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1622" y="893216"/>
            <a:ext cx="2387944" cy="1122425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Bus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scrambling</a:t>
            </a:r>
            <a:endParaRPr lang="fr-FR" sz="1500" dirty="0">
              <a:ln w="0"/>
              <a:solidFill>
                <a:srgbClr val="242A75"/>
              </a:solidFill>
            </a:endParaRP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Random</a:t>
            </a:r>
            <a:r>
              <a:rPr lang="fr-FR" sz="1500" dirty="0">
                <a:ln w="0"/>
                <a:solidFill>
                  <a:srgbClr val="242A75"/>
                </a:solidFill>
              </a:rPr>
              <a:t> P&amp;R</a:t>
            </a: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Shield</a:t>
            </a:r>
            <a:r>
              <a:rPr lang="fr-FR" sz="1500" dirty="0">
                <a:ln w="0"/>
                <a:solidFill>
                  <a:srgbClr val="242A75"/>
                </a:solidFill>
              </a:rPr>
              <a:t>: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metal</a:t>
            </a:r>
            <a:r>
              <a:rPr lang="fr-FR" sz="1500" dirty="0">
                <a:ln w="0"/>
                <a:solidFill>
                  <a:srgbClr val="242A75"/>
                </a:solidFill>
              </a:rPr>
              <a:t>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mesh</a:t>
            </a:r>
            <a:endParaRPr lang="fr-FR" sz="1500" dirty="0">
              <a:ln w="0"/>
              <a:solidFill>
                <a:srgbClr val="242A75"/>
              </a:solidFill>
            </a:endParaRP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Power randomisation</a:t>
            </a:r>
            <a:endParaRPr lang="en-US" sz="1500" dirty="0">
              <a:solidFill>
                <a:srgbClr val="242A7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6936" y="2365842"/>
            <a:ext cx="1484144" cy="721127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Cryptography</a:t>
            </a:r>
            <a:endParaRPr lang="en-US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1621" y="2365843"/>
            <a:ext cx="2387945" cy="721126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Key diversification</a:t>
            </a: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ln w="0"/>
                <a:solidFill>
                  <a:srgbClr val="242A75"/>
                </a:solidFill>
              </a:rPr>
              <a:t> Memory encryption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51206" y="1444309"/>
            <a:ext cx="945140" cy="928065"/>
          </a:xfrm>
          <a:prstGeom prst="line">
            <a:avLst/>
          </a:prstGeom>
          <a:ln w="76200" cmpd="sng">
            <a:solidFill>
              <a:srgbClr val="FAC2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72220" y="1449070"/>
            <a:ext cx="384175" cy="5398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5080" y="3052569"/>
            <a:ext cx="953171" cy="970708"/>
          </a:xfrm>
          <a:prstGeom prst="line">
            <a:avLst/>
          </a:prstGeom>
          <a:ln w="76200" cmpd="sng">
            <a:solidFill>
              <a:srgbClr val="FAC2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71073" y="4008035"/>
            <a:ext cx="384175" cy="5398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38820" y="2727633"/>
            <a:ext cx="916427" cy="7705"/>
          </a:xfrm>
          <a:prstGeom prst="straightConnector1">
            <a:avLst/>
          </a:prstGeom>
          <a:ln w="76200" cmpd="sng">
            <a:solidFill>
              <a:srgbClr val="FAC2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0719" y="2124504"/>
            <a:ext cx="1219319" cy="1219319"/>
          </a:xfrm>
          <a:prstGeom prst="ellipse">
            <a:avLst/>
          </a:prstGeom>
          <a:solidFill>
            <a:srgbClr val="F79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Protect</a:t>
            </a:r>
            <a:br>
              <a:rPr lang="fr-FR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keys</a:t>
            </a:r>
            <a:endParaRPr lang="en-US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2016" y="3442250"/>
            <a:ext cx="1484144" cy="1122425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Sensors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6701" y="3442250"/>
            <a:ext cx="2382865" cy="1122425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Voltage</a:t>
            </a: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Temperature</a:t>
            </a:r>
            <a:endParaRPr lang="fr-FR" sz="1500" dirty="0">
              <a:ln w="0"/>
              <a:solidFill>
                <a:srgbClr val="242A75"/>
              </a:solidFill>
            </a:endParaRP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</a:t>
            </a:r>
            <a:r>
              <a:rPr lang="fr-FR" sz="1500" dirty="0" err="1">
                <a:ln w="0"/>
                <a:solidFill>
                  <a:srgbClr val="242A75"/>
                </a:solidFill>
              </a:rPr>
              <a:t>Clock</a:t>
            </a:r>
            <a:endParaRPr lang="fr-FR" sz="1500" dirty="0">
              <a:ln w="0"/>
              <a:solidFill>
                <a:srgbClr val="242A75"/>
              </a:solidFill>
            </a:endParaRPr>
          </a:p>
          <a:p>
            <a:pPr marL="177800" indent="-17780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fr-FR" sz="1500" dirty="0">
                <a:ln w="0"/>
                <a:solidFill>
                  <a:srgbClr val="242A75"/>
                </a:solidFill>
              </a:rPr>
              <a:t> Laser &amp; EM pulses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54" y="897026"/>
            <a:ext cx="2246812" cy="174555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777777"/>
            </a:solidFill>
          </a:ln>
        </p:spPr>
      </p:pic>
    </p:spTree>
    <p:extLst>
      <p:ext uri="{BB962C8B-B14F-4D97-AF65-F5344CB8AC3E}">
        <p14:creationId xmlns:p14="http://schemas.microsoft.com/office/powerpoint/2010/main" val="32008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dirty="0"/>
              <a:t>Physical </a:t>
            </a:r>
            <a:r>
              <a:rPr lang="en-GB" dirty="0" err="1"/>
              <a:t>Unclonable</a:t>
            </a:r>
            <a:r>
              <a:rPr lang="en-GB" dirty="0"/>
              <a:t> Function (PUF)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980" y="1132785"/>
            <a:ext cx="1419158" cy="1203538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9136" y="1132785"/>
            <a:ext cx="6265535" cy="1203538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7825" indent="-28575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Acts as a device fingerprint</a:t>
            </a:r>
          </a:p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Generates a per-chip unique identifier</a:t>
            </a:r>
          </a:p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Exploits the random variations of the devices’ parameters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979" y="2773428"/>
            <a:ext cx="1419159" cy="1501935"/>
          </a:xfrm>
          <a:prstGeom prst="rect">
            <a:avLst/>
          </a:prstGeom>
          <a:solidFill>
            <a:srgbClr val="FAC2A0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9136" y="2773428"/>
            <a:ext cx="6265535" cy="1501934"/>
          </a:xfrm>
          <a:prstGeom prst="rect">
            <a:avLst/>
          </a:prstGeom>
          <a:solidFill>
            <a:srgbClr val="FDE8DB"/>
          </a:solidFill>
          <a:ln w="28575">
            <a:solidFill>
              <a:srgbClr val="FAC2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ln w="0"/>
                <a:solidFill>
                  <a:schemeClr val="tx1"/>
                </a:solidFill>
              </a:rPr>
              <a:t>Unclonable</a:t>
            </a:r>
            <a:r>
              <a:rPr lang="en-US" sz="1600" dirty="0">
                <a:ln w="0"/>
                <a:solidFill>
                  <a:schemeClr val="tx1"/>
                </a:solidFill>
              </a:rPr>
              <a:t>: robust against counterfeiting</a:t>
            </a:r>
          </a:p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Uncontrollable: robust against invasive attacks</a:t>
            </a:r>
          </a:p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Unpredictable: robust against reverse engineering</a:t>
            </a:r>
          </a:p>
          <a:p>
            <a:pPr marL="3778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chemeClr val="tx1"/>
                </a:solidFill>
              </a:rPr>
              <a:t>Invariant: stable across voltage, temperature and aging</a:t>
            </a:r>
          </a:p>
        </p:txBody>
      </p:sp>
    </p:spTree>
    <p:extLst>
      <p:ext uri="{BB962C8B-B14F-4D97-AF65-F5344CB8AC3E}">
        <p14:creationId xmlns:p14="http://schemas.microsoft.com/office/powerpoint/2010/main" val="12374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Thales_global_16.9_new_VA</Template>
  <TotalTime>4624</TotalTime>
  <Words>704</Words>
  <Application>Microsoft Office PowerPoint</Application>
  <PresentationFormat>Pokaz na ekranie (16:9)</PresentationFormat>
  <Paragraphs>285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Lucida Grande</vt:lpstr>
      <vt:lpstr>Times New Roman</vt:lpstr>
      <vt:lpstr>Wingdings</vt:lpstr>
      <vt:lpstr>Thales_global_4.3_VF</vt:lpstr>
      <vt:lpstr>Why should your next secure design be PUF based</vt:lpstr>
      <vt:lpstr>Hierarchy in Security Measures</vt:lpstr>
      <vt:lpstr>Cryptography</vt:lpstr>
      <vt:lpstr>Modern Cryptography</vt:lpstr>
      <vt:lpstr>Symmetric Cryptography</vt:lpstr>
      <vt:lpstr>Symmetric Mutual Authentication</vt:lpstr>
      <vt:lpstr>Secret Key – Attacks</vt:lpstr>
      <vt:lpstr>Secret Key – Countermeasures</vt:lpstr>
      <vt:lpstr>Physical Unclonable Function (PUF)</vt:lpstr>
      <vt:lpstr>PUF – Examples</vt:lpstr>
      <vt:lpstr>Invia’s PUF – Principle (patented)</vt:lpstr>
      <vt:lpstr>Invia’s PUF – Characteristics</vt:lpstr>
      <vt:lpstr>Invia’s PUF – Benefits</vt:lpstr>
      <vt:lpstr>Takeaways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Dagmara Zielinska</cp:lastModifiedBy>
  <cp:revision>1561</cp:revision>
  <dcterms:created xsi:type="dcterms:W3CDTF">2017-01-11T15:45:22Z</dcterms:created>
  <dcterms:modified xsi:type="dcterms:W3CDTF">2019-09-10T13:20:15Z</dcterms:modified>
</cp:coreProperties>
</file>