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21"/>
  </p:notesMasterIdLst>
  <p:handoutMasterIdLst>
    <p:handoutMasterId r:id="rId22"/>
  </p:handoutMasterIdLst>
  <p:sldIdLst>
    <p:sldId id="407" r:id="rId2"/>
    <p:sldId id="421" r:id="rId3"/>
    <p:sldId id="424" r:id="rId4"/>
    <p:sldId id="412" r:id="rId5"/>
    <p:sldId id="414" r:id="rId6"/>
    <p:sldId id="451" r:id="rId7"/>
    <p:sldId id="438" r:id="rId8"/>
    <p:sldId id="429" r:id="rId9"/>
    <p:sldId id="464" r:id="rId10"/>
    <p:sldId id="459" r:id="rId11"/>
    <p:sldId id="463" r:id="rId12"/>
    <p:sldId id="448" r:id="rId13"/>
    <p:sldId id="447" r:id="rId14"/>
    <p:sldId id="465" r:id="rId15"/>
    <p:sldId id="440" r:id="rId16"/>
    <p:sldId id="446" r:id="rId17"/>
    <p:sldId id="450" r:id="rId18"/>
    <p:sldId id="466" r:id="rId19"/>
    <p:sldId id="445" r:id="rId20"/>
  </p:sldIdLst>
  <p:sldSz cx="9144000" cy="5143500" type="screen16x9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wton Abdalla" initials="" lastIdx="2" clrIdx="0"/>
  <p:cmAuthor id="1" name="hildebra" initials="RH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00"/>
    <a:srgbClr val="990000"/>
    <a:srgbClr val="0066FF"/>
    <a:srgbClr val="3399FF"/>
    <a:srgbClr val="FF0000"/>
    <a:srgbClr val="FFFFFF"/>
    <a:srgbClr val="006666"/>
    <a:srgbClr val="99CCFF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3" autoAdjust="0"/>
    <p:restoredTop sz="89408" autoAdjust="0"/>
  </p:normalViewPr>
  <p:slideViewPr>
    <p:cSldViewPr>
      <p:cViewPr varScale="1">
        <p:scale>
          <a:sx n="78" d="100"/>
          <a:sy n="78" d="100"/>
        </p:scale>
        <p:origin x="-102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F377A5-6F83-4249-ACB5-D26C55494A50}" type="datetimeFigureOut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5D3CA8-4E7F-E149-98B2-17125D49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8583C7-06BB-B74B-9FD3-DCB53441C9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24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29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the connectivity to address the increasing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90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the connectivity to address the increasing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905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6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29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Connected car – Audio, Visual, in-vehicle M2M, external communications</a:t>
            </a:r>
          </a:p>
          <a:p>
            <a:endParaRPr lang="en-US" dirty="0"/>
          </a:p>
          <a:p>
            <a:r>
              <a:rPr lang="en-US" dirty="0"/>
              <a:t>Internal M2M uses cellular and wireless communications like </a:t>
            </a:r>
            <a:r>
              <a:rPr lang="en-US" dirty="0" err="1"/>
              <a:t>wifi</a:t>
            </a:r>
            <a:r>
              <a:rPr lang="en-US" dirty="0"/>
              <a:t> and </a:t>
            </a:r>
            <a:r>
              <a:rPr lang="en-US" dirty="0" err="1"/>
              <a:t>bluetooth</a:t>
            </a:r>
            <a:r>
              <a:rPr lang="en-US" dirty="0"/>
              <a:t> – leveraging on </a:t>
            </a:r>
            <a:r>
              <a:rPr lang="en-US" dirty="0" err="1"/>
              <a:t>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72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Summary of the presentation: With all the new connectivity and challenges in the Automotive industry with infotainment, ADAS, etc.  - surprise: old standards like CAN, LIN and Ethernet are still the high-tech backbone.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ADAS -  Advanced Driver Assistance 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ASIL Automotive Safety Integrity Levels) risk classes: ASIL A for assist (lowest) ASIL D for automation (highest)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 SAE International created the J3016 standard: level 0-lowest to fully self-driving level 5-highest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r>
              <a:rPr lang="en-US" sz="1000" dirty="0"/>
              <a:t>Error Detection – hardware redundancy and ECC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4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&lt;1Mbps so not good for sending messages &gt;100 times/sec updates, good for mechanical sensor info where the amount of data is limited and low bandwidth</a:t>
            </a:r>
          </a:p>
          <a:p>
            <a:r>
              <a:rPr lang="en-US" dirty="0"/>
              <a:t>LiDAR – Light Detection</a:t>
            </a:r>
            <a:r>
              <a:rPr lang="en-US" baseline="0" dirty="0"/>
              <a:t> and Ranging (determine distance)</a:t>
            </a:r>
          </a:p>
          <a:p>
            <a:r>
              <a:rPr lang="en-US" baseline="0" dirty="0"/>
              <a:t>MOST – Media Oriented Systems Transport – fiber, daisy-chained or dedicated</a:t>
            </a:r>
          </a:p>
          <a:p>
            <a:endParaRPr lang="en-US" baseline="0" dirty="0"/>
          </a:p>
          <a:p>
            <a:r>
              <a:rPr lang="en-US" baseline="0" dirty="0"/>
              <a:t>ECU – Electronic Control Units for sensors and nodes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96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ahoma" charset="0"/>
                <a:ea typeface="ＭＳ Ｐゴシック" charset="0"/>
              </a:rPr>
              <a:t>Plug</a:t>
            </a:r>
            <a:r>
              <a:rPr lang="en-US" sz="2000" baseline="0" dirty="0">
                <a:latin typeface="Tahoma" charset="0"/>
                <a:ea typeface="ＭＳ Ｐゴシック" charset="0"/>
              </a:rPr>
              <a:t> Fests-</a:t>
            </a:r>
          </a:p>
          <a:p>
            <a:pPr lvl="1"/>
            <a:r>
              <a:rPr lang="en-US" sz="2000" dirty="0"/>
              <a:t>Real-world testing: diverse </a:t>
            </a:r>
            <a:br>
              <a:rPr lang="en-US" sz="2000" dirty="0"/>
            </a:br>
            <a:r>
              <a:rPr lang="en-US" sz="2000" dirty="0"/>
              <a:t>topologies, timing challenges, </a:t>
            </a:r>
            <a:br>
              <a:rPr lang="en-US" sz="2000" dirty="0"/>
            </a:br>
            <a:r>
              <a:rPr lang="en-US" sz="2000" dirty="0"/>
              <a:t>many vendors</a:t>
            </a:r>
          </a:p>
          <a:p>
            <a:pPr lvl="1"/>
            <a:r>
              <a:rPr lang="en-US" sz="2000" dirty="0"/>
              <a:t>Proven with all</a:t>
            </a:r>
            <a:br>
              <a:rPr lang="en-US" sz="2000" dirty="0"/>
            </a:br>
            <a:r>
              <a:rPr lang="en-US" sz="2000" dirty="0"/>
              <a:t>popular transceivers</a:t>
            </a:r>
          </a:p>
          <a:p>
            <a:endParaRPr lang="en-US" sz="2000" dirty="0">
              <a:latin typeface="Tahoma" charset="0"/>
              <a:ea typeface="ＭＳ Ｐゴシック" charset="0"/>
            </a:endParaRPr>
          </a:p>
          <a:p>
            <a:endParaRPr lang="en-US" sz="2000" dirty="0">
              <a:latin typeface="Tahoma" charset="0"/>
              <a:ea typeface="ＭＳ Ｐゴシック" charset="0"/>
            </a:endParaRPr>
          </a:p>
          <a:p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sz="2000" dirty="0" err="1">
                <a:latin typeface="Tahoma" charset="0"/>
                <a:ea typeface="ＭＳ Ｐゴシック" charset="0"/>
              </a:rPr>
              <a:t>Refrence</a:t>
            </a:r>
            <a:r>
              <a:rPr lang="en-US" sz="2000" dirty="0">
                <a:latin typeface="Tahoma" charset="0"/>
                <a:ea typeface="ＭＳ Ｐゴシック" charset="0"/>
              </a:rPr>
              <a:t> design</a:t>
            </a:r>
            <a:r>
              <a:rPr lang="en-US" sz="2000" baseline="0" dirty="0">
                <a:latin typeface="Tahoma" charset="0"/>
                <a:ea typeface="ＭＳ Ｐゴシック" charset="0"/>
              </a:rPr>
              <a:t> –</a:t>
            </a:r>
          </a:p>
          <a:p>
            <a:r>
              <a:rPr lang="en-US" sz="2000" dirty="0">
                <a:latin typeface="Tahoma" charset="0"/>
                <a:ea typeface="ＭＳ Ｐゴシック" charset="0"/>
              </a:rPr>
              <a:t>Software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Sample low-level drivers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Sample embedded application</a:t>
            </a:r>
          </a:p>
          <a:p>
            <a:r>
              <a:rPr lang="en-US" sz="2000" dirty="0">
                <a:latin typeface="Tahoma" charset="0"/>
                <a:ea typeface="ＭＳ Ｐゴシック" charset="0"/>
              </a:rPr>
              <a:t>Hardware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Complete MCU with CAN Controller Interface</a:t>
            </a:r>
          </a:p>
          <a:p>
            <a:pPr lvl="2"/>
            <a:r>
              <a:rPr lang="en-US" sz="1600" dirty="0">
                <a:latin typeface="Tahoma" charset="0"/>
                <a:ea typeface="ＭＳ Ｐゴシック" charset="0"/>
              </a:rPr>
              <a:t>Debug Pod for MCU Software Development</a:t>
            </a:r>
          </a:p>
          <a:p>
            <a:pPr lvl="2"/>
            <a:r>
              <a:rPr lang="en-US" sz="1600" dirty="0">
                <a:latin typeface="Tahoma" charset="0"/>
                <a:ea typeface="ＭＳ Ｐゴシック" charset="0"/>
              </a:rPr>
              <a:t>PHY Daughter-Card using  </a:t>
            </a:r>
            <a:r>
              <a:rPr lang="en-US" sz="1600" dirty="0" err="1">
                <a:latin typeface="Tahoma" charset="0"/>
                <a:ea typeface="ＭＳ Ｐゴシック" charset="0"/>
              </a:rPr>
              <a:t>OnSemi’s</a:t>
            </a:r>
            <a:r>
              <a:rPr lang="en-US" sz="1600" dirty="0">
                <a:latin typeface="Tahoma" charset="0"/>
                <a:ea typeface="ＭＳ Ｐゴシック" charset="0"/>
              </a:rPr>
              <a:t> NCV7340-4 or NCV7351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62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video channels – send over different networks </a:t>
            </a:r>
            <a:r>
              <a:rPr lang="en-US" dirty="0" err="1"/>
              <a:t>fo</a:t>
            </a:r>
            <a:r>
              <a:rPr lang="en-US" dirty="0"/>
              <a:t> infotainment, </a:t>
            </a:r>
            <a:r>
              <a:rPr lang="en-US" dirty="0" err="1"/>
              <a:t>adas</a:t>
            </a:r>
            <a:r>
              <a:rPr lang="en-US" dirty="0"/>
              <a:t>, engine control</a:t>
            </a:r>
          </a:p>
          <a:p>
            <a:r>
              <a:rPr lang="en-US" dirty="0"/>
              <a:t>Video used in critical applications – low latency guarantee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556792" y="3419872"/>
            <a:ext cx="3865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Multiple </a:t>
            </a:r>
            <a:r>
              <a:rPr lang="en-US" sz="1200" dirty="0" err="1"/>
              <a:t>ethernet</a:t>
            </a:r>
            <a:r>
              <a:rPr lang="en-US" sz="1200" dirty="0"/>
              <a:t> networks to handle different priorities</a:t>
            </a:r>
          </a:p>
        </p:txBody>
      </p:sp>
    </p:spTree>
    <p:extLst>
      <p:ext uri="{BB962C8B-B14F-4D97-AF65-F5344CB8AC3E}">
        <p14:creationId xmlns:p14="http://schemas.microsoft.com/office/powerpoint/2010/main" val="21999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TCP’s handshaking make delivery time long and unpredictable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AVB Audio/Video</a:t>
            </a:r>
            <a:r>
              <a:rPr lang="en-US" altLang="en-US" baseline="0" dirty="0">
                <a:latin typeface="Tahoma" pitchFamily="34" charset="0"/>
                <a:cs typeface="Tahoma" pitchFamily="34" charset="0"/>
              </a:rPr>
              <a:t> Bridging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IEEE 802.1 </a:t>
            </a:r>
            <a:r>
              <a:rPr lang="en-US" altLang="en-US" baseline="0" dirty="0">
                <a:latin typeface="Tahoma" pitchFamily="34" charset="0"/>
                <a:cs typeface="Tahoma" pitchFamily="34" charset="0"/>
              </a:rPr>
              <a:t>– standard replaced by TCN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>
              <a:latin typeface="Tahoma" pitchFamily="34" charset="0"/>
              <a:cs typeface="Tahoma" pitchFamily="34" charset="0"/>
            </a:endParaRPr>
          </a:p>
          <a:p>
            <a:r>
              <a:rPr lang="en-US" altLang="en-US" dirty="0">
                <a:latin typeface="Tahoma" pitchFamily="34" charset="0"/>
                <a:cs typeface="Tahoma" pitchFamily="34" charset="0"/>
              </a:rPr>
              <a:t>Enables time-aware application development</a:t>
            </a:r>
          </a:p>
          <a:p>
            <a:pPr lvl="1"/>
            <a:r>
              <a:rPr lang="en-US" altLang="en-US" b="1" dirty="0">
                <a:latin typeface="Tahoma" pitchFamily="34" charset="0"/>
                <a:cs typeface="Tahoma" pitchFamily="34" charset="0"/>
              </a:rPr>
              <a:t>Provides Alarm: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Dedicated host-interrupt line is asserted at a specific absolute time. Can be used by when system needs to execute a task at a specific time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87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MS PGothic" charset="-128"/>
              </a:rPr>
              <a:t>Explain how end-to-end latency latency depends from buffering…. </a:t>
            </a:r>
          </a:p>
          <a:p>
            <a:endParaRPr lang="en-US" altLang="en-US">
              <a:latin typeface="Times" charset="0"/>
              <a:ea typeface="MS PGothic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A87D60D3-A5EA-2140-9D95-4AABC14B17EA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859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the connectivity to address the increasing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583C7-06BB-B74B-9FD3-DCB53441C9B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90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36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803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7727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2073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28600" y="228600"/>
            <a:ext cx="8686800" cy="45720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40" descr="2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9" y="685800"/>
            <a:ext cx="8175625" cy="2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7" descr="cast-logo-tags-p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2653903"/>
            <a:ext cx="5651500" cy="21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52400" y="4857750"/>
            <a:ext cx="38862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675" b="1">
                <a:solidFill>
                  <a:srgbClr val="D9D9D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8" descr="ppt2011jan-title-backgroun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00051"/>
            <a:ext cx="7772400" cy="160019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257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315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2011jan-section-title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" y="1257300"/>
            <a:ext cx="7696200" cy="342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876256" y="4876006"/>
            <a:ext cx="990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1C626-F666-EC41-8FF0-80C9FEDC7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0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67" y="336417"/>
            <a:ext cx="8023221" cy="795173"/>
          </a:xfrm>
        </p:spPr>
        <p:txBody>
          <a:bodyPr anchor="t"/>
          <a:lstStyle>
            <a:lvl1pPr>
              <a:defRPr sz="3400" b="1" i="0" baseline="0">
                <a:solidFill>
                  <a:srgbClr val="99000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3598"/>
            <a:ext cx="7918700" cy="3319017"/>
          </a:xfrm>
          <a:effectLst>
            <a:outerShdw blurRad="38100" dist="25400" dir="2700000">
              <a:schemeClr val="bg1"/>
            </a:outerShdw>
          </a:effectLst>
        </p:spPr>
        <p:txBody>
          <a:bodyPr/>
          <a:lstStyle>
            <a:lvl1pPr marL="348615" indent="-348615">
              <a:spcBef>
                <a:spcPts val="900"/>
              </a:spcBef>
              <a:buSzPct val="100000"/>
              <a:buFontTx/>
              <a:buBlip>
                <a:blip r:embed="rId2"/>
              </a:buBlip>
              <a:defRPr sz="2600"/>
            </a:lvl1pPr>
            <a:lvl2pPr marL="653177" indent="-274320">
              <a:spcBef>
                <a:spcPts val="450"/>
              </a:spcBef>
              <a:buSzPct val="100000"/>
              <a:buFontTx/>
              <a:buBlip>
                <a:blip r:embed="rId3"/>
              </a:buBlip>
              <a:defRPr sz="2400"/>
            </a:lvl2pPr>
            <a:lvl3pPr marL="911543" indent="-258366">
              <a:buSzPct val="70000"/>
              <a:buFontTx/>
              <a:buBlip>
                <a:blip r:embed="rId4"/>
              </a:buBlip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6663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00150"/>
            <a:ext cx="80010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655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9435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4500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783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4818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4291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7922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460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3" y="4894008"/>
            <a:ext cx="2953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Automotive</a:t>
            </a:r>
            <a:r>
              <a:rPr lang="en-US" sz="9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Tahoma"/>
              </a:rPr>
              <a:t> Interface Controller Cores</a:t>
            </a:r>
            <a:endParaRPr lang="el-GR" sz="900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604448" y="487814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CB8B6E-DF2F-2C43-A6E4-16B24A3A1903}" type="slidenum">
              <a:rPr lang="en-US" sz="900" smtClean="0">
                <a:latin typeface="Tahoma"/>
                <a:cs typeface="Tahoma"/>
              </a:rPr>
              <a:t>‹#›</a:t>
            </a:fld>
            <a:endParaRPr lang="en-US" sz="900" dirty="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</p:sldLayoutIdLst>
  <p:transition>
    <p:fade/>
  </p:transition>
  <p:hf hdr="0" ftr="0" dt="0"/>
  <p:txStyles>
    <p:titleStyle>
      <a:lvl1pPr algn="l" defTabSz="3429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 b="1" kern="1200">
          <a:solidFill>
            <a:srgbClr val="990000"/>
          </a:solidFill>
          <a:latin typeface="Tahoma"/>
          <a:ea typeface="ＭＳ Ｐゴシック" pitchFamily="34" charset="-128"/>
          <a:cs typeface="Tahoma"/>
        </a:defRPr>
      </a:lvl1pPr>
      <a:lvl2pPr algn="l" defTabSz="3429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 b="1">
          <a:solidFill>
            <a:srgbClr val="990000"/>
          </a:solidFill>
          <a:latin typeface="Tahoma" charset="0"/>
          <a:ea typeface="ＭＳ Ｐゴシック" pitchFamily="34" charset="-128"/>
          <a:cs typeface="Tahoma" pitchFamily="34" charset="0"/>
        </a:defRPr>
      </a:lvl2pPr>
      <a:lvl3pPr algn="l" defTabSz="3429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 b="1">
          <a:solidFill>
            <a:srgbClr val="990000"/>
          </a:solidFill>
          <a:latin typeface="Tahoma" charset="0"/>
          <a:ea typeface="ＭＳ Ｐゴシック" pitchFamily="34" charset="-128"/>
          <a:cs typeface="Tahoma" pitchFamily="34" charset="0"/>
        </a:defRPr>
      </a:lvl3pPr>
      <a:lvl4pPr algn="l" defTabSz="3429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 b="1">
          <a:solidFill>
            <a:srgbClr val="990000"/>
          </a:solidFill>
          <a:latin typeface="Tahoma" charset="0"/>
          <a:ea typeface="ＭＳ Ｐゴシック" pitchFamily="34" charset="-128"/>
          <a:cs typeface="Tahoma" pitchFamily="34" charset="0"/>
        </a:defRPr>
      </a:lvl4pPr>
      <a:lvl5pPr algn="l" defTabSz="3429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550" b="1">
          <a:solidFill>
            <a:srgbClr val="990000"/>
          </a:solidFill>
          <a:latin typeface="Tahoma" charset="0"/>
          <a:ea typeface="ＭＳ Ｐゴシック" pitchFamily="34" charset="-128"/>
          <a:cs typeface="Tahoma" pitchFamily="34" charset="0"/>
        </a:defRPr>
      </a:lvl5pPr>
      <a:lvl6pPr marL="342900" algn="l" defTabSz="3429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l" defTabSz="3429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l" defTabSz="3429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l" defTabSz="3429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lnSpc>
          <a:spcPct val="95000"/>
        </a:lnSpc>
        <a:spcBef>
          <a:spcPts val="1050"/>
        </a:spcBef>
        <a:spcAft>
          <a:spcPct val="0"/>
        </a:spcAft>
        <a:buSzPct val="100000"/>
        <a:buBlip>
          <a:blip r:embed="rId16"/>
        </a:buBlip>
        <a:defRPr sz="1950" b="1" kern="1200">
          <a:solidFill>
            <a:schemeClr val="tx1"/>
          </a:solidFill>
          <a:latin typeface="Tahoma"/>
          <a:ea typeface="ＭＳ Ｐゴシック" pitchFamily="34" charset="-128"/>
          <a:cs typeface="Tahoma"/>
        </a:defRPr>
      </a:lvl1pPr>
      <a:lvl2pPr marL="516731" indent="-259556" algn="l" defTabSz="342900" rtl="0" eaLnBrk="0" fontAlgn="base" hangingPunct="0">
        <a:spcBef>
          <a:spcPct val="20000"/>
        </a:spcBef>
        <a:spcAft>
          <a:spcPct val="0"/>
        </a:spcAft>
        <a:buSzPct val="105000"/>
        <a:buBlip>
          <a:blip r:embed="rId17"/>
        </a:buBlip>
        <a:defRPr sz="1800" kern="1200">
          <a:solidFill>
            <a:schemeClr val="tx1"/>
          </a:solidFill>
          <a:latin typeface="Tahoma"/>
          <a:ea typeface="ＭＳ Ｐゴシック" pitchFamily="34" charset="-128"/>
          <a:cs typeface="Tahoma"/>
        </a:defRPr>
      </a:lvl2pPr>
      <a:lvl3pPr marL="733425" indent="-219075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1650" kern="1200">
          <a:solidFill>
            <a:schemeClr val="tx1"/>
          </a:solidFill>
          <a:latin typeface="Tahoma"/>
          <a:ea typeface="ＭＳ Ｐゴシック" pitchFamily="34" charset="-128"/>
          <a:cs typeface="Tahoma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pitchFamily="34" charset="-128"/>
          <a:cs typeface="Myriad Pro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pitchFamily="34" charset="-128"/>
          <a:cs typeface="Myriad Pro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dobeStock_11662985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" t="1741" r="-37" b="11037"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8420" y="3621931"/>
            <a:ext cx="4227548" cy="131445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  <a:t>D&amp;R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  <a:t>September 2019</a:t>
            </a:r>
            <a:endParaRPr lang="en-US" sz="2400" dirty="0">
              <a:solidFill>
                <a:schemeClr val="bg1"/>
              </a:solidFill>
              <a:effectLst>
                <a:outerShdw blurRad="66675" dist="38100" dir="2700000" algn="tl" rotWithShape="0">
                  <a:srgbClr val="000000"/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  <a:t>Meredith Lucky </a:t>
            </a:r>
            <a:br>
              <a:rPr lang="en-US" sz="2400" dirty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  <a:t>VP of Sales, CAST,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218" y="329809"/>
            <a:ext cx="4139952" cy="3148547"/>
          </a:xfrm>
          <a:solidFill>
            <a:schemeClr val="bg1">
              <a:alpha val="45000"/>
            </a:schemeClr>
          </a:solidFill>
        </p:spPr>
        <p:txBody>
          <a:bodyPr tIns="182880" rIns="182880" bIns="91440" anchor="ctr" anchorCtr="1"/>
          <a:lstStyle/>
          <a:p>
            <a:pPr algn="ctr"/>
            <a:r>
              <a:rPr lang="en-US" sz="3600" dirty="0"/>
              <a:t>Automotive Challenges </a:t>
            </a:r>
            <a:br>
              <a:rPr lang="en-US" sz="3600" dirty="0"/>
            </a:br>
            <a:r>
              <a:rPr lang="en-US" sz="3600" dirty="0"/>
              <a:t>Addressed by Standard and </a:t>
            </a:r>
            <a:br>
              <a:rPr lang="en-US" sz="3600" dirty="0"/>
            </a:br>
            <a:r>
              <a:rPr lang="en-US" sz="3600" dirty="0"/>
              <a:t>Non-Standard </a:t>
            </a:r>
            <a:br>
              <a:rPr lang="en-US" sz="3600" dirty="0"/>
            </a:br>
            <a:r>
              <a:rPr lang="en-US" sz="3600" dirty="0"/>
              <a:t>Based IP</a:t>
            </a:r>
          </a:p>
        </p:txBody>
      </p:sp>
    </p:spTree>
    <p:extLst>
      <p:ext uri="{BB962C8B-B14F-4D97-AF65-F5344CB8AC3E}">
        <p14:creationId xmlns:p14="http://schemas.microsoft.com/office/powerpoint/2010/main" val="38684325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0A0D2-2B99-F946-9A39-8F235CB9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CAN2TSN Bridge: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507FEC-F1C4-B742-A763-723E704F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88" y="1268017"/>
            <a:ext cx="4258095" cy="34190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900" dirty="0"/>
              <a:t>Bridges 7 CAN-ports to a TSN Ethernet Port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10/100/1000 Mbit Ethernet port supports: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DHCP, ARP with IP Cache, ICMP (Ping Reply), and UDP over IPv4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UDP Port Filtering, Unicast, Multicast and Broadcast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Accurate Timing </a:t>
            </a:r>
            <a:r>
              <a:rPr lang="en-US" sz="2900" dirty="0" smtClean="0"/>
              <a:t>Synchronization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Flexible Traffic Shaping</a:t>
            </a:r>
          </a:p>
          <a:p>
            <a:pPr marL="378857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25C2EE-5D6A-794B-BD55-FDB244C7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95686"/>
            <a:ext cx="3972897" cy="24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106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E1A58-3DF0-E242-A5B4-AFDF5BBB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CAN2TSN Bridge: Reference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481D15-335A-904B-AE51-D287D463C2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4115">
            <a:off x="2947117" y="2790945"/>
            <a:ext cx="851567" cy="775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EFC51E-3093-7642-8C7F-84BCF0A3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42" r="11328"/>
          <a:stretch/>
        </p:blipFill>
        <p:spPr>
          <a:xfrm rot="20373538">
            <a:off x="851690" y="1460196"/>
            <a:ext cx="2554662" cy="1835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51DBC4-A721-2846-9205-F0A9C2B15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63638"/>
            <a:ext cx="3731573" cy="248544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40E2E1A5-DD68-F548-8CA2-DB8D1740F2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94834" y="4849356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54F109B-2A29-8D42-9E9C-282655355D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656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>
                <a:latin typeface="Tahoma" charset="0"/>
                <a:ea typeface="MS PGothic" charset="-128"/>
              </a:rPr>
              <a:t>Real-Time Response</a:t>
            </a:r>
            <a:br>
              <a:rPr lang="en-US" altLang="en-US" dirty="0">
                <a:latin typeface="Tahoma" charset="0"/>
                <a:ea typeface="MS PGothic" charset="-128"/>
              </a:rPr>
            </a:br>
            <a:r>
              <a:rPr lang="en-US" sz="2000" b="0" dirty="0">
                <a:solidFill>
                  <a:schemeClr val="tx1"/>
                </a:solidFill>
              </a:rPr>
              <a:t>Live video streaming requires system low-latency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altLang="en-US" dirty="0">
                <a:latin typeface="Tahoma" charset="0"/>
                <a:ea typeface="MS PGothic" charset="-128"/>
              </a:rPr>
              <a:t/>
            </a:r>
            <a:br>
              <a:rPr lang="en-US" altLang="en-US" dirty="0">
                <a:latin typeface="Tahoma" charset="0"/>
                <a:ea typeface="MS PGothic" charset="-128"/>
              </a:rPr>
            </a:br>
            <a:endParaRPr lang="en-US" altLang="en-US" sz="2100" dirty="0">
              <a:latin typeface="Tahoma" charset="0"/>
              <a:ea typeface="MS PGothic" charset="-128"/>
            </a:endParaRP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73625"/>
            <a:ext cx="742950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sz="750">
                <a:solidFill>
                  <a:schemeClr val="bg1"/>
                </a:solidFill>
                <a:latin typeface="Tahoma" charset="0"/>
              </a:rPr>
              <a:t>CAST — slide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4873625"/>
            <a:ext cx="285750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5748A5FA-A0FE-6A4B-9998-FA1BAD1CD4C5}" type="slidenum">
              <a:rPr lang="en-US" altLang="en-US" sz="750">
                <a:solidFill>
                  <a:schemeClr val="bg1"/>
                </a:solidFill>
                <a:latin typeface="Calibri" charset="0"/>
              </a:rPr>
              <a:pPr/>
              <a:t>12</a:t>
            </a:fld>
            <a:endParaRPr lang="en-US" altLang="en-US" sz="75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B32C93C-C2A2-E14D-9597-40A424E0032C}"/>
              </a:ext>
            </a:extLst>
          </p:cNvPr>
          <p:cNvGrpSpPr/>
          <p:nvPr/>
        </p:nvGrpSpPr>
        <p:grpSpPr>
          <a:xfrm>
            <a:off x="1403648" y="1251871"/>
            <a:ext cx="6773399" cy="3715693"/>
            <a:chOff x="1485901" y="1028700"/>
            <a:chExt cx="6042422" cy="3314700"/>
          </a:xfrm>
        </p:grpSpPr>
        <p:pic>
          <p:nvPicPr>
            <p:cNvPr id="60420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051" y="1028700"/>
              <a:ext cx="5985272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1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1" y="3143250"/>
              <a:ext cx="6003131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3314700" y="2571750"/>
              <a:ext cx="171450" cy="74295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>
              <a:off x="3314700" y="2571750"/>
              <a:ext cx="2057400" cy="74295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29534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67" y="336417"/>
            <a:ext cx="8257705" cy="795173"/>
          </a:xfrm>
        </p:spPr>
        <p:txBody>
          <a:bodyPr/>
          <a:lstStyle/>
          <a:p>
            <a:r>
              <a:rPr lang="en-US" dirty="0" smtClean="0"/>
              <a:t>Subsystems for Low-Latency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2505" y="1491630"/>
            <a:ext cx="2231304" cy="331901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latin typeface="Tahoma" charset="0"/>
                <a:ea typeface="MS PGothic" charset="-128"/>
              </a:rPr>
              <a:t>H.264 and MJPEG </a:t>
            </a:r>
            <a:r>
              <a:rPr lang="en-US" altLang="en-US" sz="2000" dirty="0" smtClean="0">
                <a:latin typeface="Tahoma" charset="0"/>
                <a:ea typeface="MS PGothic" charset="-128"/>
              </a:rPr>
              <a:t>Video </a:t>
            </a:r>
            <a:r>
              <a:rPr lang="en-US" altLang="en-US" sz="2000" dirty="0">
                <a:latin typeface="Tahoma" charset="0"/>
                <a:ea typeface="MS PGothic" charset="-128"/>
              </a:rPr>
              <a:t>S</a:t>
            </a:r>
            <a:r>
              <a:rPr lang="en-US" altLang="en-US" sz="2000" dirty="0" smtClean="0">
                <a:latin typeface="Tahoma" charset="0"/>
                <a:ea typeface="MS PGothic" charset="-128"/>
              </a:rPr>
              <a:t>ubsystems </a:t>
            </a:r>
            <a:r>
              <a:rPr lang="en-US" altLang="en-US" sz="2000" dirty="0">
                <a:latin typeface="Tahoma" charset="0"/>
                <a:ea typeface="MS PGothic" charset="-128"/>
              </a:rPr>
              <a:t>with deep </a:t>
            </a:r>
            <a:r>
              <a:rPr lang="en-US" altLang="en-US" sz="2000" dirty="0" smtClean="0">
                <a:latin typeface="Tahoma" charset="0"/>
                <a:ea typeface="MS PGothic" charset="-128"/>
              </a:rPr>
              <a:t>sub-frame</a:t>
            </a:r>
            <a:r>
              <a:rPr lang="en-US" altLang="en-US" sz="2000" dirty="0">
                <a:latin typeface="Tahoma" charset="0"/>
                <a:ea typeface="MS PGothic" charset="-128"/>
              </a:rPr>
              <a:t>,</a:t>
            </a:r>
            <a:br>
              <a:rPr lang="en-US" altLang="en-US" sz="2000" dirty="0">
                <a:latin typeface="Tahoma" charset="0"/>
                <a:ea typeface="MS PGothic" charset="-128"/>
              </a:rPr>
            </a:br>
            <a:r>
              <a:rPr lang="en-US" altLang="en-US" sz="2000" dirty="0">
                <a:latin typeface="Tahoma" charset="0"/>
                <a:ea typeface="MS PGothic" charset="-128"/>
              </a:rPr>
              <a:t>end-to-end </a:t>
            </a:r>
            <a:r>
              <a:rPr lang="en-US" altLang="en-US" sz="2000" dirty="0" smtClean="0">
                <a:latin typeface="Tahoma" charset="0"/>
                <a:ea typeface="MS PGothic" charset="-128"/>
              </a:rPr>
              <a:t>latency</a:t>
            </a:r>
            <a:endParaRPr lang="en-US" altLang="en-US" sz="2000" dirty="0">
              <a:latin typeface="Tahoma" charset="0"/>
              <a:ea typeface="MS PGothic" charset="-128"/>
            </a:endParaRPr>
          </a:p>
          <a:p>
            <a:pPr marL="0" indent="0">
              <a:buNone/>
            </a:pPr>
            <a:endParaRPr lang="en-US" altLang="en-US" b="0" dirty="0">
              <a:latin typeface="Tahoma" charset="0"/>
              <a:ea typeface="MS PGothic" charset="-128"/>
            </a:endParaRPr>
          </a:p>
        </p:txBody>
      </p:sp>
      <p:pic>
        <p:nvPicPr>
          <p:cNvPr id="4" name="Picture 3" descr="Screen Shot 2016-01-22 at 5.30.1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6767"/>
          <a:stretch>
            <a:fillRect/>
          </a:stretch>
        </p:blipFill>
        <p:spPr bwMode="auto">
          <a:xfrm>
            <a:off x="3038490" y="1491630"/>
            <a:ext cx="6105510" cy="351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465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AC04F-E072-EA4B-9770-F2ED1ABB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TSN Bridge Reference Design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F158B4E-6093-E648-B6FC-6ECFC9F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44" y="1180618"/>
            <a:ext cx="5683206" cy="3186845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B686001A-12AC-7343-A1FD-1B208E519A91}"/>
              </a:ext>
            </a:extLst>
          </p:cNvPr>
          <p:cNvSpPr/>
          <p:nvPr/>
        </p:nvSpPr>
        <p:spPr>
          <a:xfrm>
            <a:off x="742013" y="1180618"/>
            <a:ext cx="2102370" cy="3186845"/>
          </a:xfrm>
          <a:prstGeom prst="roundRect">
            <a:avLst>
              <a:gd name="adj" fmla="val 59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fontScale="92500" lnSpcReduction="2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Modules</a:t>
            </a: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TSNAVB_EP, UDPIP, &amp; RTP hardware stacks</a:t>
            </a: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 Low Latency H.264 encoder</a:t>
            </a: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 Traffic Generator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</a:t>
            </a: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Controllable over Ethernet connection  </a:t>
            </a: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 on Intel and Xilinx Boards</a:t>
            </a:r>
          </a:p>
          <a:p>
            <a:pPr marL="120015" indent="-12001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Customizable</a:t>
            </a:r>
          </a:p>
        </p:txBody>
      </p:sp>
    </p:spTree>
    <p:extLst>
      <p:ext uri="{BB962C8B-B14F-4D97-AF65-F5344CB8AC3E}">
        <p14:creationId xmlns:p14="http://schemas.microsoft.com/office/powerpoint/2010/main" val="42751888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AC3034-0D49-DB49-B9E3-E260CD7B7E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7131" y="1851670"/>
            <a:ext cx="3410136" cy="1921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on Bandwidth and Storage, while Preserving Data Accuracy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62767" y="1563638"/>
            <a:ext cx="7918700" cy="3319017"/>
          </a:xfrm>
        </p:spPr>
        <p:txBody>
          <a:bodyPr/>
          <a:lstStyle/>
          <a:p>
            <a:r>
              <a:rPr lang="en-US" altLang="en-US" sz="2000" dirty="0">
                <a:latin typeface="Tahoma" charset="0"/>
                <a:ea typeface="MS PGothic" charset="-128"/>
              </a:rPr>
              <a:t>Compression is key to reduce the networking </a:t>
            </a:r>
            <a:br>
              <a:rPr lang="en-US" altLang="en-US" sz="2000" dirty="0">
                <a:latin typeface="Tahoma" charset="0"/>
                <a:ea typeface="MS PGothic" charset="-128"/>
              </a:rPr>
            </a:br>
            <a:r>
              <a:rPr lang="en-US" altLang="en-US" sz="2000" dirty="0">
                <a:latin typeface="Tahoma" charset="0"/>
                <a:ea typeface="MS PGothic" charset="-128"/>
              </a:rPr>
              <a:t>and storage cost, but full accuracy of </a:t>
            </a:r>
            <a:br>
              <a:rPr lang="en-US" altLang="en-US" sz="2000" dirty="0">
                <a:latin typeface="Tahoma" charset="0"/>
                <a:ea typeface="MS PGothic" charset="-128"/>
              </a:rPr>
            </a:br>
            <a:r>
              <a:rPr lang="en-US" altLang="en-US" sz="2000" dirty="0">
                <a:latin typeface="Tahoma" charset="0"/>
                <a:ea typeface="MS PGothic" charset="-128"/>
              </a:rPr>
              <a:t>some types data needs to be preserved</a:t>
            </a:r>
          </a:p>
          <a:p>
            <a:pPr lvl="1"/>
            <a:r>
              <a:rPr lang="en-US" altLang="en-US" sz="1800" dirty="0">
                <a:latin typeface="Tahoma" charset="0"/>
                <a:ea typeface="MS PGothic" charset="-128"/>
              </a:rPr>
              <a:t>Industry-standard GZIP for sensor and </a:t>
            </a:r>
            <a:br>
              <a:rPr lang="en-US" altLang="en-US" sz="1800" dirty="0">
                <a:latin typeface="Tahoma" charset="0"/>
                <a:ea typeface="MS PGothic" charset="-128"/>
              </a:rPr>
            </a:br>
            <a:r>
              <a:rPr lang="en-US" altLang="en-US" sz="1800" dirty="0">
                <a:latin typeface="Tahoma" charset="0"/>
                <a:ea typeface="MS PGothic" charset="-128"/>
              </a:rPr>
              <a:t>other data</a:t>
            </a:r>
          </a:p>
          <a:p>
            <a:pPr lvl="1"/>
            <a:r>
              <a:rPr lang="en-US" altLang="en-US" sz="1800" dirty="0">
                <a:latin typeface="Tahoma" charset="0"/>
                <a:ea typeface="MS PGothic" charset="-128"/>
              </a:rPr>
              <a:t>JPEG-LS for image data - leading lossless </a:t>
            </a:r>
            <a:br>
              <a:rPr lang="en-US" altLang="en-US" sz="1800" dirty="0">
                <a:latin typeface="Tahoma" charset="0"/>
                <a:ea typeface="MS PGothic" charset="-128"/>
              </a:rPr>
            </a:br>
            <a:r>
              <a:rPr lang="en-US" altLang="en-US" sz="1800" dirty="0">
                <a:latin typeface="Tahoma" charset="0"/>
                <a:ea typeface="MS PGothic" charset="-128"/>
              </a:rPr>
              <a:t>compression efficiency and lowest complexity </a:t>
            </a:r>
            <a:br>
              <a:rPr lang="en-US" altLang="en-US" sz="1800" dirty="0">
                <a:latin typeface="Tahoma" charset="0"/>
                <a:ea typeface="MS PGothic" charset="-128"/>
              </a:rPr>
            </a:br>
            <a:r>
              <a:rPr lang="en-US" altLang="en-US" sz="1800" dirty="0">
                <a:latin typeface="Tahoma" charset="0"/>
                <a:ea typeface="MS PGothic" charset="-128"/>
              </a:rPr>
              <a:t>(silicon cost and power)</a:t>
            </a:r>
          </a:p>
          <a:p>
            <a:r>
              <a:rPr lang="en-US" altLang="en-US" sz="2000" dirty="0">
                <a:latin typeface="Tahoma" charset="0"/>
                <a:ea typeface="MS PGothic" charset="-128"/>
              </a:rPr>
              <a:t>Standards allow interoperability with software systems</a:t>
            </a:r>
          </a:p>
          <a:p>
            <a:pPr marL="0" indent="0">
              <a:buNone/>
            </a:pPr>
            <a:endParaRPr lang="en-US" altLang="en-US" sz="2000" dirty="0">
              <a:latin typeface="Tahom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7701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WDR/HDR Increases Image Clarity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44" y="1203598"/>
            <a:ext cx="5152930" cy="252028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09600" y="1203598"/>
            <a:ext cx="8208912" cy="16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ct val="0"/>
              </a:spcAft>
              <a:buSzPct val="100000"/>
              <a:buBlip>
                <a:blip r:embed="rId4"/>
              </a:buBlip>
              <a:defRPr sz="2600" b="1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1pPr>
            <a:lvl2pPr marL="688975" indent="-3460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2pPr>
            <a:lvl3pPr marL="9779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 for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vision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vehicles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Improves image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to create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and sharp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images under any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lighting conditions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 the merging of 2, 3, or 4 exposures and provides tone mapping, white-balance adjustment, back correction and 2D noise reduction filter</a:t>
            </a:r>
          </a:p>
        </p:txBody>
      </p:sp>
    </p:spTree>
    <p:extLst>
      <p:ext uri="{BB962C8B-B14F-4D97-AF65-F5344CB8AC3E}">
        <p14:creationId xmlns:p14="http://schemas.microsoft.com/office/powerpoint/2010/main" val="17175595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1706CC1-4996-E149-8469-8C8F877F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Vehicle Data-Security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9D7A5C-8B67-3A41-A776-FBEFF4AD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31590"/>
            <a:ext cx="7918700" cy="3319017"/>
          </a:xfrm>
        </p:spPr>
        <p:txBody>
          <a:bodyPr/>
          <a:lstStyle/>
          <a:p>
            <a:r>
              <a:rPr lang="en-US" sz="2000" dirty="0" smtClean="0"/>
              <a:t>Security </a:t>
            </a:r>
            <a:r>
              <a:rPr lang="en-US" sz="2000" dirty="0"/>
              <a:t>standards are based on the same industry-standard algorithmic primitives:</a:t>
            </a:r>
          </a:p>
          <a:p>
            <a:pPr lvl="1"/>
            <a:r>
              <a:rPr lang="en-US" sz="1800" dirty="0"/>
              <a:t>AES, AES-GCM, AES-CCM, AES-XTS, </a:t>
            </a:r>
            <a:endParaRPr lang="en-US" sz="1800" dirty="0" smtClean="0"/>
          </a:p>
          <a:p>
            <a:pPr lvl="1"/>
            <a:r>
              <a:rPr lang="en-US" sz="1800" dirty="0" smtClean="0"/>
              <a:t>MD-5</a:t>
            </a:r>
            <a:r>
              <a:rPr lang="en-US" sz="1800" dirty="0"/>
              <a:t>, SHA-1, SHA-256, Keccak/SHA3 …</a:t>
            </a:r>
          </a:p>
          <a:p>
            <a:pPr>
              <a:spcBef>
                <a:spcPts val="1050"/>
              </a:spcBef>
            </a:pPr>
            <a:r>
              <a:rPr lang="en-US" sz="2000" dirty="0" smtClean="0"/>
              <a:t>GEON </a:t>
            </a:r>
            <a:r>
              <a:rPr lang="en-US" sz="2000" dirty="0"/>
              <a:t>low-power, efficient </a:t>
            </a:r>
            <a:r>
              <a:rPr lang="en-US" sz="2000" dirty="0" smtClean="0"/>
              <a:t>processor security functions </a:t>
            </a:r>
            <a:r>
              <a:rPr lang="en-US" sz="2000" dirty="0"/>
              <a:t>  </a:t>
            </a:r>
          </a:p>
          <a:p>
            <a:pPr lvl="1">
              <a:spcBef>
                <a:spcPts val="1050"/>
              </a:spcBef>
            </a:pPr>
            <a:r>
              <a:rPr lang="en-US" sz="2000" dirty="0"/>
              <a:t>Protects sensitive code and data during execution, storage, and transfer to/from the processor </a:t>
            </a:r>
            <a:endParaRPr lang="en-US" sz="2000" dirty="0"/>
          </a:p>
          <a:p>
            <a:pPr lvl="1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1F914-4F32-4942-A02C-D2E50D24A6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51870"/>
            <a:ext cx="316601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6688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667000" cy="51435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ahoma" charset="0"/>
                <a:ea typeface="ＭＳ Ｐゴシック" charset="0"/>
              </a:rPr>
              <a:t>IP Products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3848" y="411510"/>
            <a:ext cx="2690019" cy="4188321"/>
            <a:chOff x="3253580" y="990600"/>
            <a:chExt cx="2690019" cy="5584427"/>
          </a:xfrm>
        </p:grpSpPr>
        <p:sp>
          <p:nvSpPr>
            <p:cNvPr id="34836" name="Rectangle 41"/>
            <p:cNvSpPr>
              <a:spLocks noChangeArrowheads="1"/>
            </p:cNvSpPr>
            <p:nvPr/>
          </p:nvSpPr>
          <p:spPr bwMode="auto">
            <a:xfrm>
              <a:off x="3253581" y="990600"/>
              <a:ext cx="2667000" cy="304799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200"/>
                </a:spcBef>
              </a:pPr>
              <a:endParaRPr lang="en-US" sz="2000" dirty="0">
                <a:latin typeface="Tahoma" charset="0"/>
                <a:cs typeface="Tahoma" charset="0"/>
              </a:endParaRPr>
            </a:p>
          </p:txBody>
        </p:sp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3253580" y="990601"/>
              <a:ext cx="2690019" cy="5584426"/>
            </a:xfrm>
            <a:prstGeom prst="rect">
              <a:avLst/>
            </a:prstGeom>
            <a:noFill/>
            <a:ln w="127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9" tIns="45714" rIns="91429" bIns="0">
              <a:spAutoFit/>
            </a:bodyPr>
            <a:lstStyle/>
            <a:p>
              <a:pPr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tabLst>
                  <a:tab pos="114300" algn="l"/>
                </a:tabLs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C</a:t>
              </a:r>
              <a:r>
                <a:rPr lang="en-US" sz="105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OMPRESSION</a:t>
              </a:r>
              <a:endParaRPr lang="en-US" sz="1200" b="1" dirty="0">
                <a:solidFill>
                  <a:srgbClr val="FFFFFF"/>
                </a:solidFill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Lossless Data Compression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GZIP/ZLIB/Deflate; Ref. Design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GUNZIP/ZLIB/Inflate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H.264/AVC Encoders: 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Low-Power through Ultra-Fast; Intra-Only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H.264/AVC Decoders: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Low-Latency, Low-Power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JPEG &amp; Motion JPEG: 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Encoders &amp; Decoders: Baseline, Extended 16-bit, Ultra-Fast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JPEG-LS Encoder &amp; Decoder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Video Over IP Subsystems &amp;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Ref. Designs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H.265/HEVC Decoder</a:t>
              </a:r>
            </a:p>
            <a:p>
              <a:pPr marL="119063" indent="-119063">
                <a:spcBef>
                  <a:spcPts val="400"/>
                </a:spcBef>
                <a:spcAft>
                  <a:spcPts val="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Companion Cores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Image Processing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   WDR/HDR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   CAMFE Camera Processor 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Network Stacks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   40G &amp;  1G/10G UDPIP Stacks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   </a:t>
              </a:r>
              <a:r>
                <a:rPr lang="en-US" sz="1000" dirty="0" smtClean="0">
                  <a:latin typeface="Tahoma" charset="0"/>
                  <a:cs typeface="Tahoma" charset="0"/>
                </a:rPr>
                <a:t>RTP </a:t>
              </a:r>
              <a:r>
                <a:rPr lang="en-US" sz="1000" dirty="0">
                  <a:latin typeface="Tahoma" charset="0"/>
                  <a:cs typeface="Tahoma" charset="0"/>
                </a:rPr>
                <a:t>Stacks for H.264 &amp; JPEG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   MPEG Transport Stream MUX</a:t>
              </a:r>
            </a:p>
          </p:txBody>
        </p:sp>
      </p:grpSp>
      <p:grpSp>
        <p:nvGrpSpPr>
          <p:cNvPr id="34819" name="Group 17"/>
          <p:cNvGrpSpPr>
            <a:grpSpLocks/>
          </p:cNvGrpSpPr>
          <p:nvPr/>
        </p:nvGrpSpPr>
        <p:grpSpPr bwMode="auto">
          <a:xfrm>
            <a:off x="533405" y="2979970"/>
            <a:ext cx="2514600" cy="1669676"/>
            <a:chOff x="6096000" y="3276599"/>
            <a:chExt cx="2468882" cy="2225074"/>
          </a:xfrm>
        </p:grpSpPr>
        <p:sp>
          <p:nvSpPr>
            <p:cNvPr id="34834" name="Rectangle 47"/>
            <p:cNvSpPr>
              <a:spLocks noChangeArrowheads="1"/>
            </p:cNvSpPr>
            <p:nvPr/>
          </p:nvSpPr>
          <p:spPr bwMode="auto">
            <a:xfrm>
              <a:off x="6096000" y="3276600"/>
              <a:ext cx="2468880" cy="27432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200"/>
                </a:spcBef>
              </a:pPr>
              <a:endParaRPr lang="en-US" sz="2000" dirty="0">
                <a:latin typeface="Tahoma" charset="0"/>
                <a:cs typeface="Tahoma" charset="0"/>
              </a:endParaRPr>
            </a:p>
          </p:txBody>
        </p:sp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6096002" y="3276599"/>
              <a:ext cx="2468880" cy="2225074"/>
            </a:xfrm>
            <a:prstGeom prst="rect">
              <a:avLst/>
            </a:prstGeom>
            <a:noFill/>
            <a:ln w="127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9" tIns="45714" rIns="91429" bIns="45714">
              <a:spAutoFit/>
            </a:bodyPr>
            <a:lstStyle/>
            <a:p>
              <a:pPr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tabLst>
                  <a:tab pos="177800" algn="l"/>
                </a:tabLs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S</a:t>
              </a:r>
              <a:r>
                <a:rPr lang="en-US" sz="105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ECURITY</a:t>
              </a:r>
              <a:r>
                <a:rPr lang="en-US" sz="120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 &amp; E</a:t>
              </a:r>
              <a:r>
                <a:rPr lang="en-US" sz="105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NCRYPTION</a:t>
              </a:r>
              <a:endParaRPr lang="en-US" sz="1050" dirty="0">
                <a:solidFill>
                  <a:srgbClr val="FFFFFF"/>
                </a:solidFill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AES, Programmable, 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CCM, GCM, XTS; 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 smtClean="0">
                  <a:latin typeface="Tahoma" charset="0"/>
                  <a:cs typeface="Tahoma" charset="0"/>
                </a:rPr>
                <a:t>Triple DES</a:t>
              </a:r>
              <a:endParaRPr lang="en-US" sz="1000" dirty="0"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Hash Functions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SHA-3 (Keccak), 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SHA-256, </a:t>
              </a:r>
              <a:r>
                <a:rPr lang="en-US" sz="1000" dirty="0" smtClean="0">
                  <a:latin typeface="Tahoma" charset="0"/>
                  <a:cs typeface="Tahoma" charset="0"/>
                </a:rPr>
                <a:t>MD5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 smtClean="0">
                  <a:latin typeface="Tahoma" charset="0"/>
                  <a:cs typeface="Tahoma" charset="0"/>
                </a:rPr>
                <a:t>GEON – Secure Execution Processor</a:t>
              </a:r>
              <a:endParaRPr lang="en-US" sz="1000" dirty="0">
                <a:latin typeface="Tahoma" charset="0"/>
                <a:cs typeface="Tahoma" charset="0"/>
              </a:endParaRPr>
            </a:p>
          </p:txBody>
        </p:sp>
      </p:grpSp>
      <p:sp>
        <p:nvSpPr>
          <p:cNvPr id="34823" name="Slide Number Placeholder 24"/>
          <p:cNvSpPr>
            <a:spLocks noGrp="1"/>
          </p:cNvSpPr>
          <p:nvPr>
            <p:ph type="sldNum" sz="quarter" idx="14"/>
          </p:nvPr>
        </p:nvSpPr>
        <p:spPr bwMode="auto">
          <a:xfrm>
            <a:off x="7427162" y="4876006"/>
            <a:ext cx="990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722E487-44A7-F74E-B1D1-8A3D42C122BB}" type="slidenum">
              <a:rPr lang="en-US" sz="1000">
                <a:solidFill>
                  <a:schemeClr val="bg1"/>
                </a:solidFill>
                <a:latin typeface="Tahoma" charset="0"/>
                <a:cs typeface="Tahoma" charset="0"/>
              </a:rPr>
              <a:pPr/>
              <a:t>18</a:t>
            </a:fld>
            <a:endParaRPr lang="en-US" sz="1000" dirty="0">
              <a:solidFill>
                <a:schemeClr val="bg1"/>
              </a:solidFill>
              <a:latin typeface="Tahoma" charset="0"/>
              <a:cs typeface="Tahom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1" y="742950"/>
            <a:ext cx="2468563" cy="2156989"/>
            <a:chOff x="533400" y="990600"/>
            <a:chExt cx="2468563" cy="2875985"/>
          </a:xfrm>
        </p:grpSpPr>
        <p:sp>
          <p:nvSpPr>
            <p:cNvPr id="34828" name="Rectangle 22"/>
            <p:cNvSpPr>
              <a:spLocks noChangeArrowheads="1"/>
            </p:cNvSpPr>
            <p:nvPr/>
          </p:nvSpPr>
          <p:spPr bwMode="auto">
            <a:xfrm>
              <a:off x="533400" y="1000129"/>
              <a:ext cx="2468563" cy="274446"/>
            </a:xfrm>
            <a:prstGeom prst="rect">
              <a:avLst/>
            </a:prstGeom>
            <a:solidFill>
              <a:srgbClr val="006699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200"/>
                </a:spcBef>
              </a:pPr>
              <a:endParaRPr lang="en-US" sz="2000" dirty="0">
                <a:latin typeface="Tahoma" charset="0"/>
                <a:cs typeface="Tahoma" charset="0"/>
              </a:endParaRPr>
            </a:p>
          </p:txBody>
        </p:sp>
        <p:sp>
          <p:nvSpPr>
            <p:cNvPr id="35859" name="Rectangle 11"/>
            <p:cNvSpPr>
              <a:spLocks noChangeArrowheads="1"/>
            </p:cNvSpPr>
            <p:nvPr/>
          </p:nvSpPr>
          <p:spPr bwMode="auto">
            <a:xfrm>
              <a:off x="533400" y="990600"/>
              <a:ext cx="2468563" cy="2875985"/>
            </a:xfrm>
            <a:prstGeom prst="rect">
              <a:avLst/>
            </a:prstGeom>
            <a:noFill/>
            <a:ln w="127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tabLst>
                  <a:tab pos="114300" algn="l"/>
                  <a:tab pos="292100" algn="l"/>
                </a:tabLs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C</a:t>
              </a:r>
              <a:r>
                <a:rPr lang="en-US" sz="105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ONTROLLERS &amp; </a:t>
              </a:r>
              <a:r>
                <a:rPr lang="en-US" sz="160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P</a:t>
              </a:r>
              <a:r>
                <a:rPr lang="en-US" sz="105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ROCESSORS</a:t>
              </a:r>
              <a:endParaRPr lang="en-US" sz="1050" dirty="0">
                <a:solidFill>
                  <a:srgbClr val="FFFFFF"/>
                </a:solidFill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  <a:tab pos="292100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32-bit BA2x Family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Secure Processor: Geon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Application Processors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	Full &amp; Basic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Embedded Processors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	Cache-Enabled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	Deeply Embedded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	PipelineZero Low-Power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Dev &amp; Debug </a:t>
              </a:r>
              <a:r>
                <a:rPr lang="en-US" sz="1000" dirty="0" smtClean="0">
                  <a:latin typeface="Tahoma" charset="0"/>
                  <a:cs typeface="Tahoma" charset="0"/>
                </a:rPr>
                <a:t>Packages</a:t>
              </a:r>
              <a:endParaRPr lang="en-US" sz="1000" dirty="0"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  <a:tab pos="292100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8051 </a:t>
              </a:r>
              <a:r>
                <a:rPr lang="en-US" sz="1000" dirty="0" smtClean="0">
                  <a:latin typeface="Tahoma" charset="0"/>
                  <a:cs typeface="Tahoma" charset="0"/>
                </a:rPr>
                <a:t>Compatibles</a:t>
              </a:r>
              <a:r>
                <a:rPr lang="en-US" sz="1000" dirty="0">
                  <a:latin typeface="Tahoma" charset="0"/>
                  <a:cs typeface="Tahoma" charset="0"/>
                </a:rPr>
                <a:t/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endParaRPr lang="en-US" sz="1000" dirty="0">
                <a:latin typeface="Tahoma" charset="0"/>
                <a:cs typeface="Tahoma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95216" y="2743201"/>
            <a:ext cx="2514600" cy="2067220"/>
            <a:chOff x="6195216" y="1363037"/>
            <a:chExt cx="2514600" cy="2815407"/>
          </a:xfrm>
        </p:grpSpPr>
        <p:sp>
          <p:nvSpPr>
            <p:cNvPr id="34830" name="Rectangle 22"/>
            <p:cNvSpPr>
              <a:spLocks noChangeArrowheads="1"/>
            </p:cNvSpPr>
            <p:nvPr/>
          </p:nvSpPr>
          <p:spPr bwMode="auto">
            <a:xfrm>
              <a:off x="6195216" y="1380795"/>
              <a:ext cx="2514600" cy="277329"/>
            </a:xfrm>
            <a:prstGeom prst="rect">
              <a:avLst/>
            </a:prstGeom>
            <a:solidFill>
              <a:srgbClr val="006699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200"/>
                </a:spcBef>
              </a:pPr>
              <a:endParaRPr lang="en-US" sz="2000" dirty="0">
                <a:latin typeface="Tahoma" charset="0"/>
                <a:cs typeface="Tahoma" charset="0"/>
              </a:endParaRP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6195216" y="1363037"/>
              <a:ext cx="2514600" cy="2815407"/>
            </a:xfrm>
            <a:prstGeom prst="rect">
              <a:avLst/>
            </a:prstGeom>
            <a:noFill/>
            <a:ln w="127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9" tIns="45714" rIns="91429" bIns="45714">
              <a:spAutoFit/>
            </a:bodyPr>
            <a:lstStyle/>
            <a:p>
              <a:pPr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tabLst>
                  <a:tab pos="114300" algn="l"/>
                </a:tabLs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P</a:t>
              </a:r>
              <a:r>
                <a:rPr lang="en-US" sz="105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ERIPHERALS</a:t>
              </a:r>
              <a:endParaRPr lang="en-US" sz="1100" dirty="0">
                <a:solidFill>
                  <a:srgbClr val="FFFFFF"/>
                </a:solidFill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AMBA Infrastructure Cores 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AHB matrix, multi-layer AXI, AHB/APB/AXI Bus-Bridges, DMAs, Peripherals  &amp;            AHB Cache Controller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Device Controllers: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Smart Card Reader, </a:t>
              </a:r>
              <a:r>
                <a:rPr lang="en-US" sz="1000" dirty="0" smtClean="0">
                  <a:latin typeface="Tahoma" charset="0"/>
                  <a:cs typeface="Tahoma" charset="0"/>
                </a:rPr>
                <a:t>Parallel </a:t>
              </a:r>
              <a:r>
                <a:rPr lang="en-US" sz="1000" dirty="0">
                  <a:latin typeface="Tahoma" charset="0"/>
                  <a:cs typeface="Tahoma" charset="0"/>
                </a:rPr>
                <a:t>NOR Flash &amp; Serial Flash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Legacy Peripherals: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DMA Controllers, </a:t>
              </a:r>
              <a:r>
                <a:rPr lang="en-US" sz="1000" dirty="0" err="1" smtClean="0">
                  <a:latin typeface="Tahoma" charset="0"/>
                  <a:cs typeface="Tahoma" charset="0"/>
                </a:rPr>
                <a:t>UARTs,Timer</a:t>
              </a:r>
              <a:r>
                <a:rPr lang="en-US" sz="1000" dirty="0" smtClean="0">
                  <a:latin typeface="Tahoma" charset="0"/>
                  <a:cs typeface="Tahoma" charset="0"/>
                </a:rPr>
                <a:t>/Counter</a:t>
              </a:r>
              <a:endParaRPr lang="en-US" sz="1000" dirty="0">
                <a:latin typeface="Tahoma" charset="0"/>
                <a:cs typeface="Tahoma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69862" y="412614"/>
            <a:ext cx="2514600" cy="2259581"/>
            <a:chOff x="6172200" y="685800"/>
            <a:chExt cx="2514600" cy="3062461"/>
          </a:xfrm>
        </p:grpSpPr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6172200" y="685800"/>
              <a:ext cx="2514600" cy="277329"/>
            </a:xfrm>
            <a:prstGeom prst="rect">
              <a:avLst/>
            </a:prstGeom>
            <a:solidFill>
              <a:srgbClr val="006699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200"/>
                </a:spcBef>
              </a:pPr>
              <a:endParaRPr lang="en-US" sz="2000" dirty="0">
                <a:latin typeface="Tahoma" charset="0"/>
                <a:cs typeface="Tahoma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6172200" y="685800"/>
              <a:ext cx="2514600" cy="3062461"/>
            </a:xfrm>
            <a:prstGeom prst="rect">
              <a:avLst/>
            </a:prstGeom>
            <a:noFill/>
            <a:ln w="127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9" tIns="45714" rIns="91429" bIns="45714">
              <a:spAutoFit/>
            </a:bodyPr>
            <a:lstStyle/>
            <a:p>
              <a:pPr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tabLst>
                  <a:tab pos="114300" algn="l"/>
                </a:tabLs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I</a:t>
              </a:r>
              <a:r>
                <a:rPr lang="en-US" sz="1050" b="1" dirty="0">
                  <a:solidFill>
                    <a:srgbClr val="FFFFFF"/>
                  </a:solidFill>
                  <a:latin typeface="Tahoma" charset="0"/>
                  <a:cs typeface="Tahoma" charset="0"/>
                </a:rPr>
                <a:t>NTERCONNECTS</a:t>
              </a:r>
              <a:endParaRPr lang="en-US" sz="1100" dirty="0">
                <a:solidFill>
                  <a:srgbClr val="FFFFFF"/>
                </a:solidFill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Automotive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CAN2.0/CAN FD, VIP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en-US" sz="1000" dirty="0">
                  <a:latin typeface="Tahoma" charset="0"/>
                  <a:cs typeface="Tahoma" charset="0"/>
                </a:rPr>
                <a:t>LIN, SENT, TSN Ethernet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Avionics DO-254</a:t>
              </a:r>
              <a:br>
                <a:rPr lang="en-US" sz="1000" dirty="0">
                  <a:latin typeface="Tahoma" charset="0"/>
                  <a:cs typeface="Tahoma" charset="0"/>
                </a:rPr>
              </a:br>
              <a:r>
                <a:rPr lang="bg-BG" sz="1000" dirty="0">
                  <a:latin typeface="Tahoma" charset="0"/>
                  <a:cs typeface="Tahoma" charset="0"/>
                </a:rPr>
                <a:t> MIL-STD 1553</a:t>
              </a:r>
              <a:r>
                <a:rPr lang="en-US" sz="1000" dirty="0">
                  <a:latin typeface="Tahoma" charset="0"/>
                  <a:cs typeface="Tahoma" charset="0"/>
                </a:rPr>
                <a:t>, </a:t>
              </a:r>
              <a:r>
                <a:rPr lang="bg-BG" sz="1000" dirty="0">
                  <a:latin typeface="Tahoma" charset="0"/>
                  <a:cs typeface="Tahoma" charset="0"/>
                </a:rPr>
                <a:t>ARINC </a:t>
              </a:r>
              <a:r>
                <a:rPr lang="bg-BG" sz="1000" dirty="0" smtClean="0">
                  <a:latin typeface="Tahoma" charset="0"/>
                  <a:cs typeface="Tahoma" charset="0"/>
                </a:rPr>
                <a:t>429</a:t>
              </a:r>
              <a:endParaRPr lang="bg-BG" sz="1000" dirty="0">
                <a:latin typeface="Tahoma" charset="0"/>
                <a:cs typeface="Tahoma" charset="0"/>
              </a:endParaRP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SPI Octal, Quad; AHB, AXI; Master/Slave; Bridge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MIPI: SPMI &amp; RFFE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I2C/SMBUS; PCI; Ethernet MAC</a:t>
              </a:r>
            </a:p>
            <a:p>
              <a:pPr marL="119063" indent="-119063">
                <a:spcBef>
                  <a:spcPts val="400"/>
                </a:spcBef>
                <a:spcAft>
                  <a:spcPts val="100"/>
                </a:spcAft>
                <a:tabLst>
                  <a:tab pos="119063" algn="l"/>
                </a:tabLst>
                <a:defRPr/>
              </a:pPr>
              <a:r>
                <a:rPr lang="en-US" sz="1000" dirty="0">
                  <a:latin typeface="Tahoma" charset="0"/>
                  <a:cs typeface="Tahoma" charset="0"/>
                </a:rPr>
                <a:t>UARTS; SDLC &amp; HDLC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51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obeStock_116629855.jpg">
            <a:extLst>
              <a:ext uri="{FF2B5EF4-FFF2-40B4-BE49-F238E27FC236}">
                <a16:creationId xmlns:a16="http://schemas.microsoft.com/office/drawing/2014/main" xmlns="" id="{D5BD60A3-ADC3-2A44-8917-178BDF2BE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" t="1741" r="-37" b="11037"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355726"/>
            <a:ext cx="3318402" cy="131445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  <a:t>Thank </a:t>
            </a:r>
            <a:br>
              <a:rPr lang="en-US" sz="4000" dirty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66675" dist="38100" dir="2700000" algn="tl" rotWithShape="0">
                    <a:srgbClr val="000000"/>
                  </a:outerShdw>
                </a:effectLst>
              </a:rPr>
              <a:t>You.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822" y="2643758"/>
            <a:ext cx="3788178" cy="210623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/>
            <a:r>
              <a:rPr lang="en-US" sz="3450" b="0" dirty="0"/>
              <a:t>Learn more:</a:t>
            </a:r>
            <a:br>
              <a:rPr lang="en-US" sz="3450" b="0" dirty="0"/>
            </a:br>
            <a:r>
              <a:rPr lang="en-US" sz="3450" b="0" dirty="0" err="1"/>
              <a:t>www.cast-inc.com</a:t>
            </a:r>
            <a:r>
              <a:rPr lang="en-US" sz="3450" b="0" dirty="0"/>
              <a:t/>
            </a:r>
            <a:br>
              <a:rPr lang="en-US" sz="3450" b="0" dirty="0"/>
            </a:br>
            <a:r>
              <a:rPr lang="en-US" sz="3450" b="0" dirty="0" err="1"/>
              <a:t>info@cast-inc.com</a:t>
            </a:r>
            <a:r>
              <a:rPr lang="en-US" sz="3450" b="0" dirty="0"/>
              <a:t/>
            </a:r>
            <a:br>
              <a:rPr lang="en-US" sz="3450" b="0" dirty="0"/>
            </a:br>
            <a:r>
              <a:rPr lang="en-US" sz="3450" b="0" dirty="0"/>
              <a:t>+1 201.391.8300</a:t>
            </a:r>
          </a:p>
        </p:txBody>
      </p:sp>
      <p:pic>
        <p:nvPicPr>
          <p:cNvPr id="5" name="Picture 4" descr="cast_logo400px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843558"/>
            <a:ext cx="2769539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606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obeStock_113987356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00150"/>
            <a:ext cx="3762999" cy="2430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8023221" cy="795173"/>
          </a:xfrm>
        </p:spPr>
        <p:txBody>
          <a:bodyPr/>
          <a:lstStyle/>
          <a:p>
            <a:r>
              <a:rPr lang="en-US" dirty="0"/>
              <a:t>Increasing Needs/New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2340" y="985844"/>
            <a:ext cx="4322440" cy="3319017"/>
          </a:xfrm>
        </p:spPr>
        <p:txBody>
          <a:bodyPr wrap="square"/>
          <a:lstStyle/>
          <a:p>
            <a:r>
              <a:rPr lang="en-US" sz="2400" dirty="0" smtClean="0"/>
              <a:t>Integration of over</a:t>
            </a:r>
            <a:r>
              <a:rPr lang="en-US" sz="2400" dirty="0" smtClean="0"/>
              <a:t> </a:t>
            </a:r>
            <a:r>
              <a:rPr lang="en-US" sz="2400" dirty="0"/>
              <a:t>100K </a:t>
            </a:r>
            <a:r>
              <a:rPr lang="en-US" sz="2400" dirty="0" smtClean="0"/>
              <a:t>sensors </a:t>
            </a:r>
            <a:r>
              <a:rPr lang="en-US" sz="2400" dirty="0"/>
              <a:t>and </a:t>
            </a:r>
            <a:br>
              <a:rPr lang="en-US" sz="2400" dirty="0"/>
            </a:br>
            <a:r>
              <a:rPr lang="en-US" sz="2400" dirty="0"/>
              <a:t>500 processors </a:t>
            </a:r>
          </a:p>
          <a:p>
            <a:r>
              <a:rPr lang="en-US" sz="2400" dirty="0"/>
              <a:t>Live video streaming </a:t>
            </a:r>
            <a:br>
              <a:rPr lang="en-US" sz="2400" dirty="0"/>
            </a:br>
            <a:r>
              <a:rPr lang="en-US" sz="2400" dirty="0"/>
              <a:t>from &gt;= 10 cameras</a:t>
            </a:r>
          </a:p>
          <a:p>
            <a:r>
              <a:rPr lang="en-US" sz="2400" dirty="0" smtClean="0"/>
              <a:t>Mission-Critical Autonomous Driving Systems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1032" y="4299942"/>
            <a:ext cx="81651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solidFill>
                  <a:srgbClr val="0070C0"/>
                </a:solidFill>
                <a:latin typeface="Tahoma"/>
                <a:cs typeface="Tahoma"/>
              </a:rPr>
              <a:t>What IP is needed in these systems as they evolve?</a:t>
            </a:r>
          </a:p>
          <a:p>
            <a:pPr algn="ctr"/>
            <a:endParaRPr lang="en-US" sz="2600" i="1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11852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Needs/New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5026" y="1059582"/>
            <a:ext cx="8205445" cy="648072"/>
          </a:xfrm>
        </p:spPr>
        <p:txBody>
          <a:bodyPr/>
          <a:lstStyle/>
          <a:p>
            <a:pPr marL="0" indent="0">
              <a:spcBef>
                <a:spcPts val="1050"/>
              </a:spcBef>
              <a:buNone/>
            </a:pPr>
            <a:r>
              <a:rPr lang="en-US" sz="1800" b="0" i="1" dirty="0"/>
              <a:t>Applicable IP cores are small, low-power, </a:t>
            </a:r>
            <a:r>
              <a:rPr lang="en-US" sz="1800" b="0" i="1" dirty="0" smtClean="0"/>
              <a:t>fast (low-latency), </a:t>
            </a:r>
            <a:r>
              <a:rPr lang="en-US" sz="1800" b="0" i="1" dirty="0"/>
              <a:t>easy to integrate, and don’t require processor intervention</a:t>
            </a:r>
            <a:r>
              <a:rPr lang="en-US" sz="1800" b="0" i="1" dirty="0" smtClean="0"/>
              <a:t>!</a:t>
            </a:r>
            <a:endParaRPr lang="en-US" sz="1800" b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B7B7ECFD-5D1F-CA4E-B75D-DBB9B03CF810}"/>
              </a:ext>
            </a:extLst>
          </p:cNvPr>
          <p:cNvSpPr txBox="1">
            <a:spLocks/>
          </p:cNvSpPr>
          <p:nvPr/>
        </p:nvSpPr>
        <p:spPr bwMode="auto">
          <a:xfrm>
            <a:off x="667288" y="1707654"/>
            <a:ext cx="8225192" cy="3319017"/>
          </a:xfrm>
          <a:prstGeom prst="rect">
            <a:avLst/>
          </a:prstGeom>
          <a:noFill/>
          <a:ln>
            <a:noFill/>
          </a:ln>
          <a:effectLst>
            <a:outerShdw blurRad="38100" dist="25400" dir="270000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8615" indent="-348615" algn="l" defTabSz="342900" rtl="0" eaLnBrk="0" fontAlgn="base" hangingPunct="0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600" b="1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1pPr>
            <a:lvl2pPr marL="653177" indent="-274320" algn="l" defTabSz="342900" rtl="0" eaLnBrk="0" fontAlgn="base" hangingPunct="0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2pPr>
            <a:lvl3pPr marL="911543" indent="-258366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Individual IP cores </a:t>
            </a:r>
          </a:p>
          <a:p>
            <a:pPr lvl="1"/>
            <a:r>
              <a:rPr lang="en-US" sz="1800" dirty="0" smtClean="0"/>
              <a:t>Processors </a:t>
            </a:r>
            <a:r>
              <a:rPr lang="en-US" sz="1800" dirty="0"/>
              <a:t>– R8051XC2, BA22, GEON</a:t>
            </a:r>
          </a:p>
          <a:p>
            <a:pPr lvl="1"/>
            <a:r>
              <a:rPr lang="en-US" sz="1800" dirty="0"/>
              <a:t>Interconnect – CAN, LIN, SENT, </a:t>
            </a:r>
            <a:r>
              <a:rPr lang="en-US" sz="1800" dirty="0" smtClean="0"/>
              <a:t>Hardware Stacks, Automotive Ethernet </a:t>
            </a:r>
            <a:endParaRPr lang="en-US" sz="1800" dirty="0"/>
          </a:p>
          <a:p>
            <a:pPr lvl="1"/>
            <a:r>
              <a:rPr lang="en-US" sz="1800" dirty="0"/>
              <a:t>Video and image needs – JPEG, JPEGLS, H.264, </a:t>
            </a:r>
            <a:r>
              <a:rPr lang="en-US" sz="1800" dirty="0" smtClean="0"/>
              <a:t>WDR/HDR</a:t>
            </a:r>
            <a:endParaRPr lang="en-US" sz="1800" dirty="0"/>
          </a:p>
          <a:p>
            <a:pPr lvl="1"/>
            <a:r>
              <a:rPr lang="en-US" sz="1800" dirty="0"/>
              <a:t>Data Storage – </a:t>
            </a:r>
            <a:r>
              <a:rPr lang="en-US" sz="1800" dirty="0" smtClean="0"/>
              <a:t>GZIP</a:t>
            </a:r>
          </a:p>
          <a:p>
            <a:pPr lvl="1"/>
            <a:r>
              <a:rPr lang="en-US" sz="1800" dirty="0" smtClean="0"/>
              <a:t>Security – </a:t>
            </a:r>
            <a:r>
              <a:rPr lang="en-US" sz="1800" dirty="0" smtClean="0"/>
              <a:t>AES, GEON</a:t>
            </a:r>
          </a:p>
          <a:p>
            <a:r>
              <a:rPr lang="en-US" sz="2000" dirty="0" smtClean="0"/>
              <a:t>Integrated in Sub-System Reference Designs</a:t>
            </a:r>
          </a:p>
          <a:p>
            <a:r>
              <a:rPr lang="en-US" sz="2000" dirty="0" smtClean="0"/>
              <a:t>Implemented in Automotive Ethernet Reference Designs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85598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2767" y="267494"/>
            <a:ext cx="8023221" cy="795173"/>
          </a:xfrm>
        </p:spPr>
        <p:txBody>
          <a:bodyPr/>
          <a:lstStyle/>
          <a:p>
            <a:r>
              <a:rPr lang="en-US" dirty="0"/>
              <a:t>Communications in Vehicle Networks Today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D89351D-EF46-4840-9E8A-8F7E4517927C}"/>
              </a:ext>
            </a:extLst>
          </p:cNvPr>
          <p:cNvGrpSpPr/>
          <p:nvPr/>
        </p:nvGrpSpPr>
        <p:grpSpPr>
          <a:xfrm>
            <a:off x="3768583" y="1456557"/>
            <a:ext cx="1326742" cy="2100575"/>
            <a:chOff x="622358" y="3297622"/>
            <a:chExt cx="1326742" cy="2100575"/>
          </a:xfrm>
        </p:grpSpPr>
        <p:sp>
          <p:nvSpPr>
            <p:cNvPr id="185" name="Rectangle 184"/>
            <p:cNvSpPr/>
            <p:nvPr/>
          </p:nvSpPr>
          <p:spPr>
            <a:xfrm>
              <a:off x="668940" y="3309868"/>
              <a:ext cx="1280160" cy="2076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40005" dist="22987" dir="30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22358" y="3297622"/>
              <a:ext cx="1233578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FlexRay</a:t>
              </a:r>
              <a:r>
                <a:rPr lang="en-US" sz="750" b="1" dirty="0"/>
                <a:t/>
              </a:r>
              <a:br>
                <a:rPr lang="en-US" sz="750" b="1" dirty="0"/>
              </a:br>
              <a:r>
                <a:rPr lang="en-US" sz="1400" i="1" dirty="0"/>
                <a:t>10Mbps</a:t>
              </a:r>
              <a:br>
                <a:rPr lang="en-US" sz="1400" i="1" dirty="0"/>
              </a:br>
              <a:r>
                <a:rPr lang="en-US" sz="1400" i="1" dirty="0"/>
                <a:t>deterministic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Brakes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Advanced</a:t>
              </a:r>
              <a:br>
                <a:rPr lang="en-US" sz="1400" dirty="0"/>
              </a:br>
              <a:r>
                <a:rPr lang="en-US" sz="1400" dirty="0"/>
                <a:t>Driver</a:t>
              </a:r>
              <a:br>
                <a:rPr lang="en-US" sz="1400" dirty="0"/>
              </a:br>
              <a:r>
                <a:rPr lang="en-US" sz="1400" dirty="0"/>
                <a:t>Assistance Systems</a:t>
              </a:r>
              <a:br>
                <a:rPr lang="en-US" sz="1400" dirty="0"/>
              </a:br>
              <a:r>
                <a:rPr lang="en-US" sz="1400" dirty="0"/>
                <a:t>(ADAS)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6632" y="1456557"/>
            <a:ext cx="1280160" cy="1645920"/>
            <a:chOff x="6660232" y="1052736"/>
            <a:chExt cx="1287687" cy="1569660"/>
          </a:xfrm>
        </p:grpSpPr>
        <p:sp>
          <p:nvSpPr>
            <p:cNvPr id="28" name="Rectangle 27"/>
            <p:cNvSpPr/>
            <p:nvPr/>
          </p:nvSpPr>
          <p:spPr>
            <a:xfrm>
              <a:off x="6660232" y="1052736"/>
              <a:ext cx="1287687" cy="144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40005" dist="22987" dir="30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7088" y="1052736"/>
              <a:ext cx="1240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MOST</a:t>
              </a:r>
              <a:r>
                <a:rPr lang="en-US" sz="750" b="1" dirty="0"/>
                <a:t/>
              </a:r>
              <a:br>
                <a:rPr lang="en-US" sz="750" b="1" dirty="0"/>
              </a:br>
              <a:r>
                <a:rPr lang="en-US" sz="1400" i="1" dirty="0"/>
                <a:t>150 Mbps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Speakers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Radio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Navigation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GPS</a:t>
              </a:r>
            </a:p>
          </p:txBody>
        </p:sp>
      </p:grpSp>
      <p:sp>
        <p:nvSpPr>
          <p:cNvPr id="188" name="Rectangle 187"/>
          <p:cNvSpPr/>
          <p:nvPr/>
        </p:nvSpPr>
        <p:spPr>
          <a:xfrm>
            <a:off x="2214286" y="1456557"/>
            <a:ext cx="1280160" cy="28206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40005" dist="22987" dir="30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2253698" y="1456557"/>
            <a:ext cx="12335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</a:t>
            </a:r>
            <a:r>
              <a:rPr lang="en-US" sz="750" b="1" dirty="0"/>
              <a:t/>
            </a:r>
            <a:br>
              <a:rPr lang="en-US" sz="750" b="1" dirty="0"/>
            </a:br>
            <a:r>
              <a:rPr lang="en-US" sz="1400" i="1" dirty="0"/>
              <a:t>19.2 </a:t>
            </a:r>
            <a:r>
              <a:rPr lang="en-US" sz="1400" i="1" dirty="0" err="1"/>
              <a:t>kBaud</a:t>
            </a:r>
            <a:endParaRPr lang="en-US" sz="1400" i="1" dirty="0"/>
          </a:p>
          <a:p>
            <a:pPr marL="84535" indent="-84535">
              <a:buFont typeface="Arial"/>
              <a:buChar char="•"/>
            </a:pPr>
            <a:r>
              <a:rPr lang="en-US" sz="1400" dirty="0"/>
              <a:t>Wipers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Sensors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Mirror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Doors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Seats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Lights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Turn Signals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Window</a:t>
            </a:r>
          </a:p>
          <a:p>
            <a:pPr marL="84535" indent="-84535">
              <a:buFont typeface="Arial"/>
              <a:buChar char="•"/>
            </a:pPr>
            <a:r>
              <a:rPr lang="en-US" sz="1400" dirty="0"/>
              <a:t>Locks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D7BFCDA-81E2-3A40-A705-AB63E05D0F71}"/>
              </a:ext>
            </a:extLst>
          </p:cNvPr>
          <p:cNvGrpSpPr/>
          <p:nvPr/>
        </p:nvGrpSpPr>
        <p:grpSpPr>
          <a:xfrm>
            <a:off x="650333" y="1456557"/>
            <a:ext cx="1322058" cy="3364596"/>
            <a:chOff x="650333" y="1527671"/>
            <a:chExt cx="1322058" cy="33645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8A1F61B-3E5E-CA42-B072-EB95199A57A0}"/>
                </a:ext>
              </a:extLst>
            </p:cNvPr>
            <p:cNvGrpSpPr/>
            <p:nvPr/>
          </p:nvGrpSpPr>
          <p:grpSpPr>
            <a:xfrm>
              <a:off x="650333" y="1527671"/>
              <a:ext cx="1298767" cy="2114832"/>
              <a:chOff x="650333" y="1527671"/>
              <a:chExt cx="1298767" cy="211483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68940" y="1527671"/>
                <a:ext cx="1280160" cy="20928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  <a:effectLst>
                <a:outerShdw blurRad="40005" dist="22987" dir="30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0333" y="1549621"/>
                <a:ext cx="1233578" cy="2092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CAN</a:t>
                </a:r>
                <a:r>
                  <a:rPr lang="en-US" sz="750" b="1" dirty="0"/>
                  <a:t/>
                </a:r>
                <a:br>
                  <a:rPr lang="en-US" sz="750" b="1" dirty="0"/>
                </a:br>
                <a:r>
                  <a:rPr lang="en-US" sz="1400" i="1" dirty="0"/>
                  <a:t>1Mbps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Engine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Seatbelts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Audio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Radar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Navigation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Instruments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Climate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28D1BDC-AA3A-EA41-9189-B43E14BF8631}"/>
                </a:ext>
              </a:extLst>
            </p:cNvPr>
            <p:cNvGrpSpPr/>
            <p:nvPr/>
          </p:nvGrpSpPr>
          <p:grpSpPr>
            <a:xfrm>
              <a:off x="668940" y="3697585"/>
              <a:ext cx="1303451" cy="1194682"/>
              <a:chOff x="3925896" y="1233053"/>
              <a:chExt cx="1303451" cy="119468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925896" y="1233053"/>
                <a:ext cx="1280160" cy="11946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  <a:effectLst>
                <a:outerShdw blurRad="40005" dist="22987" dir="30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49187" y="1259517"/>
                <a:ext cx="12801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CAN Safety</a:t>
                </a:r>
                <a:endParaRPr lang="en-US" sz="1050" i="1" dirty="0"/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Seatbelt</a:t>
                </a:r>
              </a:p>
              <a:p>
                <a:pPr marL="84535" indent="-84535">
                  <a:buFont typeface="Arial"/>
                  <a:buChar char="•"/>
                </a:pPr>
                <a:r>
                  <a:rPr lang="en-US" sz="1400" dirty="0"/>
                  <a:t>Airbags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5397015-D7AB-CD42-A120-E6EDEC9FBE13}"/>
              </a:ext>
            </a:extLst>
          </p:cNvPr>
          <p:cNvGrpSpPr/>
          <p:nvPr/>
        </p:nvGrpSpPr>
        <p:grpSpPr>
          <a:xfrm>
            <a:off x="6938098" y="1456557"/>
            <a:ext cx="1280160" cy="1738387"/>
            <a:chOff x="5779669" y="1161612"/>
            <a:chExt cx="1280160" cy="1738387"/>
          </a:xfrm>
        </p:grpSpPr>
        <p:sp>
          <p:nvSpPr>
            <p:cNvPr id="36" name="Rectangle 35"/>
            <p:cNvSpPr/>
            <p:nvPr/>
          </p:nvSpPr>
          <p:spPr>
            <a:xfrm>
              <a:off x="5779669" y="1161612"/>
              <a:ext cx="1280160" cy="15034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40005" dist="22987" dir="30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02960" y="1162639"/>
              <a:ext cx="1233578" cy="173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Ethernet</a:t>
              </a:r>
              <a:r>
                <a:rPr lang="en-US" sz="750" b="1" dirty="0"/>
                <a:t/>
              </a:r>
              <a:br>
                <a:rPr lang="en-US" sz="750" b="1" dirty="0"/>
              </a:br>
              <a:r>
                <a:rPr lang="en-US" sz="1400" i="1" dirty="0"/>
                <a:t>100 Mbps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Diagnostics</a:t>
              </a:r>
            </a:p>
            <a:p>
              <a:pPr marL="84535" indent="-84535">
                <a:buFont typeface="Arial"/>
                <a:buChar char="•"/>
              </a:pPr>
              <a:r>
                <a:rPr lang="en-US" sz="1400" dirty="0"/>
                <a:t>Backup Cameras</a:t>
              </a:r>
            </a:p>
          </p:txBody>
        </p:sp>
      </p:grpSp>
      <p:pic>
        <p:nvPicPr>
          <p:cNvPr id="33" name="Picture 32" descr="AdobeStock_113987567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32" y="3169515"/>
            <a:ext cx="3503084" cy="17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56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62767" y="267494"/>
            <a:ext cx="8023221" cy="795173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</a:rPr>
              <a:t>Example of a Robust Low-Risk IP Core: CAST CAN2.0/CAN-FD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0C252C8-94B9-AD43-833A-B2A937E8AD31}"/>
              </a:ext>
            </a:extLst>
          </p:cNvPr>
          <p:cNvGrpSpPr/>
          <p:nvPr/>
        </p:nvGrpSpPr>
        <p:grpSpPr>
          <a:xfrm>
            <a:off x="354932" y="1503240"/>
            <a:ext cx="8740454" cy="3471036"/>
            <a:chOff x="1485950" y="1329887"/>
            <a:chExt cx="8126765" cy="3227326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-1871" b="-4350"/>
            <a:stretch>
              <a:fillRect/>
            </a:stretch>
          </p:blipFill>
          <p:spPr bwMode="auto">
            <a:xfrm>
              <a:off x="1485950" y="1329887"/>
              <a:ext cx="2969419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646" y="3528513"/>
              <a:ext cx="1312069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ontent Placeholder 6"/>
          <p:cNvSpPr txBox="1">
            <a:spLocks/>
          </p:cNvSpPr>
          <p:nvPr/>
        </p:nvSpPr>
        <p:spPr>
          <a:xfrm>
            <a:off x="3824928" y="1508416"/>
            <a:ext cx="4649972" cy="2805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ct val="0"/>
              </a:spcAft>
              <a:buSzPct val="100000"/>
              <a:buBlip>
                <a:blip r:embed="rId5"/>
              </a:buBlip>
              <a:defRPr sz="2600" b="1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1pPr>
            <a:lvl2pPr marL="688975" indent="-3460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2pPr>
            <a:lvl3pPr marL="9779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22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Survived </a:t>
            </a:r>
            <a:br>
              <a:rPr lang="en-US" sz="2200" dirty="0"/>
            </a:br>
            <a:r>
              <a:rPr lang="en-US" sz="2200" dirty="0"/>
              <a:t>three </a:t>
            </a:r>
            <a:br>
              <a:rPr lang="en-US" sz="2200" dirty="0"/>
            </a:br>
            <a:r>
              <a:rPr lang="en-US" sz="2200" dirty="0"/>
              <a:t>CIA </a:t>
            </a:r>
            <a:br>
              <a:rPr lang="en-US" sz="2200" dirty="0"/>
            </a:br>
            <a:r>
              <a:rPr lang="en-US" sz="2200" dirty="0"/>
              <a:t>Plug Fests</a:t>
            </a:r>
          </a:p>
          <a:p>
            <a:r>
              <a:rPr lang="en-US" sz="2200" dirty="0"/>
              <a:t>In production use</a:t>
            </a:r>
          </a:p>
          <a:p>
            <a:r>
              <a:rPr lang="en-US" sz="2200" dirty="0"/>
              <a:t>Avery VIP available</a:t>
            </a:r>
          </a:p>
          <a:p>
            <a:r>
              <a:rPr lang="en-US" sz="2200" dirty="0"/>
              <a:t>Reference design board </a:t>
            </a:r>
            <a:br>
              <a:rPr lang="en-US" sz="2200" dirty="0"/>
            </a:br>
            <a:r>
              <a:rPr lang="en-US" sz="2200" dirty="0"/>
              <a:t>for easy evaluation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392778"/>
            <a:ext cx="2804663" cy="15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45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CAN-CTRL: Functional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Optional functional safety features:</a:t>
            </a:r>
          </a:p>
          <a:p>
            <a:pPr lvl="1"/>
            <a:r>
              <a:rPr lang="en-US" sz="2000" dirty="0"/>
              <a:t>ECC memory protection: ECC detects single and double errors and corrects single errors </a:t>
            </a:r>
          </a:p>
          <a:p>
            <a:pPr lvl="1"/>
            <a:r>
              <a:rPr lang="en-US" sz="2000" dirty="0"/>
              <a:t>Spatial redundancy: Inner logic is doubled and partial outputs are automatically </a:t>
            </a:r>
            <a:r>
              <a:rPr lang="en-US" sz="2000" dirty="0" smtClean="0"/>
              <a:t>compared</a:t>
            </a:r>
            <a:endParaRPr lang="en-US" dirty="0"/>
          </a:p>
          <a:p>
            <a:r>
              <a:rPr lang="en-US" sz="2400" dirty="0"/>
              <a:t>ISO-26262 certification package</a:t>
            </a:r>
          </a:p>
          <a:p>
            <a:pPr lvl="1"/>
            <a:r>
              <a:rPr lang="en-US" sz="2000" dirty="0"/>
              <a:t>Complete IP core package plus</a:t>
            </a:r>
          </a:p>
          <a:p>
            <a:pPr lvl="1"/>
            <a:r>
              <a:rPr lang="en-US" sz="2000" dirty="0"/>
              <a:t>RTL with safety features</a:t>
            </a:r>
          </a:p>
          <a:p>
            <a:pPr lvl="1"/>
            <a:r>
              <a:rPr lang="en-US" sz="2000" dirty="0"/>
              <a:t>FMDEA results &amp; Safety Manual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92080" y="3435846"/>
            <a:ext cx="3640668" cy="1420130"/>
            <a:chOff x="5292080" y="3435846"/>
            <a:chExt cx="3640668" cy="142013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BFD49181-4562-D244-A141-CCC825DDEF70}"/>
                </a:ext>
              </a:extLst>
            </p:cNvPr>
            <p:cNvSpPr/>
            <p:nvPr/>
          </p:nvSpPr>
          <p:spPr>
            <a:xfrm>
              <a:off x="5292080" y="3435846"/>
              <a:ext cx="3640668" cy="1420130"/>
            </a:xfrm>
            <a:prstGeom prst="roundRect">
              <a:avLst>
                <a:gd name="adj" fmla="val 873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endPara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Bold" panose="020E0705020206020404" pitchFamily="34" charset="77"/>
                <a:cs typeface="Al Tarikh" pitchFamily="2" charset="-78"/>
              </a:endParaRPr>
            </a:p>
            <a:p>
              <a:pPr algn="ctr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pperplate Gothic Bold" panose="020E0705020206020404" pitchFamily="34" charset="77"/>
                  <a:cs typeface="Al Tarikh" pitchFamily="2" charset="-78"/>
                </a:rPr>
                <a:t>DAL-B Ready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5EA0FF3-28EA-1542-ADAF-850FB15853DC}"/>
                </a:ext>
              </a:extLst>
            </p:cNvPr>
            <p:cNvSpPr txBox="1"/>
            <p:nvPr/>
          </p:nvSpPr>
          <p:spPr>
            <a:xfrm>
              <a:off x="5444481" y="3538704"/>
              <a:ext cx="3327400" cy="7386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95000"/>
                    </a:schemeClr>
                  </a:solidFill>
                  <a:latin typeface="Arial Rounded MT Bold" panose="020F0704030504030204" pitchFamily="34" charset="77"/>
                </a:rPr>
                <a:t>ISO 26262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1443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67" y="267494"/>
            <a:ext cx="7465617" cy="2019309"/>
          </a:xfrm>
        </p:spPr>
        <p:txBody>
          <a:bodyPr/>
          <a:lstStyle/>
          <a:p>
            <a:r>
              <a:rPr lang="en-US" dirty="0"/>
              <a:t>Increasing Needs for Real-Time Response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C98F39C-7C64-E149-B13A-01687893F7F0}"/>
              </a:ext>
            </a:extLst>
          </p:cNvPr>
          <p:cNvGrpSpPr/>
          <p:nvPr/>
        </p:nvGrpSpPr>
        <p:grpSpPr>
          <a:xfrm>
            <a:off x="1809176" y="1419622"/>
            <a:ext cx="5525649" cy="3456115"/>
            <a:chOff x="1809176" y="1491630"/>
            <a:chExt cx="5525649" cy="3456115"/>
          </a:xfrm>
        </p:grpSpPr>
        <p:pic>
          <p:nvPicPr>
            <p:cNvPr id="32" name="Picture 31" descr="AdobeStock_113987120 small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46" b="1732"/>
            <a:stretch/>
          </p:blipFill>
          <p:spPr>
            <a:xfrm>
              <a:off x="1809176" y="1491630"/>
              <a:ext cx="5525649" cy="345611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871700" y="4011910"/>
              <a:ext cx="54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FF"/>
                  </a:solidFill>
                  <a:effectLst>
                    <a:outerShdw blurRad="38100" dist="63500" dir="2700000" algn="tl" rotWithShape="0">
                      <a:srgbClr val="000000"/>
                    </a:outerShdw>
                  </a:effectLst>
                  <a:latin typeface="Tahoma"/>
                  <a:cs typeface="Tahoma"/>
                </a:rPr>
                <a:t>Need real-time response from hundreds of sensors and cameras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3031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ahoma" pitchFamily="34" charset="0"/>
                <a:cs typeface="Tahoma" pitchFamily="34" charset="0"/>
              </a:rPr>
              <a:t>Automotive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Ethernet – Time Sensitive Network </a:t>
            </a: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idx="1"/>
          </p:nvPr>
        </p:nvSpPr>
        <p:spPr>
          <a:xfrm>
            <a:off x="539552" y="1419622"/>
            <a:ext cx="4896544" cy="3319017"/>
          </a:xfrm>
        </p:spPr>
        <p:txBody>
          <a:bodyPr/>
          <a:lstStyle/>
          <a:p>
            <a:pPr marL="0" lvl="1" indent="0">
              <a:lnSpc>
                <a:spcPct val="95000"/>
              </a:lnSpc>
              <a:spcBef>
                <a:spcPts val="1050"/>
              </a:spcBef>
              <a:buSzPct val="100000"/>
              <a:buNone/>
            </a:pP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TSN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enables a 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predictable, deterministic, delivery </a:t>
            </a: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time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for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time-aware application development.</a:t>
            </a:r>
            <a:endParaRPr lang="en-US" altLang="en-US" b="1" dirty="0">
              <a:latin typeface="Tahoma" pitchFamily="34" charset="0"/>
              <a:cs typeface="Tahoma" pitchFamily="34" charset="0"/>
            </a:endParaRPr>
          </a:p>
          <a:p>
            <a:pPr marL="257175" lvl="1" indent="-257175">
              <a:lnSpc>
                <a:spcPct val="95000"/>
              </a:lnSpc>
              <a:spcBef>
                <a:spcPts val="1050"/>
              </a:spcBef>
              <a:buSzPct val="100000"/>
              <a:buBlip>
                <a:blip r:embed="rId3"/>
              </a:buBlip>
            </a:pPr>
            <a:r>
              <a:rPr lang="en-US" altLang="en-US" sz="2000" b="1" dirty="0">
                <a:latin typeface="Tahoma" pitchFamily="34" charset="0"/>
                <a:cs typeface="Tahoma" pitchFamily="34" charset="0"/>
              </a:rPr>
              <a:t>IEEE </a:t>
            </a:r>
            <a:r>
              <a:rPr lang="en-US" altLang="en-US" sz="2000" b="1" dirty="0" smtClean="0">
                <a:latin typeface="Tahoma" pitchFamily="34" charset="0"/>
                <a:cs typeface="Tahoma" pitchFamily="34" charset="0"/>
              </a:rPr>
              <a:t>802.1QAS 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for providing a common time reference to all devices participating in the real-time network</a:t>
            </a:r>
            <a:r>
              <a:rPr lang="en-US" altLang="en-US" sz="2000" b="1" dirty="0">
                <a:latin typeface="Tahoma" pitchFamily="34" charset="0"/>
                <a:cs typeface="Tahoma" pitchFamily="34" charset="0"/>
              </a:rPr>
              <a:t> </a:t>
            </a:r>
            <a:endParaRPr lang="en-US" altLang="en-US" sz="20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altLang="en-US" sz="2800" b="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altLang="en-US" sz="2800" dirty="0">
              <a:latin typeface="Tahoma" pitchFamily="34" charset="0"/>
              <a:cs typeface="Tahoma" pitchFamily="34" charset="0"/>
            </a:endParaRPr>
          </a:p>
          <a:p>
            <a:endParaRPr lang="en-US" altLang="en-US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050072-F384-0E48-AED6-1C1F783BD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127" y="1342936"/>
            <a:ext cx="3761651" cy="266335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39552" y="3723878"/>
            <a:ext cx="8208912" cy="1148007"/>
          </a:xfrm>
          <a:prstGeom prst="rect">
            <a:avLst/>
          </a:prstGeom>
          <a:noFill/>
          <a:ln>
            <a:noFill/>
          </a:ln>
          <a:effectLst>
            <a:outerShdw blurRad="38100" dist="25400" dir="270000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8615" indent="-348615" algn="l" defTabSz="342900" rtl="0" eaLnBrk="0" fontAlgn="base" hangingPunct="0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600" b="1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1pPr>
            <a:lvl2pPr marL="653177" indent="-274320" algn="l" defTabSz="342900" rtl="0" eaLnBrk="0" fontAlgn="base" hangingPunct="0">
              <a:spcBef>
                <a:spcPts val="45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2pPr>
            <a:lvl3pPr marL="911543" indent="-258366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Tahoma"/>
                <a:ea typeface="ＭＳ Ｐゴシック" pitchFamily="34" charset="-128"/>
                <a:cs typeface="Tahoma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yriad Pro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5000"/>
              </a:lnSpc>
              <a:spcBef>
                <a:spcPts val="1050"/>
              </a:spcBef>
              <a:buFontTx/>
              <a:buNone/>
            </a:pPr>
            <a:endParaRPr lang="en-US" altLang="en-US" b="1" dirty="0" smtClean="0">
              <a:latin typeface="Tahoma" pitchFamily="34" charset="0"/>
              <a:cs typeface="Tahoma" pitchFamily="34" charset="0"/>
            </a:endParaRPr>
          </a:p>
          <a:p>
            <a:pPr marL="257175" lvl="1" indent="-257175">
              <a:lnSpc>
                <a:spcPct val="95000"/>
              </a:lnSpc>
              <a:spcBef>
                <a:spcPts val="1050"/>
              </a:spcBef>
              <a:buFontTx/>
              <a:buBlip>
                <a:blip r:embed="rId3"/>
              </a:buBlip>
            </a:pPr>
            <a:r>
              <a:rPr lang="en-US" altLang="en-US" sz="2000" b="1" dirty="0" smtClean="0">
                <a:latin typeface="Tahoma" pitchFamily="34" charset="0"/>
                <a:cs typeface="Tahoma" pitchFamily="34" charset="0"/>
              </a:rPr>
              <a:t>IEEE 802.1Qav/</a:t>
            </a:r>
            <a:r>
              <a:rPr lang="en-US" altLang="en-US" sz="2000" b="1" dirty="0" err="1" smtClean="0">
                <a:latin typeface="Tahoma" pitchFamily="34" charset="0"/>
                <a:cs typeface="Tahoma" pitchFamily="34" charset="0"/>
              </a:rPr>
              <a:t>bv</a:t>
            </a:r>
            <a:r>
              <a:rPr lang="en-US" alt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cs typeface="Tahoma" pitchFamily="34" charset="0"/>
              </a:rPr>
              <a:t>for time-aware traffic scheduling </a:t>
            </a:r>
          </a:p>
          <a:p>
            <a:pPr marL="0" indent="0">
              <a:buFontTx/>
              <a:buNone/>
            </a:pPr>
            <a:endParaRPr lang="en-US" altLang="en-US" sz="2800" b="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</a:pPr>
            <a:endParaRPr lang="en-US" altLang="en-US" sz="2800" dirty="0" smtClean="0">
              <a:latin typeface="Tahoma" pitchFamily="34" charset="0"/>
              <a:cs typeface="Tahoma" pitchFamily="34" charset="0"/>
            </a:endParaRPr>
          </a:p>
          <a:p>
            <a:endParaRPr lang="en-US" altLang="en-US" sz="2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944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EF6752-D9F6-5147-9C40-40166D19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41" y="174961"/>
            <a:ext cx="8263830" cy="994172"/>
          </a:xfrm>
        </p:spPr>
        <p:txBody>
          <a:bodyPr/>
          <a:lstStyle/>
          <a:p>
            <a:r>
              <a:rPr lang="en-US" sz="3400" b="1" dirty="0"/>
              <a:t>TSNAVB_EP: Traffic Shaper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155DE50-B08E-E646-9F86-9E99D6574C80}"/>
              </a:ext>
            </a:extLst>
          </p:cNvPr>
          <p:cNvSpPr txBox="1"/>
          <p:nvPr/>
        </p:nvSpPr>
        <p:spPr>
          <a:xfrm>
            <a:off x="5076056" y="1834673"/>
            <a:ext cx="3623072" cy="13003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8021Qav - Credit-Based Shaper (CBS)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14313" indent="-214313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Bandwidth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reservation for all traffic classes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8DB7DA03-980C-0C40-903D-281C6BCE3E11}"/>
              </a:ext>
            </a:extLst>
          </p:cNvPr>
          <p:cNvSpPr txBox="1"/>
          <p:nvPr/>
        </p:nvSpPr>
        <p:spPr>
          <a:xfrm>
            <a:off x="4995276" y="3517725"/>
            <a:ext cx="4176463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8021Qbv – Time-Aware Shaper (TAS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Low-latency and low-jitter for all traffic classes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5834" y="1169133"/>
            <a:ext cx="4443443" cy="1704458"/>
            <a:chOff x="485834" y="1169133"/>
            <a:chExt cx="4443443" cy="1704458"/>
          </a:xfrm>
        </p:grpSpPr>
        <p:pic>
          <p:nvPicPr>
            <p:cNvPr id="98" name="Picture 10">
              <a:extLst>
                <a:ext uri="{FF2B5EF4-FFF2-40B4-BE49-F238E27FC236}">
                  <a16:creationId xmlns:a16="http://schemas.microsoft.com/office/drawing/2014/main" xmlns="" id="{224C69B8-7A29-1D43-805D-DEDB4545B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767" y="2350215"/>
              <a:ext cx="2396510" cy="52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85834" y="1169133"/>
              <a:ext cx="4005986" cy="1556653"/>
              <a:chOff x="485834" y="1947460"/>
              <a:chExt cx="4005986" cy="1556653"/>
            </a:xfrm>
          </p:grpSpPr>
          <p:pic>
            <p:nvPicPr>
              <p:cNvPr id="97" name="Picture 8">
                <a:extLst>
                  <a:ext uri="{FF2B5EF4-FFF2-40B4-BE49-F238E27FC236}">
                    <a16:creationId xmlns:a16="http://schemas.microsoft.com/office/drawing/2014/main" xmlns="" id="{162734B3-E133-554B-BA3B-9B4FF11AB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89" r="43216"/>
              <a:stretch/>
            </p:blipFill>
            <p:spPr bwMode="auto">
              <a:xfrm>
                <a:off x="1297120" y="2808788"/>
                <a:ext cx="969800" cy="695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12">
                <a:extLst>
                  <a:ext uri="{FF2B5EF4-FFF2-40B4-BE49-F238E27FC236}">
                    <a16:creationId xmlns:a16="http://schemas.microsoft.com/office/drawing/2014/main" xmlns="" id="{4DA56764-9F07-DC49-BA56-FD04016DF9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489" y="2613000"/>
                <a:ext cx="1888331" cy="37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B5295C64-9DF4-774F-A617-E86FF45AA2C9}"/>
                  </a:ext>
                </a:extLst>
              </p:cNvPr>
              <p:cNvSpPr txBox="1"/>
              <p:nvPr/>
            </p:nvSpPr>
            <p:spPr>
              <a:xfrm>
                <a:off x="485834" y="1947460"/>
                <a:ext cx="4005986" cy="68480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8021Q (Bridged Ethernet):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Up to 8 traffic classes</a:t>
                </a:r>
              </a:p>
            </p:txBody>
          </p:sp>
          <p:sp>
            <p:nvSpPr>
              <p:cNvPr id="103" name="Right Arrow 102">
                <a:extLst>
                  <a:ext uri="{FF2B5EF4-FFF2-40B4-BE49-F238E27FC236}">
                    <a16:creationId xmlns:a16="http://schemas.microsoft.com/office/drawing/2014/main" xmlns="" id="{5BE48B5F-4FB2-B949-9A69-6E8CF8CB79B0}"/>
                  </a:ext>
                </a:extLst>
              </p:cNvPr>
              <p:cNvSpPr/>
              <p:nvPr/>
            </p:nvSpPr>
            <p:spPr>
              <a:xfrm rot="19206513">
                <a:off x="2293390" y="2931049"/>
                <a:ext cx="310754" cy="11072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Right Arrow 108">
                <a:extLst>
                  <a:ext uri="{FF2B5EF4-FFF2-40B4-BE49-F238E27FC236}">
                    <a16:creationId xmlns:a16="http://schemas.microsoft.com/office/drawing/2014/main" xmlns="" id="{2A400729-0DFD-E744-9023-A9BBCF3AEBC3}"/>
                  </a:ext>
                </a:extLst>
              </p:cNvPr>
              <p:cNvSpPr/>
              <p:nvPr/>
            </p:nvSpPr>
            <p:spPr>
              <a:xfrm rot="2393487" flipV="1">
                <a:off x="2295559" y="3223990"/>
                <a:ext cx="310754" cy="11072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B7DA03-980C-0C40-903D-281C6BCE3E11}"/>
              </a:ext>
            </a:extLst>
          </p:cNvPr>
          <p:cNvSpPr txBox="1"/>
          <p:nvPr/>
        </p:nvSpPr>
        <p:spPr>
          <a:xfrm>
            <a:off x="485834" y="3143345"/>
            <a:ext cx="4523371" cy="16081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Standalone operation. Requires no software assistance once programmed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2 to 8 traffic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AMBA or Avalon interfaces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778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ast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99"/>
      </a:hlink>
      <a:folHlink>
        <a:srgbClr val="00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st-2002-slides-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H264 Sales 2011-12-07</Template>
  <TotalTime>25184</TotalTime>
  <Words>776</Words>
  <Application>Microsoft Office PowerPoint</Application>
  <PresentationFormat>On-screen Show (16:9)</PresentationFormat>
  <Paragraphs>211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cast2010</vt:lpstr>
      <vt:lpstr>Automotive Challenges  Addressed by Standard and  Non-Standard  Based IP</vt:lpstr>
      <vt:lpstr>Increasing Needs/New Challenges</vt:lpstr>
      <vt:lpstr>Increasing Needs/New Challenges</vt:lpstr>
      <vt:lpstr>Communications in Vehicle Networks Today</vt:lpstr>
      <vt:lpstr>Example of a Robust Low-Risk IP Core: CAST CAN2.0/CAN-FD </vt:lpstr>
      <vt:lpstr>CAN-CTRL: Functional Safety</vt:lpstr>
      <vt:lpstr>Increasing Needs for Real-Time Response</vt:lpstr>
      <vt:lpstr>Automotive Ethernet – Time Sensitive Network </vt:lpstr>
      <vt:lpstr>TSNAVB_EP: Traffic Shaper</vt:lpstr>
      <vt:lpstr>CAN2TSN Bridge: Overview</vt:lpstr>
      <vt:lpstr>CAN2TSN Bridge: Reference Design</vt:lpstr>
      <vt:lpstr>Real-Time Response Live video streaming requires system low-latency  </vt:lpstr>
      <vt:lpstr>Subsystems for Low-Latency Performance</vt:lpstr>
      <vt:lpstr>TSN Bridge Reference Design</vt:lpstr>
      <vt:lpstr>Save on Bandwidth and Storage, while Preserving Data Accuracy </vt:lpstr>
      <vt:lpstr>WDR/HDR Increases Image Clarity</vt:lpstr>
      <vt:lpstr>Preserving Vehicle Data-Security</vt:lpstr>
      <vt:lpstr>IP Products</vt:lpstr>
      <vt:lpstr>Learn more: www.cast-inc.com info@cast-inc.com +1 201.391.8300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Controller Core</dc:title>
  <dc:subject>Presentation</dc:subject>
  <dc:creator>Newton Abdalla</dc:creator>
  <dc:description>01/10/12 NA Updated release</dc:description>
  <cp:lastModifiedBy>CAST</cp:lastModifiedBy>
  <cp:revision>879</cp:revision>
  <dcterms:created xsi:type="dcterms:W3CDTF">2004-12-07T11:04:03Z</dcterms:created>
  <dcterms:modified xsi:type="dcterms:W3CDTF">2019-09-04T13:19:52Z</dcterms:modified>
</cp:coreProperties>
</file>