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89" r:id="rId3"/>
    <p:sldMasterId id="2147483701" r:id="rId4"/>
  </p:sldMasterIdLst>
  <p:notesMasterIdLst>
    <p:notesMasterId r:id="rId28"/>
  </p:notesMasterIdLst>
  <p:sldIdLst>
    <p:sldId id="292" r:id="rId5"/>
    <p:sldId id="322" r:id="rId6"/>
    <p:sldId id="364" r:id="rId7"/>
    <p:sldId id="346" r:id="rId8"/>
    <p:sldId id="347" r:id="rId9"/>
    <p:sldId id="348" r:id="rId10"/>
    <p:sldId id="349" r:id="rId11"/>
    <p:sldId id="353" r:id="rId12"/>
    <p:sldId id="350" r:id="rId13"/>
    <p:sldId id="330" r:id="rId14"/>
    <p:sldId id="354" r:id="rId15"/>
    <p:sldId id="356" r:id="rId16"/>
    <p:sldId id="355" r:id="rId17"/>
    <p:sldId id="357" r:id="rId18"/>
    <p:sldId id="338" r:id="rId19"/>
    <p:sldId id="340" r:id="rId20"/>
    <p:sldId id="360" r:id="rId21"/>
    <p:sldId id="361" r:id="rId22"/>
    <p:sldId id="362" r:id="rId23"/>
    <p:sldId id="363" r:id="rId24"/>
    <p:sldId id="345" r:id="rId25"/>
    <p:sldId id="358" r:id="rId26"/>
    <p:sldId id="359" r:id="rId27"/>
  </p:sldIdLst>
  <p:sldSz cx="9144000" cy="5143500" type="screen16x9"/>
  <p:notesSz cx="6950075" cy="9236075"/>
  <p:defaultText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3F19B"/>
    <a:srgbClr val="984807"/>
    <a:srgbClr val="FAC2A4"/>
    <a:srgbClr val="E6B9B8"/>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0" autoAdjust="0"/>
    <p:restoredTop sz="88774" autoAdjust="0"/>
  </p:normalViewPr>
  <p:slideViewPr>
    <p:cSldViewPr snapToGrid="0">
      <p:cViewPr varScale="1">
        <p:scale>
          <a:sx n="114" d="100"/>
          <a:sy n="114" d="100"/>
        </p:scale>
        <p:origin x="768"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zh-TW" altLang="en-US"/>
          </a:p>
        </p:txBody>
      </p:sp>
      <p:sp>
        <p:nvSpPr>
          <p:cNvPr id="3" name="日期版面配置區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F92F2AF-AE08-45DF-8543-6027E8FD3015}" type="datetimeFigureOut">
              <a:rPr lang="zh-TW" altLang="en-US" smtClean="0"/>
              <a:t>2019/9/2</a:t>
            </a:fld>
            <a:endParaRPr lang="zh-TW" altLang="en-US"/>
          </a:p>
        </p:txBody>
      </p:sp>
      <p:sp>
        <p:nvSpPr>
          <p:cNvPr id="4" name="投影片圖像版面配置區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zh-TW" altLang="en-US"/>
          </a:p>
        </p:txBody>
      </p:sp>
      <p:sp>
        <p:nvSpPr>
          <p:cNvPr id="5" name="備忘稿版面配置區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C68F664-1232-4156-981C-026660C6083F}" type="slidenum">
              <a:rPr lang="zh-TW" altLang="en-US" smtClean="0"/>
              <a:t>‹#›</a:t>
            </a:fld>
            <a:endParaRPr lang="zh-TW" altLang="en-US"/>
          </a:p>
        </p:txBody>
      </p:sp>
    </p:spTree>
    <p:extLst>
      <p:ext uri="{BB962C8B-B14F-4D97-AF65-F5344CB8AC3E}">
        <p14:creationId xmlns:p14="http://schemas.microsoft.com/office/powerpoint/2010/main" val="38494961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Last but not least</a:t>
            </a:r>
            <a:r>
              <a:rPr lang="en-US" baseline="0" dirty="0"/>
              <a:t> I want to give a short overview about our roadmap and our Cores lined up right now, which starts with our N22, a 2 stage pipeline core configurable as Embedded Version with 16 General Purpose Registers or 32 GPRs and capable of 700MHz in a TMSC 28nm process over our medium level N25F core which can include a Floating Point Unit or be configured without as well as options for our previous introduced DSP extension and this is the first  core in our roadmap available as 32bit or 64bit core which is also a 5 stage pipeline core over our A-Series, where A stands for application ready and in this case come with an MMU so it can run </a:t>
            </a:r>
            <a:r>
              <a:rPr lang="en-US" baseline="0" dirty="0" err="1"/>
              <a:t>linux</a:t>
            </a:r>
            <a:r>
              <a:rPr lang="en-US" baseline="0" dirty="0"/>
              <a:t> and of course we also offer this as a platform with multiple cores including Level 2 Cache as well as 1</a:t>
            </a:r>
            <a:r>
              <a:rPr lang="en-US" baseline="30000" dirty="0"/>
              <a:t>st</a:t>
            </a:r>
            <a:r>
              <a:rPr lang="en-US" baseline="0" dirty="0"/>
              <a:t> Level Cache coherency and IO coherency. Then we also offer our Cores for 64bit in similar configuration as just discussed.</a:t>
            </a:r>
          </a:p>
          <a:p>
            <a:r>
              <a:rPr lang="en-US" baseline="0" dirty="0"/>
              <a:t>What we are working on right now is the next stage with bigger pipeline and the Vector Extension, this will be ready soon and announced shortly.</a:t>
            </a:r>
          </a:p>
          <a:p>
            <a:r>
              <a:rPr lang="en-US" baseline="0" dirty="0"/>
              <a:t>Alright that is our RISC-V roadmap.</a:t>
            </a:r>
            <a:endParaRPr lang="en-US" dirty="0"/>
          </a:p>
        </p:txBody>
      </p:sp>
    </p:spTree>
    <p:extLst>
      <p:ext uri="{BB962C8B-B14F-4D97-AF65-F5344CB8AC3E}">
        <p14:creationId xmlns:p14="http://schemas.microsoft.com/office/powerpoint/2010/main" val="6449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95288" y="692150"/>
            <a:ext cx="6159500" cy="3463925"/>
          </a:xfrm>
        </p:spPr>
      </p:sp>
      <p:sp>
        <p:nvSpPr>
          <p:cNvPr id="3" name="備忘稿版面配置區 2"/>
          <p:cNvSpPr>
            <a:spLocks noGrp="1"/>
          </p:cNvSpPr>
          <p:nvPr>
            <p:ph type="body" idx="1"/>
          </p:nvPr>
        </p:nvSpPr>
        <p:spPr/>
        <p:txBody>
          <a:bodyPr lIns="90762" tIns="45381" rIns="90762" bIns="45381"/>
          <a:lstStyle/>
          <a:p>
            <a:pPr defTabSz="907620" eaLnBrk="0" fontAlgn="base" hangingPunct="0">
              <a:spcBef>
                <a:spcPct val="30000"/>
              </a:spcBef>
              <a:spcAft>
                <a:spcPct val="0"/>
              </a:spcAft>
              <a:defRPr/>
            </a:pPr>
            <a:r>
              <a:rPr lang="en-US" altLang="zh-TW" b="1" kern="1200" dirty="0">
                <a:solidFill>
                  <a:schemeClr val="tx1"/>
                </a:solidFill>
                <a:latin typeface="Arial" charset="0"/>
              </a:rPr>
              <a:t>Exception redirection </a:t>
            </a:r>
            <a:r>
              <a:rPr lang="en-US" altLang="zh-TW" kern="1200" dirty="0">
                <a:solidFill>
                  <a:schemeClr val="tx1"/>
                </a:solidFill>
                <a:latin typeface="Arial" charset="0"/>
              </a:rPr>
              <a:t>to debugger</a:t>
            </a:r>
            <a:endParaRPr lang="zh-TW" altLang="en-US" kern="1200" dirty="0">
              <a:solidFill>
                <a:schemeClr val="tx1"/>
              </a:solidFill>
              <a:latin typeface="Arial" charset="0"/>
            </a:endParaRPr>
          </a:p>
          <a:p>
            <a:pPr marL="0" lvl="2" defTabSz="924916">
              <a:defRPr/>
            </a:pPr>
            <a:r>
              <a:rPr lang="en-US" altLang="zh-TW" sz="1800" dirty="0">
                <a:sym typeface="Wingdings" pitchFamily="2" charset="2"/>
              </a:rPr>
              <a:t>Address the limitation of PLIC/CLIC</a:t>
            </a:r>
          </a:p>
          <a:p>
            <a:endParaRPr lang="zh-TW" altLang="en-US" dirty="0"/>
          </a:p>
        </p:txBody>
      </p:sp>
      <p:sp>
        <p:nvSpPr>
          <p:cNvPr id="4" name="投影片編號版面配置區 3"/>
          <p:cNvSpPr>
            <a:spLocks noGrp="1"/>
          </p:cNvSpPr>
          <p:nvPr>
            <p:ph type="sldNum" sz="quarter" idx="10"/>
          </p:nvPr>
        </p:nvSpPr>
        <p:spPr>
          <a:xfrm>
            <a:off x="3936174" y="8772379"/>
            <a:ext cx="3012329" cy="462120"/>
          </a:xfrm>
          <a:prstGeom prst="rect">
            <a:avLst/>
          </a:prstGeom>
        </p:spPr>
        <p:txBody>
          <a:bodyPr lIns="90762" tIns="45381" rIns="90762" bIns="45381"/>
          <a:lstStyle/>
          <a:p>
            <a:pPr>
              <a:defRPr/>
            </a:pPr>
            <a:fld id="{C79FA509-B1DE-4A2A-816D-4E4A94353D1D}" type="slidenum">
              <a:rPr lang="zh-TW" altLang="en-US" smtClean="0">
                <a:solidFill>
                  <a:prstClr val="black"/>
                </a:solidFill>
              </a:rPr>
              <a:pPr>
                <a:defRPr/>
              </a:pPr>
              <a:t>4</a:t>
            </a:fld>
            <a:endParaRPr lang="en-US" altLang="zh-TW">
              <a:solidFill>
                <a:prstClr val="black"/>
              </a:solidFill>
            </a:endParaRPr>
          </a:p>
        </p:txBody>
      </p:sp>
    </p:spTree>
    <p:extLst>
      <p:ext uri="{BB962C8B-B14F-4D97-AF65-F5344CB8AC3E}">
        <p14:creationId xmlns:p14="http://schemas.microsoft.com/office/powerpoint/2010/main" val="294736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Slave port and ECC</a:t>
            </a:r>
            <a:endParaRPr lang="zh-TW" altLang="en-US" dirty="0"/>
          </a:p>
        </p:txBody>
      </p:sp>
      <p:sp>
        <p:nvSpPr>
          <p:cNvPr id="4" name="投影片編號版面配置區 3"/>
          <p:cNvSpPr>
            <a:spLocks noGrp="1"/>
          </p:cNvSpPr>
          <p:nvPr>
            <p:ph type="sldNum" sz="quarter" idx="10"/>
          </p:nvPr>
        </p:nvSpPr>
        <p:spPr/>
        <p:txBody>
          <a:bodyPr/>
          <a:lstStyle/>
          <a:p>
            <a:fld id="{AC68F664-1232-4156-981C-026660C6083F}"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116582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1043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lIns="90754" tIns="45377" rIns="90754" bIns="45377"/>
          <a:lstStyle/>
          <a:p>
            <a:endParaRPr lang="zh-TW" altLang="en-US" dirty="0"/>
          </a:p>
        </p:txBody>
      </p:sp>
      <p:sp>
        <p:nvSpPr>
          <p:cNvPr id="4" name="投影片編號版面配置區 3"/>
          <p:cNvSpPr>
            <a:spLocks noGrp="1"/>
          </p:cNvSpPr>
          <p:nvPr>
            <p:ph type="sldNum" sz="quarter" idx="10"/>
          </p:nvPr>
        </p:nvSpPr>
        <p:spPr>
          <a:xfrm>
            <a:off x="3936175" y="8772380"/>
            <a:ext cx="3012329" cy="462120"/>
          </a:xfrm>
          <a:prstGeom prst="rect">
            <a:avLst/>
          </a:prstGeom>
        </p:spPr>
        <p:txBody>
          <a:bodyPr lIns="90754" tIns="45377" rIns="90754" bIns="45377"/>
          <a:lstStyle/>
          <a:p>
            <a:pPr>
              <a:defRPr/>
            </a:pPr>
            <a:fld id="{C79FA509-B1DE-4A2A-816D-4E4A94353D1D}" type="slidenum">
              <a:rPr lang="zh-TW" altLang="en-US" smtClean="0"/>
              <a:pPr>
                <a:defRPr/>
              </a:pPr>
              <a:t>10</a:t>
            </a:fld>
            <a:endParaRPr lang="en-US" altLang="zh-TW"/>
          </a:p>
        </p:txBody>
      </p:sp>
    </p:spTree>
    <p:extLst>
      <p:ext uri="{BB962C8B-B14F-4D97-AF65-F5344CB8AC3E}">
        <p14:creationId xmlns:p14="http://schemas.microsoft.com/office/powerpoint/2010/main" val="215557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11" name="文字版面配置區 2"/>
          <p:cNvSpPr>
            <a:spLocks noGrp="1"/>
          </p:cNvSpPr>
          <p:nvPr>
            <p:ph type="body" sz="quarter" idx="11"/>
          </p:nvPr>
        </p:nvSpPr>
        <p:spPr>
          <a:xfrm>
            <a:off x="0" y="0"/>
            <a:ext cx="9144000"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4248001"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097646607"/>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11" name="文字版面配置區 2"/>
          <p:cNvSpPr>
            <a:spLocks noGrp="1"/>
          </p:cNvSpPr>
          <p:nvPr>
            <p:ph type="body" sz="quarter" idx="11"/>
          </p:nvPr>
        </p:nvSpPr>
        <p:spPr>
          <a:xfrm>
            <a:off x="0" y="0"/>
            <a:ext cx="9144000"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4248001"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3753270863"/>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ullscreen Image, Heading &amp; Text">
    <p:spTree>
      <p:nvGrpSpPr>
        <p:cNvPr id="1" name=""/>
        <p:cNvGrpSpPr/>
        <p:nvPr/>
      </p:nvGrpSpPr>
      <p:grpSpPr>
        <a:xfrm>
          <a:off x="0" y="0"/>
          <a:ext cx="0" cy="0"/>
          <a:chOff x="0" y="0"/>
          <a:chExt cx="0" cy="0"/>
        </a:xfrm>
      </p:grpSpPr>
      <p:pic>
        <p:nvPicPr>
          <p:cNvPr id="1026" name="Picture 2" descr="Z:\0-trip\190312-RV-wkshop-hsinchu\paper\title-background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736"/>
          <a:stretch/>
        </p:blipFill>
        <p:spPr bwMode="auto">
          <a:xfrm>
            <a:off x="1007" y="0"/>
            <a:ext cx="9132945"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版面配置區 2"/>
          <p:cNvSpPr>
            <a:spLocks noGrp="1"/>
          </p:cNvSpPr>
          <p:nvPr>
            <p:ph type="body" sz="quarter" idx="11"/>
          </p:nvPr>
        </p:nvSpPr>
        <p:spPr>
          <a:xfrm>
            <a:off x="1896894" y="0"/>
            <a:ext cx="7247106"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3504423" y="531531"/>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3504423" y="2617395"/>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3105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2781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3105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457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51060395"/>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17" name="內容版面配置區 2"/>
          <p:cNvSpPr>
            <a:spLocks noGrp="1"/>
          </p:cNvSpPr>
          <p:nvPr>
            <p:ph idx="1"/>
          </p:nvPr>
        </p:nvSpPr>
        <p:spPr>
          <a:xfrm>
            <a:off x="221877" y="778213"/>
            <a:ext cx="8673353" cy="3978569"/>
          </a:xfrm>
        </p:spPr>
        <p:txBody>
          <a:bodyPr/>
          <a:lstStyle>
            <a:lvl1pPr marL="266700" indent="-266700">
              <a:buSzPct val="90000"/>
              <a:defRPr sz="2400" b="1">
                <a:solidFill>
                  <a:schemeClr val="bg1"/>
                </a:solidFill>
                <a:latin typeface="+mj-lt"/>
              </a:defRPr>
            </a:lvl1pPr>
            <a:lvl2pPr marL="603647" indent="-260747">
              <a:buSzPct val="95000"/>
              <a:defRPr sz="2000"/>
            </a:lvl2pPr>
            <a:lvl3pPr marL="870347" indent="-184547">
              <a:buSzPct val="90000"/>
              <a:defRPr sz="1800"/>
            </a:lvl3pPr>
            <a:lvl4pPr>
              <a:buSzPct val="95000"/>
              <a:defRPr sz="1600"/>
            </a:lvl4pPr>
            <a:lvl5pPr>
              <a:defRPr sz="1600"/>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a:p>
            <a:pPr lvl="0"/>
            <a:endParaRPr kumimoji="1" lang="zh-TW" altLang="en-US" dirty="0"/>
          </a:p>
        </p:txBody>
      </p:sp>
      <p:sp>
        <p:nvSpPr>
          <p:cNvPr id="21" name="テキスト プレースホルダー 12"/>
          <p:cNvSpPr>
            <a:spLocks noGrp="1"/>
          </p:cNvSpPr>
          <p:nvPr>
            <p:ph type="body" sz="quarter" idx="17" hasCustomPrompt="1"/>
          </p:nvPr>
        </p:nvSpPr>
        <p:spPr>
          <a:xfrm>
            <a:off x="1106985" y="67702"/>
            <a:ext cx="6985455" cy="562797"/>
          </a:xfrm>
        </p:spPr>
        <p:txBody>
          <a:bodyPr anchor="ctr" anchorCtr="0">
            <a:noAutofit/>
          </a:bodyPr>
          <a:lstStyle>
            <a:lvl1pPr marL="0" indent="0" algn="ctr">
              <a:lnSpc>
                <a:spcPct val="100000"/>
              </a:lnSpc>
              <a:spcBef>
                <a:spcPts val="0"/>
              </a:spcBef>
              <a:buNone/>
              <a:defRPr sz="3200" b="1" baseline="0">
                <a:solidFill>
                  <a:schemeClr val="bg1"/>
                </a:solidFill>
                <a:latin typeface="+mj-lt"/>
              </a:defRPr>
            </a:lvl1pPr>
          </a:lstStyle>
          <a:p>
            <a:pPr lvl="0"/>
            <a:r>
              <a:rPr kumimoji="1" lang="zh-CN" altLang="en-US" dirty="0"/>
              <a:t>標題文字</a:t>
            </a:r>
            <a:endParaRPr kumimoji="1" lang="ja-JP" altLang="en-US" dirty="0"/>
          </a:p>
        </p:txBody>
      </p:sp>
    </p:spTree>
    <p:extLst>
      <p:ext uri="{BB962C8B-B14F-4D97-AF65-F5344CB8AC3E}">
        <p14:creationId xmlns:p14="http://schemas.microsoft.com/office/powerpoint/2010/main" val="3913148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1545534"/>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7" name="テキスト プレースホルダー 5"/>
          <p:cNvSpPr>
            <a:spLocks noGrp="1"/>
          </p:cNvSpPr>
          <p:nvPr>
            <p:ph type="body" sz="quarter" idx="16" hasCustomPrompt="1"/>
          </p:nvPr>
        </p:nvSpPr>
        <p:spPr>
          <a:xfrm>
            <a:off x="941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617459" y="3543550"/>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941459" y="32194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93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6" name="テキスト プレースホルダー 12"/>
          <p:cNvSpPr>
            <a:spLocks noGrp="1"/>
          </p:cNvSpPr>
          <p:nvPr>
            <p:ph type="body" sz="quarter" idx="4294967295"/>
          </p:nvPr>
        </p:nvSpPr>
        <p:spPr>
          <a:xfrm>
            <a:off x="0" y="2577850"/>
            <a:ext cx="9144000" cy="2558374"/>
          </a:xfrm>
          <a:gradFill flip="none" rotWithShape="1">
            <a:gsLst>
              <a:gs pos="0">
                <a:srgbClr val="0070C0"/>
              </a:gs>
              <a:gs pos="68000">
                <a:schemeClr val="accent1">
                  <a:lumMod val="44000"/>
                </a:schemeClr>
              </a:gs>
              <a:gs pos="100000">
                <a:schemeClr val="accent1">
                  <a:lumMod val="17000"/>
                </a:schemeClr>
              </a:gs>
            </a:gsLst>
            <a:path path="circle">
              <a:fillToRect l="100000" t="100000"/>
            </a:path>
            <a:tileRect r="-100000" b="-100000"/>
          </a:gradFill>
        </p:spPr>
        <p:txBody>
          <a:bodyPr vert="horz" lIns="68580" tIns="34290" rIns="68580" bIns="34290" rtlCol="0">
            <a:noAutofit/>
          </a:bodyPr>
          <a:lstStyle>
            <a:lvl1pPr>
              <a:defRPr lang="ja-JP" altLang="en-US" dirty="0"/>
            </a:lvl1pPr>
          </a:lstStyle>
          <a:p>
            <a:pPr marL="0" lvl="0" indent="0">
              <a:buNone/>
            </a:pPr>
            <a:endParaRPr kumimoji="1" lang="en-US" altLang="zh-CN" sz="4500" dirty="0"/>
          </a:p>
          <a:p>
            <a:pPr marL="0" lvl="0" indent="0">
              <a:buNone/>
            </a:pPr>
            <a:r>
              <a:rPr kumimoji="1" lang="en-US" altLang="zh-CN" sz="4500" dirty="0"/>
              <a:t>     Thank</a:t>
            </a:r>
            <a:r>
              <a:rPr kumimoji="1" lang="zh-CN" altLang="en-US" sz="4500" dirty="0"/>
              <a:t> </a:t>
            </a:r>
            <a:r>
              <a:rPr kumimoji="1" lang="en-US" altLang="zh-CN" sz="4500" dirty="0"/>
              <a:t>you !!</a:t>
            </a:r>
            <a:endParaRPr kumimoji="1" lang="ja-JP" altLang="en-US" sz="4500" dirty="0"/>
          </a:p>
        </p:txBody>
      </p:sp>
      <p:pic>
        <p:nvPicPr>
          <p:cNvPr id="17"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11853" y="4122803"/>
            <a:ext cx="2075204" cy="906309"/>
          </a:xfrm>
          <a:prstGeom prst="rect">
            <a:avLst/>
          </a:prstGeom>
          <a:ln w="12700">
            <a:miter lim="400000"/>
          </a:ln>
        </p:spPr>
      </p:pic>
    </p:spTree>
    <p:extLst>
      <p:ext uri="{BB962C8B-B14F-4D97-AF65-F5344CB8AC3E}">
        <p14:creationId xmlns:p14="http://schemas.microsoft.com/office/powerpoint/2010/main" val="2636459937"/>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3924000" y="0"/>
            <a:ext cx="5220000" cy="514350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4248001"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2793621876"/>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3175000" ty="-2095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1" y="0"/>
            <a:ext cx="5858692" cy="5143500"/>
          </a:xfrm>
          <a:solidFill>
            <a:srgbClr val="0070C0">
              <a:alpha val="78000"/>
            </a:srgb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323306" y="174627"/>
            <a:ext cx="5133703" cy="2108108"/>
          </a:xfrm>
        </p:spPr>
        <p:txBody>
          <a:bodyPr anchor="ctr">
            <a:noAutofit/>
          </a:bodyPr>
          <a:lstStyle>
            <a:lvl1pPr marL="0" indent="0" algn="ctr">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18" name="テキスト プレースホルダー 5"/>
          <p:cNvSpPr>
            <a:spLocks noGrp="1"/>
          </p:cNvSpPr>
          <p:nvPr>
            <p:ph type="body" sz="quarter" idx="24" hasCustomPrompt="1"/>
          </p:nvPr>
        </p:nvSpPr>
        <p:spPr>
          <a:xfrm>
            <a:off x="522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4896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4572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4572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pic>
        <p:nvPicPr>
          <p:cNvPr id="16"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22" name="圖片 2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48225" y="4791401"/>
            <a:ext cx="837697" cy="180237"/>
          </a:xfrm>
          <a:prstGeom prst="rect">
            <a:avLst/>
          </a:prstGeom>
        </p:spPr>
      </p:pic>
      <p:sp>
        <p:nvSpPr>
          <p:cNvPr id="15" name="テキスト プレースホルダー 12"/>
          <p:cNvSpPr>
            <a:spLocks noGrp="1"/>
          </p:cNvSpPr>
          <p:nvPr>
            <p:ph type="body" sz="quarter" idx="21"/>
          </p:nvPr>
        </p:nvSpPr>
        <p:spPr>
          <a:xfrm>
            <a:off x="966279" y="3056709"/>
            <a:ext cx="3403247" cy="1268942"/>
          </a:xfrm>
        </p:spPr>
        <p:txBody>
          <a:bodyPr>
            <a:normAutofit/>
          </a:bodyPr>
          <a:lstStyle>
            <a:lvl1pPr marL="0" indent="0" algn="l">
              <a:spcBef>
                <a:spcPts val="600"/>
              </a:spcBef>
              <a:buFont typeface="Wingdings" panose="05000000000000000000" pitchFamily="2" charset="2"/>
              <a:buNone/>
              <a:defRPr sz="1800" b="1" baseline="0">
                <a:solidFill>
                  <a:schemeClr val="bg1"/>
                </a:solidFill>
                <a:latin typeface="+mj-lt"/>
              </a:defRPr>
            </a:lvl1pPr>
          </a:lstStyle>
          <a:p>
            <a:pPr lvl="0"/>
            <a:endParaRPr kumimoji="1" lang="ja-JP" altLang="en-US" dirty="0"/>
          </a:p>
        </p:txBody>
      </p:sp>
    </p:spTree>
    <p:extLst>
      <p:ext uri="{BB962C8B-B14F-4D97-AF65-F5344CB8AC3E}">
        <p14:creationId xmlns:p14="http://schemas.microsoft.com/office/powerpoint/2010/main" val="1516751403"/>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0" y="0"/>
            <a:ext cx="9144000" cy="5143500"/>
          </a:xfrm>
          <a:solidFill>
            <a:schemeClr val="accent1">
              <a:alpha val="65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502275" y="355685"/>
            <a:ext cx="8139450" cy="562797"/>
          </a:xfrm>
        </p:spPr>
        <p:txBody>
          <a:bodyPr anchor="b">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502276" y="1274167"/>
            <a:ext cx="8102540" cy="3370739"/>
          </a:xfrm>
        </p:spPr>
        <p:txBody>
          <a:bodyPr>
            <a:normAutofit/>
          </a:bodyPr>
          <a:lstStyle>
            <a:lvl1pPr marL="171458" indent="-171458" algn="l">
              <a:spcBef>
                <a:spcPts val="600"/>
              </a:spcBef>
              <a:buFont typeface="Wingdings" panose="05000000000000000000" pitchFamily="2" charset="2"/>
              <a:buChar char="n"/>
              <a:defRPr sz="1800" baseline="0">
                <a:solidFill>
                  <a:schemeClr val="bg1"/>
                </a:solidFill>
                <a:latin typeface="+mj-lt"/>
              </a:defRPr>
            </a:lvl1pPr>
          </a:lstStyle>
          <a:p>
            <a:pPr lvl="0"/>
            <a:r>
              <a:rPr kumimoji="1" lang="zh-CN" altLang="en-US" dirty="0"/>
              <a:t>內容</a:t>
            </a:r>
            <a:endParaRPr kumimoji="1" lang="ja-JP" altLang="en-US" dirty="0"/>
          </a:p>
        </p:txBody>
      </p:sp>
      <p:pic>
        <p:nvPicPr>
          <p:cNvPr id="10"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11" name="圖片 10"/>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48225" y="4791401"/>
            <a:ext cx="837697" cy="180237"/>
          </a:xfrm>
          <a:prstGeom prst="rect">
            <a:avLst/>
          </a:prstGeom>
        </p:spPr>
      </p:pic>
    </p:spTree>
    <p:extLst>
      <p:ext uri="{BB962C8B-B14F-4D97-AF65-F5344CB8AC3E}">
        <p14:creationId xmlns:p14="http://schemas.microsoft.com/office/powerpoint/2010/main" val="25894645"/>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3" name="Shape 23"/>
          <p:cNvSpPr>
            <a:spLocks noGrp="1"/>
          </p:cNvSpPr>
          <p:nvPr>
            <p:ph type="title"/>
          </p:nvPr>
        </p:nvSpPr>
        <p:spPr>
          <a:xfrm>
            <a:off x="0" y="1"/>
            <a:ext cx="9144000" cy="627534"/>
          </a:xfrm>
          <a:prstGeom prst="rect">
            <a:avLst/>
          </a:prstGeom>
        </p:spPr>
        <p:txBody>
          <a:bodyPr/>
          <a:lstStyle/>
          <a:p>
            <a:r>
              <a:rPr dirty="0" err="1"/>
              <a:t>大標題文字</a:t>
            </a:r>
            <a:endParaRPr dirty="0"/>
          </a:p>
        </p:txBody>
      </p:sp>
      <p:sp>
        <p:nvSpPr>
          <p:cNvPr id="24" name="Shape 24"/>
          <p:cNvSpPr>
            <a:spLocks noGrp="1"/>
          </p:cNvSpPr>
          <p:nvPr>
            <p:ph type="body" idx="1"/>
          </p:nvPr>
        </p:nvSpPr>
        <p:spPr>
          <a:prstGeom prst="rect">
            <a:avLst/>
          </a:prstGeom>
        </p:spPr>
        <p:txBody>
          <a:bodyPr/>
          <a:lstStyle>
            <a:lvl1pPr>
              <a:defRPr sz="2800"/>
            </a:lvl1pPr>
            <a:lvl2pPr marL="534988" indent="-174625">
              <a:defRPr sz="2400"/>
            </a:lvl2pPr>
            <a:lvl3pPr marL="895350" indent="-273050">
              <a:defRPr sz="2000"/>
            </a:lvl3pPr>
            <a:lvl4pPr marL="1166813" indent="-271463">
              <a:defRPr sz="1800"/>
            </a:lvl4pPr>
            <a:lvl5pPr marL="1343025" indent="-176213">
              <a:defRPr sz="1600"/>
            </a:lvl5pPr>
          </a:lstStyle>
          <a:p>
            <a:r>
              <a:rPr dirty="0" err="1"/>
              <a:t>內文層級一</a:t>
            </a:r>
            <a:endParaRPr dirty="0"/>
          </a:p>
          <a:p>
            <a:pPr lvl="1"/>
            <a:r>
              <a:rPr dirty="0" err="1"/>
              <a:t>內文層級二</a:t>
            </a:r>
            <a:endParaRPr dirty="0"/>
          </a:p>
          <a:p>
            <a:pPr lvl="2"/>
            <a:r>
              <a:rPr dirty="0" err="1"/>
              <a:t>內文層級三</a:t>
            </a:r>
            <a:endParaRPr dirty="0"/>
          </a:p>
          <a:p>
            <a:pPr lvl="3"/>
            <a:r>
              <a:rPr dirty="0" err="1"/>
              <a:t>內文層級四</a:t>
            </a:r>
            <a:endParaRPr dirty="0"/>
          </a:p>
          <a:p>
            <a:pPr lvl="4"/>
            <a:r>
              <a:rPr dirty="0" err="1"/>
              <a:t>內文層級五</a:t>
            </a:r>
            <a:endParaRPr dirty="0"/>
          </a:p>
        </p:txBody>
      </p:sp>
    </p:spTree>
    <p:extLst>
      <p:ext uri="{BB962C8B-B14F-4D97-AF65-F5344CB8AC3E}">
        <p14:creationId xmlns:p14="http://schemas.microsoft.com/office/powerpoint/2010/main" val="171114490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11" name="文字版面配置區 2"/>
          <p:cNvSpPr>
            <a:spLocks noGrp="1"/>
          </p:cNvSpPr>
          <p:nvPr>
            <p:ph type="body" sz="quarter" idx="11"/>
          </p:nvPr>
        </p:nvSpPr>
        <p:spPr>
          <a:xfrm>
            <a:off x="0" y="0"/>
            <a:ext cx="9144000"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4248001"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346167456"/>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Fullscreen Image, Heading &amp; Text">
    <p:spTree>
      <p:nvGrpSpPr>
        <p:cNvPr id="1" name=""/>
        <p:cNvGrpSpPr/>
        <p:nvPr/>
      </p:nvGrpSpPr>
      <p:grpSpPr>
        <a:xfrm>
          <a:off x="0" y="0"/>
          <a:ext cx="0" cy="0"/>
          <a:chOff x="0" y="0"/>
          <a:chExt cx="0" cy="0"/>
        </a:xfrm>
      </p:grpSpPr>
      <p:pic>
        <p:nvPicPr>
          <p:cNvPr id="1026" name="Picture 2" descr="Z:\0-trip\190312-RV-wkshop-hsinchu\paper\title-background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736"/>
          <a:stretch/>
        </p:blipFill>
        <p:spPr bwMode="auto">
          <a:xfrm>
            <a:off x="1007" y="0"/>
            <a:ext cx="9132945"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版面配置區 2"/>
          <p:cNvSpPr>
            <a:spLocks noGrp="1"/>
          </p:cNvSpPr>
          <p:nvPr>
            <p:ph type="body" sz="quarter" idx="11"/>
          </p:nvPr>
        </p:nvSpPr>
        <p:spPr>
          <a:xfrm>
            <a:off x="1896894" y="0"/>
            <a:ext cx="7247106"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3504423" y="531531"/>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3504423" y="2617395"/>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3105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2781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3105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457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3906999438"/>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Fullscreen Image, Heading &amp; Text">
    <p:spTree>
      <p:nvGrpSpPr>
        <p:cNvPr id="1" name=""/>
        <p:cNvGrpSpPr/>
        <p:nvPr/>
      </p:nvGrpSpPr>
      <p:grpSpPr>
        <a:xfrm>
          <a:off x="0" y="0"/>
          <a:ext cx="0" cy="0"/>
          <a:chOff x="0" y="0"/>
          <a:chExt cx="0" cy="0"/>
        </a:xfrm>
      </p:grpSpPr>
      <p:pic>
        <p:nvPicPr>
          <p:cNvPr id="1026" name="Picture 2" descr="Z:\0-trip\190312-RV-wkshop-hsinchu\paper\title-background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736"/>
          <a:stretch/>
        </p:blipFill>
        <p:spPr bwMode="auto">
          <a:xfrm>
            <a:off x="1007" y="0"/>
            <a:ext cx="9132945"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版面配置區 2"/>
          <p:cNvSpPr>
            <a:spLocks noGrp="1"/>
          </p:cNvSpPr>
          <p:nvPr>
            <p:ph type="body" sz="quarter" idx="11"/>
          </p:nvPr>
        </p:nvSpPr>
        <p:spPr>
          <a:xfrm>
            <a:off x="1896894" y="0"/>
            <a:ext cx="7247106"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3504423" y="531531"/>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3504423" y="2617395"/>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3105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2781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3105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457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162464269"/>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17" name="內容版面配置區 2"/>
          <p:cNvSpPr>
            <a:spLocks noGrp="1"/>
          </p:cNvSpPr>
          <p:nvPr>
            <p:ph idx="1"/>
          </p:nvPr>
        </p:nvSpPr>
        <p:spPr>
          <a:xfrm>
            <a:off x="221877" y="778213"/>
            <a:ext cx="8673353" cy="3978569"/>
          </a:xfrm>
        </p:spPr>
        <p:txBody>
          <a:bodyPr/>
          <a:lstStyle>
            <a:lvl1pPr marL="266700" indent="-266700">
              <a:buSzPct val="90000"/>
              <a:defRPr sz="2400" b="1">
                <a:solidFill>
                  <a:schemeClr val="bg1"/>
                </a:solidFill>
                <a:latin typeface="+mj-lt"/>
              </a:defRPr>
            </a:lvl1pPr>
            <a:lvl2pPr marL="603647" indent="-260747">
              <a:buSzPct val="95000"/>
              <a:defRPr sz="2000"/>
            </a:lvl2pPr>
            <a:lvl3pPr marL="870347" indent="-184547">
              <a:buSzPct val="90000"/>
              <a:defRPr sz="1800"/>
            </a:lvl3pPr>
            <a:lvl4pPr>
              <a:buSzPct val="95000"/>
              <a:defRPr sz="1600"/>
            </a:lvl4pPr>
            <a:lvl5pPr>
              <a:defRPr sz="1600"/>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a:p>
            <a:pPr lvl="0"/>
            <a:endParaRPr kumimoji="1" lang="zh-TW" altLang="en-US" dirty="0"/>
          </a:p>
        </p:txBody>
      </p:sp>
      <p:sp>
        <p:nvSpPr>
          <p:cNvPr id="21" name="テキスト プレースホルダー 12"/>
          <p:cNvSpPr>
            <a:spLocks noGrp="1"/>
          </p:cNvSpPr>
          <p:nvPr>
            <p:ph type="body" sz="quarter" idx="17" hasCustomPrompt="1"/>
          </p:nvPr>
        </p:nvSpPr>
        <p:spPr>
          <a:xfrm>
            <a:off x="1106985" y="67702"/>
            <a:ext cx="6985455" cy="562797"/>
          </a:xfrm>
        </p:spPr>
        <p:txBody>
          <a:bodyPr anchor="ctr" anchorCtr="0">
            <a:noAutofit/>
          </a:bodyPr>
          <a:lstStyle>
            <a:lvl1pPr marL="0" indent="0" algn="ctr">
              <a:lnSpc>
                <a:spcPct val="100000"/>
              </a:lnSpc>
              <a:spcBef>
                <a:spcPts val="0"/>
              </a:spcBef>
              <a:buNone/>
              <a:defRPr sz="3200" b="1" baseline="0">
                <a:solidFill>
                  <a:schemeClr val="bg1"/>
                </a:solidFill>
                <a:latin typeface="+mj-lt"/>
              </a:defRPr>
            </a:lvl1pPr>
          </a:lstStyle>
          <a:p>
            <a:pPr lvl="0"/>
            <a:r>
              <a:rPr kumimoji="1" lang="zh-CN" altLang="en-US" dirty="0"/>
              <a:t>標題文字</a:t>
            </a:r>
            <a:endParaRPr kumimoji="1" lang="ja-JP" altLang="en-US" dirty="0"/>
          </a:p>
        </p:txBody>
      </p:sp>
    </p:spTree>
    <p:extLst>
      <p:ext uri="{BB962C8B-B14F-4D97-AF65-F5344CB8AC3E}">
        <p14:creationId xmlns:p14="http://schemas.microsoft.com/office/powerpoint/2010/main" val="701914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1545534"/>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7" name="テキスト プレースホルダー 5"/>
          <p:cNvSpPr>
            <a:spLocks noGrp="1"/>
          </p:cNvSpPr>
          <p:nvPr>
            <p:ph type="body" sz="quarter" idx="16" hasCustomPrompt="1"/>
          </p:nvPr>
        </p:nvSpPr>
        <p:spPr>
          <a:xfrm>
            <a:off x="941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617459" y="3543550"/>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941459" y="32194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93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6" name="テキスト プレースホルダー 12"/>
          <p:cNvSpPr>
            <a:spLocks noGrp="1"/>
          </p:cNvSpPr>
          <p:nvPr>
            <p:ph type="body" sz="quarter" idx="4294967295"/>
          </p:nvPr>
        </p:nvSpPr>
        <p:spPr>
          <a:xfrm>
            <a:off x="0" y="2577850"/>
            <a:ext cx="9144000" cy="2558374"/>
          </a:xfrm>
          <a:gradFill flip="none" rotWithShape="1">
            <a:gsLst>
              <a:gs pos="0">
                <a:srgbClr val="0070C0"/>
              </a:gs>
              <a:gs pos="68000">
                <a:schemeClr val="accent1">
                  <a:lumMod val="44000"/>
                </a:schemeClr>
              </a:gs>
              <a:gs pos="100000">
                <a:schemeClr val="accent1">
                  <a:lumMod val="17000"/>
                </a:schemeClr>
              </a:gs>
            </a:gsLst>
            <a:path path="circle">
              <a:fillToRect l="100000" t="100000"/>
            </a:path>
            <a:tileRect r="-100000" b="-100000"/>
          </a:gradFill>
        </p:spPr>
        <p:txBody>
          <a:bodyPr vert="horz" lIns="68580" tIns="34290" rIns="68580" bIns="34290" rtlCol="0">
            <a:noAutofit/>
          </a:bodyPr>
          <a:lstStyle>
            <a:lvl1pPr>
              <a:defRPr lang="ja-JP" altLang="en-US" dirty="0"/>
            </a:lvl1pPr>
          </a:lstStyle>
          <a:p>
            <a:pPr marL="0" lvl="0" indent="0">
              <a:buNone/>
            </a:pPr>
            <a:endParaRPr kumimoji="1" lang="en-US" altLang="zh-CN" sz="4500" dirty="0"/>
          </a:p>
          <a:p>
            <a:pPr marL="0" lvl="0" indent="0">
              <a:buNone/>
            </a:pPr>
            <a:r>
              <a:rPr kumimoji="1" lang="en-US" altLang="zh-CN" sz="4500" dirty="0"/>
              <a:t>     Thank</a:t>
            </a:r>
            <a:r>
              <a:rPr kumimoji="1" lang="zh-CN" altLang="en-US" sz="4500" dirty="0"/>
              <a:t> </a:t>
            </a:r>
            <a:r>
              <a:rPr kumimoji="1" lang="en-US" altLang="zh-CN" sz="4500" dirty="0"/>
              <a:t>you !!</a:t>
            </a:r>
            <a:endParaRPr kumimoji="1" lang="ja-JP" altLang="en-US" sz="4500" dirty="0"/>
          </a:p>
        </p:txBody>
      </p:sp>
      <p:pic>
        <p:nvPicPr>
          <p:cNvPr id="17" name="image2.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11853" y="4122803"/>
            <a:ext cx="2075204" cy="906309"/>
          </a:xfrm>
          <a:prstGeom prst="rect">
            <a:avLst/>
          </a:prstGeom>
          <a:ln w="12700">
            <a:miter lim="400000"/>
          </a:ln>
        </p:spPr>
      </p:pic>
    </p:spTree>
    <p:extLst>
      <p:ext uri="{BB962C8B-B14F-4D97-AF65-F5344CB8AC3E}">
        <p14:creationId xmlns:p14="http://schemas.microsoft.com/office/powerpoint/2010/main" val="1820138715"/>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3924000" y="0"/>
            <a:ext cx="5220000" cy="514350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4248001"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000617242"/>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3175000" ty="-2095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1" y="0"/>
            <a:ext cx="5858692" cy="5143500"/>
          </a:xfrm>
          <a:solidFill>
            <a:srgbClr val="0070C0">
              <a:alpha val="78000"/>
            </a:srgb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323306" y="174627"/>
            <a:ext cx="5133703" cy="2108108"/>
          </a:xfrm>
        </p:spPr>
        <p:txBody>
          <a:bodyPr anchor="ctr">
            <a:noAutofit/>
          </a:bodyPr>
          <a:lstStyle>
            <a:lvl1pPr marL="0" indent="0" algn="ctr">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18" name="テキスト プレースホルダー 5"/>
          <p:cNvSpPr>
            <a:spLocks noGrp="1"/>
          </p:cNvSpPr>
          <p:nvPr>
            <p:ph type="body" sz="quarter" idx="24" hasCustomPrompt="1"/>
          </p:nvPr>
        </p:nvSpPr>
        <p:spPr>
          <a:xfrm>
            <a:off x="522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4896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4572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4572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pic>
        <p:nvPicPr>
          <p:cNvPr id="16" name="image2.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22" name="圖片 2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48225" y="4791401"/>
            <a:ext cx="837697" cy="180237"/>
          </a:xfrm>
          <a:prstGeom prst="rect">
            <a:avLst/>
          </a:prstGeom>
        </p:spPr>
      </p:pic>
      <p:sp>
        <p:nvSpPr>
          <p:cNvPr id="15" name="テキスト プレースホルダー 12"/>
          <p:cNvSpPr>
            <a:spLocks noGrp="1"/>
          </p:cNvSpPr>
          <p:nvPr>
            <p:ph type="body" sz="quarter" idx="21"/>
          </p:nvPr>
        </p:nvSpPr>
        <p:spPr>
          <a:xfrm>
            <a:off x="966279" y="3056709"/>
            <a:ext cx="3403247" cy="1268942"/>
          </a:xfrm>
        </p:spPr>
        <p:txBody>
          <a:bodyPr>
            <a:normAutofit/>
          </a:bodyPr>
          <a:lstStyle>
            <a:lvl1pPr marL="0" indent="0" algn="l">
              <a:spcBef>
                <a:spcPts val="600"/>
              </a:spcBef>
              <a:buFont typeface="Wingdings" panose="05000000000000000000" pitchFamily="2" charset="2"/>
              <a:buNone/>
              <a:defRPr sz="1800" b="1" baseline="0">
                <a:solidFill>
                  <a:schemeClr val="bg1"/>
                </a:solidFill>
                <a:latin typeface="+mj-lt"/>
              </a:defRPr>
            </a:lvl1pPr>
          </a:lstStyle>
          <a:p>
            <a:pPr lvl="0"/>
            <a:endParaRPr kumimoji="1" lang="ja-JP" altLang="en-US" dirty="0"/>
          </a:p>
        </p:txBody>
      </p:sp>
    </p:spTree>
    <p:extLst>
      <p:ext uri="{BB962C8B-B14F-4D97-AF65-F5344CB8AC3E}">
        <p14:creationId xmlns:p14="http://schemas.microsoft.com/office/powerpoint/2010/main" val="2646760046"/>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0" y="0"/>
            <a:ext cx="9144000" cy="5143500"/>
          </a:xfrm>
          <a:solidFill>
            <a:schemeClr val="accent1">
              <a:alpha val="65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502275" y="355685"/>
            <a:ext cx="8139450" cy="562797"/>
          </a:xfrm>
        </p:spPr>
        <p:txBody>
          <a:bodyPr anchor="b">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502276" y="1274167"/>
            <a:ext cx="8102540" cy="3370739"/>
          </a:xfrm>
        </p:spPr>
        <p:txBody>
          <a:bodyPr>
            <a:normAutofit/>
          </a:bodyPr>
          <a:lstStyle>
            <a:lvl1pPr marL="171458" indent="-171458" algn="l">
              <a:spcBef>
                <a:spcPts val="600"/>
              </a:spcBef>
              <a:buFont typeface="Wingdings" panose="05000000000000000000" pitchFamily="2" charset="2"/>
              <a:buChar char="n"/>
              <a:defRPr sz="1800" baseline="0">
                <a:solidFill>
                  <a:schemeClr val="bg1"/>
                </a:solidFill>
                <a:latin typeface="+mj-lt"/>
              </a:defRPr>
            </a:lvl1pPr>
          </a:lstStyle>
          <a:p>
            <a:pPr lvl="0"/>
            <a:r>
              <a:rPr kumimoji="1" lang="zh-CN" altLang="en-US" dirty="0"/>
              <a:t>內容</a:t>
            </a:r>
            <a:endParaRPr kumimoji="1" lang="ja-JP" altLang="en-US" dirty="0"/>
          </a:p>
        </p:txBody>
      </p:sp>
      <p:pic>
        <p:nvPicPr>
          <p:cNvPr id="10" name="image2.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11" name="圖片 10"/>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48225" y="4791401"/>
            <a:ext cx="837697" cy="180237"/>
          </a:xfrm>
          <a:prstGeom prst="rect">
            <a:avLst/>
          </a:prstGeom>
        </p:spPr>
      </p:pic>
    </p:spTree>
    <p:extLst>
      <p:ext uri="{BB962C8B-B14F-4D97-AF65-F5344CB8AC3E}">
        <p14:creationId xmlns:p14="http://schemas.microsoft.com/office/powerpoint/2010/main" val="3292900160"/>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3" name="Shape 23"/>
          <p:cNvSpPr>
            <a:spLocks noGrp="1"/>
          </p:cNvSpPr>
          <p:nvPr>
            <p:ph type="title"/>
          </p:nvPr>
        </p:nvSpPr>
        <p:spPr>
          <a:xfrm>
            <a:off x="0" y="1"/>
            <a:ext cx="9144000" cy="627534"/>
          </a:xfrm>
          <a:prstGeom prst="rect">
            <a:avLst/>
          </a:prstGeom>
        </p:spPr>
        <p:txBody>
          <a:bodyPr/>
          <a:lstStyle/>
          <a:p>
            <a:r>
              <a:rPr dirty="0" err="1"/>
              <a:t>大標題文字</a:t>
            </a:r>
            <a:endParaRPr dirty="0"/>
          </a:p>
        </p:txBody>
      </p:sp>
      <p:sp>
        <p:nvSpPr>
          <p:cNvPr id="24" name="Shape 24"/>
          <p:cNvSpPr>
            <a:spLocks noGrp="1"/>
          </p:cNvSpPr>
          <p:nvPr>
            <p:ph type="body" idx="1"/>
          </p:nvPr>
        </p:nvSpPr>
        <p:spPr>
          <a:prstGeom prst="rect">
            <a:avLst/>
          </a:prstGeom>
        </p:spPr>
        <p:txBody>
          <a:bodyPr/>
          <a:lstStyle>
            <a:lvl1pPr>
              <a:defRPr sz="2800"/>
            </a:lvl1pPr>
            <a:lvl2pPr marL="534988" indent="-174625">
              <a:defRPr sz="2400"/>
            </a:lvl2pPr>
            <a:lvl3pPr marL="895350" indent="-273050">
              <a:defRPr sz="2000"/>
            </a:lvl3pPr>
            <a:lvl4pPr marL="1166813" indent="-271463">
              <a:defRPr sz="1800"/>
            </a:lvl4pPr>
            <a:lvl5pPr marL="1343025" indent="-176213">
              <a:defRPr sz="1600"/>
            </a:lvl5pPr>
          </a:lstStyle>
          <a:p>
            <a:r>
              <a:rPr dirty="0" err="1"/>
              <a:t>內文層級一</a:t>
            </a:r>
            <a:endParaRPr dirty="0"/>
          </a:p>
          <a:p>
            <a:pPr lvl="1"/>
            <a:r>
              <a:rPr dirty="0" err="1"/>
              <a:t>內文層級二</a:t>
            </a:r>
            <a:endParaRPr dirty="0"/>
          </a:p>
          <a:p>
            <a:pPr lvl="2"/>
            <a:r>
              <a:rPr dirty="0" err="1"/>
              <a:t>內文層級三</a:t>
            </a:r>
            <a:endParaRPr dirty="0"/>
          </a:p>
          <a:p>
            <a:pPr lvl="3"/>
            <a:r>
              <a:rPr dirty="0" err="1"/>
              <a:t>內文層級四</a:t>
            </a:r>
            <a:endParaRPr dirty="0"/>
          </a:p>
          <a:p>
            <a:pPr lvl="4"/>
            <a:r>
              <a:rPr dirty="0" err="1"/>
              <a:t>內文層級五</a:t>
            </a:r>
            <a:endParaRPr dirty="0"/>
          </a:p>
        </p:txBody>
      </p:sp>
    </p:spTree>
    <p:extLst>
      <p:ext uri="{BB962C8B-B14F-4D97-AF65-F5344CB8AC3E}">
        <p14:creationId xmlns:p14="http://schemas.microsoft.com/office/powerpoint/2010/main" val="134001302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標題 1"/>
          <p:cNvSpPr>
            <a:spLocks noGrp="1"/>
          </p:cNvSpPr>
          <p:nvPr>
            <p:ph type="title"/>
          </p:nvPr>
        </p:nvSpPr>
        <p:spPr>
          <a:xfrm>
            <a:off x="323850" y="107157"/>
            <a:ext cx="8591550" cy="456010"/>
          </a:xfrm>
          <a:prstGeom prst="rect">
            <a:avLst/>
          </a:prstGeom>
        </p:spPr>
        <p:txBody>
          <a:bodyPr/>
          <a:lstStyle>
            <a:lvl1pPr algn="ctr">
              <a:defRPr sz="3200"/>
            </a:lvl1pPr>
          </a:lstStyle>
          <a:p>
            <a:r>
              <a:rPr lang="zh-TW" altLang="en-US" dirty="0"/>
              <a:t>按一下以編輯母片標題樣式</a:t>
            </a:r>
          </a:p>
        </p:txBody>
      </p:sp>
    </p:spTree>
    <p:extLst>
      <p:ext uri="{BB962C8B-B14F-4D97-AF65-F5344CB8AC3E}">
        <p14:creationId xmlns:p14="http://schemas.microsoft.com/office/powerpoint/2010/main" val="1518978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41" name="Shape 41"/>
          <p:cNvSpPr>
            <a:spLocks noGrp="1"/>
          </p:cNvSpPr>
          <p:nvPr>
            <p:ph type="title"/>
          </p:nvPr>
        </p:nvSpPr>
        <p:spPr>
          <a:xfrm>
            <a:off x="467543" y="1"/>
            <a:ext cx="8229601" cy="627534"/>
          </a:xfrm>
          <a:prstGeom prst="rect">
            <a:avLst/>
          </a:prstGeom>
        </p:spPr>
        <p:txBody>
          <a:bodyPr/>
          <a:lstStyle/>
          <a:p>
            <a:r>
              <a:rPr dirty="0" err="1"/>
              <a:t>大標題文字</a:t>
            </a:r>
            <a:endParaRPr dirty="0"/>
          </a:p>
        </p:txBody>
      </p:sp>
    </p:spTree>
    <p:extLst>
      <p:ext uri="{BB962C8B-B14F-4D97-AF65-F5344CB8AC3E}">
        <p14:creationId xmlns:p14="http://schemas.microsoft.com/office/powerpoint/2010/main" val="288695302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58536" y="107157"/>
            <a:ext cx="8591550" cy="456010"/>
          </a:xfrm>
          <a:prstGeom prst="rect">
            <a:avLst/>
          </a:prstGeom>
        </p:spPr>
        <p:txBody>
          <a:bodyPr/>
          <a:lstStyle/>
          <a:p>
            <a:r>
              <a:rPr lang="zh-TW" altLang="en-US" dirty="0"/>
              <a:t>按一下以編輯母片標題樣式</a:t>
            </a:r>
          </a:p>
        </p:txBody>
      </p:sp>
      <p:sp>
        <p:nvSpPr>
          <p:cNvPr id="3" name="表格版面配置區 2"/>
          <p:cNvSpPr>
            <a:spLocks noGrp="1"/>
          </p:cNvSpPr>
          <p:nvPr>
            <p:ph type="tbl" idx="1"/>
          </p:nvPr>
        </p:nvSpPr>
        <p:spPr>
          <a:xfrm>
            <a:off x="381000" y="789385"/>
            <a:ext cx="8420100" cy="3954065"/>
          </a:xfrm>
        </p:spPr>
        <p:txBody>
          <a:bodyPr/>
          <a:lstStyle/>
          <a:p>
            <a:pPr lvl="0"/>
            <a:endParaRPr lang="zh-TW" altLang="en-US" noProof="0"/>
          </a:p>
        </p:txBody>
      </p:sp>
    </p:spTree>
    <p:extLst>
      <p:ext uri="{BB962C8B-B14F-4D97-AF65-F5344CB8AC3E}">
        <p14:creationId xmlns:p14="http://schemas.microsoft.com/office/powerpoint/2010/main" val="408344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11" name="文字版面配置區 2"/>
          <p:cNvSpPr>
            <a:spLocks noGrp="1"/>
          </p:cNvSpPr>
          <p:nvPr>
            <p:ph type="body" sz="quarter" idx="11"/>
          </p:nvPr>
        </p:nvSpPr>
        <p:spPr>
          <a:xfrm>
            <a:off x="0" y="0"/>
            <a:ext cx="9144000"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4248002"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2"/>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3432836311"/>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17" name="內容版面配置區 2"/>
          <p:cNvSpPr>
            <a:spLocks noGrp="1"/>
          </p:cNvSpPr>
          <p:nvPr>
            <p:ph idx="1"/>
          </p:nvPr>
        </p:nvSpPr>
        <p:spPr>
          <a:xfrm>
            <a:off x="221877" y="778213"/>
            <a:ext cx="8673353" cy="3978569"/>
          </a:xfrm>
        </p:spPr>
        <p:txBody>
          <a:bodyPr/>
          <a:lstStyle>
            <a:lvl1pPr marL="266700" indent="-266700">
              <a:buSzPct val="90000"/>
              <a:defRPr sz="2400" b="1">
                <a:solidFill>
                  <a:schemeClr val="bg1"/>
                </a:solidFill>
                <a:latin typeface="+mj-lt"/>
              </a:defRPr>
            </a:lvl1pPr>
            <a:lvl2pPr marL="603647" indent="-260747">
              <a:buSzPct val="95000"/>
              <a:defRPr sz="2000"/>
            </a:lvl2pPr>
            <a:lvl3pPr marL="870347" indent="-184547">
              <a:buSzPct val="90000"/>
              <a:defRPr sz="1800"/>
            </a:lvl3pPr>
            <a:lvl4pPr>
              <a:buSzPct val="95000"/>
              <a:defRPr sz="1600"/>
            </a:lvl4pPr>
            <a:lvl5pPr>
              <a:defRPr sz="1600"/>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a:p>
            <a:pPr lvl="0"/>
            <a:endParaRPr kumimoji="1" lang="zh-TW" altLang="en-US" dirty="0"/>
          </a:p>
        </p:txBody>
      </p:sp>
      <p:sp>
        <p:nvSpPr>
          <p:cNvPr id="21" name="テキスト プレースホルダー 12"/>
          <p:cNvSpPr>
            <a:spLocks noGrp="1"/>
          </p:cNvSpPr>
          <p:nvPr>
            <p:ph type="body" sz="quarter" idx="17" hasCustomPrompt="1"/>
          </p:nvPr>
        </p:nvSpPr>
        <p:spPr>
          <a:xfrm>
            <a:off x="1106985" y="67702"/>
            <a:ext cx="6985455" cy="562797"/>
          </a:xfrm>
        </p:spPr>
        <p:txBody>
          <a:bodyPr anchor="ctr" anchorCtr="0">
            <a:noAutofit/>
          </a:bodyPr>
          <a:lstStyle>
            <a:lvl1pPr marL="0" indent="0" algn="ctr">
              <a:lnSpc>
                <a:spcPct val="100000"/>
              </a:lnSpc>
              <a:spcBef>
                <a:spcPts val="0"/>
              </a:spcBef>
              <a:buNone/>
              <a:defRPr sz="3200" b="1" baseline="0">
                <a:solidFill>
                  <a:schemeClr val="bg1"/>
                </a:solidFill>
                <a:latin typeface="+mj-lt"/>
              </a:defRPr>
            </a:lvl1pPr>
          </a:lstStyle>
          <a:p>
            <a:pPr lvl="0"/>
            <a:r>
              <a:rPr kumimoji="1" lang="zh-CN" altLang="en-US" dirty="0"/>
              <a:t>標題文字</a:t>
            </a:r>
            <a:endParaRPr kumimoji="1" lang="ja-JP" altLang="en-US" dirty="0"/>
          </a:p>
        </p:txBody>
      </p:sp>
    </p:spTree>
    <p:extLst>
      <p:ext uri="{BB962C8B-B14F-4D97-AF65-F5344CB8AC3E}">
        <p14:creationId xmlns:p14="http://schemas.microsoft.com/office/powerpoint/2010/main" val="2112083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Fullscreen Image, Heading &amp; Text">
    <p:spTree>
      <p:nvGrpSpPr>
        <p:cNvPr id="1" name=""/>
        <p:cNvGrpSpPr/>
        <p:nvPr/>
      </p:nvGrpSpPr>
      <p:grpSpPr>
        <a:xfrm>
          <a:off x="0" y="0"/>
          <a:ext cx="0" cy="0"/>
          <a:chOff x="0" y="0"/>
          <a:chExt cx="0" cy="0"/>
        </a:xfrm>
      </p:grpSpPr>
      <p:pic>
        <p:nvPicPr>
          <p:cNvPr id="1026" name="Picture 2" descr="Z:\0-trip\190312-RV-wkshop-hsinchu\paper\title-background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736"/>
          <a:stretch/>
        </p:blipFill>
        <p:spPr bwMode="auto">
          <a:xfrm>
            <a:off x="1008" y="0"/>
            <a:ext cx="9132945"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版面配置區 2"/>
          <p:cNvSpPr>
            <a:spLocks noGrp="1"/>
          </p:cNvSpPr>
          <p:nvPr>
            <p:ph type="body" sz="quarter" idx="11"/>
          </p:nvPr>
        </p:nvSpPr>
        <p:spPr>
          <a:xfrm>
            <a:off x="1896894" y="0"/>
            <a:ext cx="7247106" cy="5143500"/>
          </a:xfrm>
          <a:solidFill>
            <a:schemeClr val="tx2">
              <a:alpha val="50000"/>
            </a:schemeClr>
          </a:solidFill>
        </p:spPr>
        <p:txBody>
          <a:bodyPr/>
          <a:lstStyle>
            <a:lvl1pPr marL="0" indent="0">
              <a:buNone/>
              <a:defRPr/>
            </a:lvl1pPr>
          </a:lstStyle>
          <a:p>
            <a:endParaRPr kumimoji="1" lang="zh-TW" altLang="en-US" dirty="0"/>
          </a:p>
        </p:txBody>
      </p:sp>
      <p:sp>
        <p:nvSpPr>
          <p:cNvPr id="5" name="テキスト プレースホルダー 12"/>
          <p:cNvSpPr>
            <a:spLocks noGrp="1"/>
          </p:cNvSpPr>
          <p:nvPr>
            <p:ph type="body" sz="quarter" idx="14" hasCustomPrompt="1"/>
          </p:nvPr>
        </p:nvSpPr>
        <p:spPr>
          <a:xfrm>
            <a:off x="3504423" y="531532"/>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3504423" y="2617395"/>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3105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2781000" y="4495402"/>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3105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457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3406887244"/>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17" name="內容版面配置區 2"/>
          <p:cNvSpPr>
            <a:spLocks noGrp="1"/>
          </p:cNvSpPr>
          <p:nvPr>
            <p:ph idx="1"/>
          </p:nvPr>
        </p:nvSpPr>
        <p:spPr>
          <a:xfrm>
            <a:off x="221877" y="778218"/>
            <a:ext cx="8673353" cy="3978569"/>
          </a:xfrm>
        </p:spPr>
        <p:txBody>
          <a:bodyPr/>
          <a:lstStyle>
            <a:lvl1pPr marL="266700" indent="-266700">
              <a:buSzPct val="90000"/>
              <a:defRPr sz="2400" b="1">
                <a:solidFill>
                  <a:schemeClr val="bg1"/>
                </a:solidFill>
                <a:latin typeface="+mj-lt"/>
              </a:defRPr>
            </a:lvl1pPr>
            <a:lvl2pPr marL="603647" indent="-260747">
              <a:buSzPct val="95000"/>
              <a:defRPr sz="2000"/>
            </a:lvl2pPr>
            <a:lvl3pPr marL="870347" indent="-184547">
              <a:buSzPct val="90000"/>
              <a:defRPr sz="1800"/>
            </a:lvl3pPr>
            <a:lvl4pPr>
              <a:buSzPct val="95000"/>
              <a:defRPr sz="1600"/>
            </a:lvl4pPr>
            <a:lvl5pPr>
              <a:defRPr sz="1600"/>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a:p>
            <a:pPr lvl="0"/>
            <a:endParaRPr kumimoji="1" lang="zh-TW" altLang="en-US" dirty="0"/>
          </a:p>
        </p:txBody>
      </p:sp>
      <p:sp>
        <p:nvSpPr>
          <p:cNvPr id="21" name="テキスト プレースホルダー 12"/>
          <p:cNvSpPr>
            <a:spLocks noGrp="1"/>
          </p:cNvSpPr>
          <p:nvPr>
            <p:ph type="body" sz="quarter" idx="17" hasCustomPrompt="1"/>
          </p:nvPr>
        </p:nvSpPr>
        <p:spPr>
          <a:xfrm>
            <a:off x="1106986" y="67702"/>
            <a:ext cx="6985455" cy="562797"/>
          </a:xfrm>
        </p:spPr>
        <p:txBody>
          <a:bodyPr anchor="ctr" anchorCtr="0">
            <a:noAutofit/>
          </a:bodyPr>
          <a:lstStyle>
            <a:lvl1pPr marL="0" indent="0" algn="ctr">
              <a:lnSpc>
                <a:spcPct val="100000"/>
              </a:lnSpc>
              <a:spcBef>
                <a:spcPts val="0"/>
              </a:spcBef>
              <a:buNone/>
              <a:defRPr sz="3200" b="1" baseline="0">
                <a:solidFill>
                  <a:schemeClr val="bg1"/>
                </a:solidFill>
                <a:latin typeface="+mj-lt"/>
              </a:defRPr>
            </a:lvl1pPr>
          </a:lstStyle>
          <a:p>
            <a:pPr lvl="0"/>
            <a:r>
              <a:rPr kumimoji="1" lang="zh-CN" altLang="en-US" dirty="0"/>
              <a:t>標題文字</a:t>
            </a:r>
            <a:endParaRPr kumimoji="1" lang="ja-JP" altLang="en-US" dirty="0"/>
          </a:p>
        </p:txBody>
      </p:sp>
    </p:spTree>
    <p:extLst>
      <p:ext uri="{BB962C8B-B14F-4D97-AF65-F5344CB8AC3E}">
        <p14:creationId xmlns:p14="http://schemas.microsoft.com/office/powerpoint/2010/main" val="1249051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1545534"/>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7" name="テキスト プレースホルダー 5"/>
          <p:cNvSpPr>
            <a:spLocks noGrp="1"/>
          </p:cNvSpPr>
          <p:nvPr>
            <p:ph type="body" sz="quarter" idx="16" hasCustomPrompt="1"/>
          </p:nvPr>
        </p:nvSpPr>
        <p:spPr>
          <a:xfrm>
            <a:off x="941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617459" y="3543551"/>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941459" y="3219500"/>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93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6" name="テキスト プレースホルダー 12"/>
          <p:cNvSpPr>
            <a:spLocks noGrp="1"/>
          </p:cNvSpPr>
          <p:nvPr>
            <p:ph type="body" sz="quarter" idx="4294967295"/>
          </p:nvPr>
        </p:nvSpPr>
        <p:spPr>
          <a:xfrm>
            <a:off x="0" y="2577850"/>
            <a:ext cx="9144000" cy="2558374"/>
          </a:xfrm>
          <a:gradFill flip="none" rotWithShape="1">
            <a:gsLst>
              <a:gs pos="0">
                <a:srgbClr val="0070C0"/>
              </a:gs>
              <a:gs pos="68000">
                <a:schemeClr val="accent1">
                  <a:lumMod val="44000"/>
                </a:schemeClr>
              </a:gs>
              <a:gs pos="100000">
                <a:schemeClr val="accent1">
                  <a:lumMod val="17000"/>
                </a:schemeClr>
              </a:gs>
            </a:gsLst>
            <a:path path="circle">
              <a:fillToRect l="100000" t="100000"/>
            </a:path>
            <a:tileRect r="-100000" b="-100000"/>
          </a:gradFill>
        </p:spPr>
        <p:txBody>
          <a:bodyPr vert="horz" lIns="68580" tIns="34290" rIns="68580" bIns="34290" rtlCol="0">
            <a:noAutofit/>
          </a:bodyPr>
          <a:lstStyle>
            <a:lvl1pPr>
              <a:defRPr lang="ja-JP" altLang="en-US" dirty="0"/>
            </a:lvl1pPr>
          </a:lstStyle>
          <a:p>
            <a:pPr marL="0" lvl="0" indent="0">
              <a:buNone/>
            </a:pPr>
            <a:endParaRPr kumimoji="1" lang="en-US" altLang="zh-CN" sz="4500" dirty="0"/>
          </a:p>
          <a:p>
            <a:pPr marL="0" lvl="0" indent="0">
              <a:buNone/>
            </a:pPr>
            <a:r>
              <a:rPr kumimoji="1" lang="en-US" altLang="zh-CN" sz="4500" dirty="0"/>
              <a:t>     Thank</a:t>
            </a:r>
            <a:r>
              <a:rPr kumimoji="1" lang="zh-CN" altLang="en-US" sz="4500" dirty="0"/>
              <a:t> </a:t>
            </a:r>
            <a:r>
              <a:rPr kumimoji="1" lang="en-US" altLang="zh-CN" sz="4500" dirty="0"/>
              <a:t>you !!</a:t>
            </a:r>
            <a:endParaRPr kumimoji="1" lang="ja-JP" altLang="en-US" sz="4500" dirty="0"/>
          </a:p>
        </p:txBody>
      </p:sp>
      <p:pic>
        <p:nvPicPr>
          <p:cNvPr id="17"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11853" y="4122803"/>
            <a:ext cx="2075204" cy="906309"/>
          </a:xfrm>
          <a:prstGeom prst="rect">
            <a:avLst/>
          </a:prstGeom>
          <a:ln w="12700">
            <a:miter lim="400000"/>
          </a:ln>
        </p:spPr>
      </p:pic>
    </p:spTree>
    <p:extLst>
      <p:ext uri="{BB962C8B-B14F-4D97-AF65-F5344CB8AC3E}">
        <p14:creationId xmlns:p14="http://schemas.microsoft.com/office/powerpoint/2010/main" val="4210632432"/>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3924000" y="0"/>
            <a:ext cx="5220000" cy="514350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4248002"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2"/>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3507687100"/>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3175000" ty="-2095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1" y="0"/>
            <a:ext cx="5858692" cy="5143500"/>
          </a:xfrm>
          <a:solidFill>
            <a:srgbClr val="0070C0">
              <a:alpha val="78000"/>
            </a:srgb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323309" y="174628"/>
            <a:ext cx="5133703" cy="2108108"/>
          </a:xfrm>
        </p:spPr>
        <p:txBody>
          <a:bodyPr anchor="ctr">
            <a:noAutofit/>
          </a:bodyPr>
          <a:lstStyle>
            <a:lvl1pPr marL="0" indent="0" algn="ctr">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18" name="テキスト プレースホルダー 5"/>
          <p:cNvSpPr>
            <a:spLocks noGrp="1"/>
          </p:cNvSpPr>
          <p:nvPr>
            <p:ph type="body" sz="quarter" idx="24" hasCustomPrompt="1"/>
          </p:nvPr>
        </p:nvSpPr>
        <p:spPr>
          <a:xfrm>
            <a:off x="522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4896000" y="4495402"/>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4572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4572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pic>
        <p:nvPicPr>
          <p:cNvPr id="16"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22" name="圖片 2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48227" y="4791401"/>
            <a:ext cx="837697" cy="180237"/>
          </a:xfrm>
          <a:prstGeom prst="rect">
            <a:avLst/>
          </a:prstGeom>
        </p:spPr>
      </p:pic>
      <p:sp>
        <p:nvSpPr>
          <p:cNvPr id="15" name="テキスト プレースホルダー 12"/>
          <p:cNvSpPr>
            <a:spLocks noGrp="1"/>
          </p:cNvSpPr>
          <p:nvPr>
            <p:ph type="body" sz="quarter" idx="21"/>
          </p:nvPr>
        </p:nvSpPr>
        <p:spPr>
          <a:xfrm>
            <a:off x="966279" y="3056710"/>
            <a:ext cx="3403247" cy="1268942"/>
          </a:xfrm>
        </p:spPr>
        <p:txBody>
          <a:bodyPr>
            <a:normAutofit/>
          </a:bodyPr>
          <a:lstStyle>
            <a:lvl1pPr marL="0" indent="0" algn="l">
              <a:spcBef>
                <a:spcPts val="600"/>
              </a:spcBef>
              <a:buFont typeface="Wingdings" panose="05000000000000000000" pitchFamily="2" charset="2"/>
              <a:buNone/>
              <a:defRPr sz="1800" b="1" baseline="0">
                <a:solidFill>
                  <a:schemeClr val="bg1"/>
                </a:solidFill>
                <a:latin typeface="+mj-lt"/>
              </a:defRPr>
            </a:lvl1pPr>
          </a:lstStyle>
          <a:p>
            <a:pPr lvl="0"/>
            <a:endParaRPr kumimoji="1" lang="ja-JP" altLang="en-US" dirty="0"/>
          </a:p>
        </p:txBody>
      </p:sp>
    </p:spTree>
    <p:extLst>
      <p:ext uri="{BB962C8B-B14F-4D97-AF65-F5344CB8AC3E}">
        <p14:creationId xmlns:p14="http://schemas.microsoft.com/office/powerpoint/2010/main" val="1781806404"/>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0" y="0"/>
            <a:ext cx="9144000" cy="5143500"/>
          </a:xfrm>
          <a:solidFill>
            <a:schemeClr val="accent1">
              <a:alpha val="65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502275" y="355685"/>
            <a:ext cx="8139450" cy="562797"/>
          </a:xfrm>
        </p:spPr>
        <p:txBody>
          <a:bodyPr anchor="b">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502276" y="1274172"/>
            <a:ext cx="8102540" cy="3370739"/>
          </a:xfrm>
        </p:spPr>
        <p:txBody>
          <a:bodyPr>
            <a:normAutofit/>
          </a:bodyPr>
          <a:lstStyle>
            <a:lvl1pPr marL="171458" indent="-171458" algn="l">
              <a:spcBef>
                <a:spcPts val="600"/>
              </a:spcBef>
              <a:buFont typeface="Wingdings" panose="05000000000000000000" pitchFamily="2" charset="2"/>
              <a:buChar char="n"/>
              <a:defRPr sz="1800" baseline="0">
                <a:solidFill>
                  <a:schemeClr val="bg1"/>
                </a:solidFill>
                <a:latin typeface="+mj-lt"/>
              </a:defRPr>
            </a:lvl1pPr>
          </a:lstStyle>
          <a:p>
            <a:pPr lvl="0"/>
            <a:r>
              <a:rPr kumimoji="1" lang="zh-CN" altLang="en-US" dirty="0"/>
              <a:t>內容</a:t>
            </a:r>
            <a:endParaRPr kumimoji="1" lang="ja-JP" altLang="en-US" dirty="0"/>
          </a:p>
        </p:txBody>
      </p:sp>
      <p:pic>
        <p:nvPicPr>
          <p:cNvPr id="10"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11" name="圖片 10"/>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48227" y="4791401"/>
            <a:ext cx="837697" cy="180237"/>
          </a:xfrm>
          <a:prstGeom prst="rect">
            <a:avLst/>
          </a:prstGeom>
        </p:spPr>
      </p:pic>
    </p:spTree>
    <p:extLst>
      <p:ext uri="{BB962C8B-B14F-4D97-AF65-F5344CB8AC3E}">
        <p14:creationId xmlns:p14="http://schemas.microsoft.com/office/powerpoint/2010/main" val="441831264"/>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3" name="Shape 23"/>
          <p:cNvSpPr>
            <a:spLocks noGrp="1"/>
          </p:cNvSpPr>
          <p:nvPr>
            <p:ph type="title"/>
          </p:nvPr>
        </p:nvSpPr>
        <p:spPr>
          <a:xfrm>
            <a:off x="0" y="1"/>
            <a:ext cx="9144000" cy="627534"/>
          </a:xfrm>
          <a:prstGeom prst="rect">
            <a:avLst/>
          </a:prstGeom>
        </p:spPr>
        <p:txBody>
          <a:bodyPr/>
          <a:lstStyle/>
          <a:p>
            <a:r>
              <a:rPr dirty="0" err="1"/>
              <a:t>大標題文字</a:t>
            </a:r>
            <a:endParaRPr dirty="0"/>
          </a:p>
        </p:txBody>
      </p:sp>
      <p:sp>
        <p:nvSpPr>
          <p:cNvPr id="24" name="Shape 24"/>
          <p:cNvSpPr>
            <a:spLocks noGrp="1"/>
          </p:cNvSpPr>
          <p:nvPr>
            <p:ph type="body" idx="1"/>
          </p:nvPr>
        </p:nvSpPr>
        <p:spPr>
          <a:prstGeom prst="rect">
            <a:avLst/>
          </a:prstGeom>
        </p:spPr>
        <p:txBody>
          <a:bodyPr/>
          <a:lstStyle>
            <a:lvl1pPr>
              <a:defRPr sz="2800"/>
            </a:lvl1pPr>
            <a:lvl2pPr marL="534988" indent="-174625">
              <a:defRPr sz="2400"/>
            </a:lvl2pPr>
            <a:lvl3pPr marL="895350" indent="-273050">
              <a:defRPr sz="2000"/>
            </a:lvl3pPr>
            <a:lvl4pPr marL="1166813" indent="-271463">
              <a:defRPr sz="1800"/>
            </a:lvl4pPr>
            <a:lvl5pPr marL="1343025" indent="-176213">
              <a:defRPr sz="1600"/>
            </a:lvl5pPr>
          </a:lstStyle>
          <a:p>
            <a:r>
              <a:rPr dirty="0" err="1"/>
              <a:t>內文層級一</a:t>
            </a:r>
            <a:endParaRPr dirty="0"/>
          </a:p>
          <a:p>
            <a:pPr lvl="1"/>
            <a:r>
              <a:rPr dirty="0" err="1"/>
              <a:t>內文層級二</a:t>
            </a:r>
            <a:endParaRPr dirty="0"/>
          </a:p>
          <a:p>
            <a:pPr lvl="2"/>
            <a:r>
              <a:rPr dirty="0" err="1"/>
              <a:t>內文層級三</a:t>
            </a:r>
            <a:endParaRPr dirty="0"/>
          </a:p>
          <a:p>
            <a:pPr lvl="3"/>
            <a:r>
              <a:rPr dirty="0" err="1"/>
              <a:t>內文層級四</a:t>
            </a:r>
            <a:endParaRPr dirty="0"/>
          </a:p>
          <a:p>
            <a:pPr lvl="4"/>
            <a:r>
              <a:rPr dirty="0" err="1"/>
              <a:t>內文層級五</a:t>
            </a:r>
            <a:endParaRPr dirty="0"/>
          </a:p>
        </p:txBody>
      </p:sp>
    </p:spTree>
    <p:extLst>
      <p:ext uri="{BB962C8B-B14F-4D97-AF65-F5344CB8AC3E}">
        <p14:creationId xmlns:p14="http://schemas.microsoft.com/office/powerpoint/2010/main" val="10206482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1545534"/>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7" name="テキスト プレースホルダー 5"/>
          <p:cNvSpPr>
            <a:spLocks noGrp="1"/>
          </p:cNvSpPr>
          <p:nvPr>
            <p:ph type="body" sz="quarter" idx="16" hasCustomPrompt="1"/>
          </p:nvPr>
        </p:nvSpPr>
        <p:spPr>
          <a:xfrm>
            <a:off x="941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617459" y="3543550"/>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941459" y="32194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293459" y="3867599"/>
            <a:ext cx="324000" cy="294591"/>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6" name="テキスト プレースホルダー 12"/>
          <p:cNvSpPr>
            <a:spLocks noGrp="1"/>
          </p:cNvSpPr>
          <p:nvPr>
            <p:ph type="body" sz="quarter" idx="4294967295"/>
          </p:nvPr>
        </p:nvSpPr>
        <p:spPr>
          <a:xfrm>
            <a:off x="0" y="2577850"/>
            <a:ext cx="9144000" cy="2558374"/>
          </a:xfrm>
          <a:gradFill flip="none" rotWithShape="1">
            <a:gsLst>
              <a:gs pos="0">
                <a:srgbClr val="0070C0"/>
              </a:gs>
              <a:gs pos="68000">
                <a:schemeClr val="accent1">
                  <a:lumMod val="44000"/>
                </a:schemeClr>
              </a:gs>
              <a:gs pos="100000">
                <a:schemeClr val="accent1">
                  <a:lumMod val="17000"/>
                </a:schemeClr>
              </a:gs>
            </a:gsLst>
            <a:path path="circle">
              <a:fillToRect l="100000" t="100000"/>
            </a:path>
            <a:tileRect r="-100000" b="-100000"/>
          </a:gradFill>
        </p:spPr>
        <p:txBody>
          <a:bodyPr vert="horz" lIns="68580" tIns="34290" rIns="68580" bIns="34290" rtlCol="0">
            <a:noAutofit/>
          </a:bodyPr>
          <a:lstStyle>
            <a:lvl1pPr>
              <a:defRPr lang="ja-JP" altLang="en-US" dirty="0"/>
            </a:lvl1pPr>
          </a:lstStyle>
          <a:p>
            <a:pPr marL="0" lvl="0" indent="0">
              <a:buNone/>
            </a:pPr>
            <a:endParaRPr kumimoji="1" lang="en-US" altLang="zh-CN" sz="4500" dirty="0"/>
          </a:p>
          <a:p>
            <a:pPr marL="0" lvl="0" indent="0">
              <a:buNone/>
            </a:pPr>
            <a:r>
              <a:rPr kumimoji="1" lang="en-US" altLang="zh-CN" sz="4500" dirty="0"/>
              <a:t>     Thank</a:t>
            </a:r>
            <a:r>
              <a:rPr kumimoji="1" lang="zh-CN" altLang="en-US" sz="4500" dirty="0"/>
              <a:t> </a:t>
            </a:r>
            <a:r>
              <a:rPr kumimoji="1" lang="en-US" altLang="zh-CN" sz="4500" dirty="0"/>
              <a:t>you !!</a:t>
            </a:r>
            <a:endParaRPr kumimoji="1" lang="ja-JP" altLang="en-US" sz="4500" dirty="0"/>
          </a:p>
        </p:txBody>
      </p:sp>
      <p:pic>
        <p:nvPicPr>
          <p:cNvPr id="17"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11853" y="4122803"/>
            <a:ext cx="2075204" cy="906309"/>
          </a:xfrm>
          <a:prstGeom prst="rect">
            <a:avLst/>
          </a:prstGeom>
          <a:ln w="12700">
            <a:miter lim="400000"/>
          </a:ln>
        </p:spPr>
      </p:pic>
    </p:spTree>
    <p:extLst>
      <p:ext uri="{BB962C8B-B14F-4D97-AF65-F5344CB8AC3E}">
        <p14:creationId xmlns:p14="http://schemas.microsoft.com/office/powerpoint/2010/main" val="210305574"/>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9797"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3924000" y="0"/>
            <a:ext cx="5220000" cy="514350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4248001" y="551628"/>
            <a:ext cx="4356815" cy="1924892"/>
          </a:xfrm>
        </p:spPr>
        <p:txBody>
          <a:bodyPr anchor="ctr" anchorCtr="0">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4248001" y="2637492"/>
            <a:ext cx="4356814" cy="2007414"/>
          </a:xfrm>
        </p:spPr>
        <p:txBody>
          <a:bodyPr anchor="ctr" anchorCtr="0">
            <a:normAutofit/>
          </a:bodyPr>
          <a:lstStyle>
            <a:lvl1pPr marL="171458" indent="-171458" algn="l">
              <a:spcBef>
                <a:spcPts val="600"/>
              </a:spcBef>
              <a:buFont typeface="Wingdings" panose="05000000000000000000" pitchFamily="2" charset="2"/>
              <a:buChar char="n"/>
              <a:defRPr sz="1400" baseline="0">
                <a:solidFill>
                  <a:schemeClr val="bg1"/>
                </a:solidFill>
                <a:latin typeface="+mj-lt"/>
              </a:defRPr>
            </a:lvl1pPr>
          </a:lstStyle>
          <a:p>
            <a:pPr lvl="0"/>
            <a:r>
              <a:rPr kumimoji="1" lang="zh-CN" altLang="en-US" dirty="0"/>
              <a:t>內容</a:t>
            </a:r>
            <a:endParaRPr kumimoji="1" lang="ja-JP" altLang="en-US" dirty="0"/>
          </a:p>
        </p:txBody>
      </p:sp>
      <p:sp>
        <p:nvSpPr>
          <p:cNvPr id="7" name="テキスト プレースホルダー 5"/>
          <p:cNvSpPr>
            <a:spLocks noGrp="1"/>
          </p:cNvSpPr>
          <p:nvPr>
            <p:ph type="body" sz="quarter" idx="16" hasCustomPrompt="1"/>
          </p:nvPr>
        </p:nvSpPr>
        <p:spPr>
          <a:xfrm>
            <a:off x="4248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3924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4248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360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271976607"/>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3175000" ty="-2095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1" y="0"/>
            <a:ext cx="5858692" cy="5143500"/>
          </a:xfrm>
          <a:solidFill>
            <a:srgbClr val="0070C0">
              <a:alpha val="78000"/>
            </a:srgb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323306" y="174627"/>
            <a:ext cx="5133703" cy="2108108"/>
          </a:xfrm>
        </p:spPr>
        <p:txBody>
          <a:bodyPr anchor="ctr">
            <a:noAutofit/>
          </a:bodyPr>
          <a:lstStyle>
            <a:lvl1pPr marL="0" indent="0" algn="ctr">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18" name="テキスト プレースホルダー 5"/>
          <p:cNvSpPr>
            <a:spLocks noGrp="1"/>
          </p:cNvSpPr>
          <p:nvPr>
            <p:ph type="body" sz="quarter" idx="24" hasCustomPrompt="1"/>
          </p:nvPr>
        </p:nvSpPr>
        <p:spPr>
          <a:xfrm>
            <a:off x="5220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4896000" y="449540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4572000" y="4171351"/>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4572000" y="4819450"/>
            <a:ext cx="324000" cy="324050"/>
          </a:xfrm>
          <a:solidFill>
            <a:schemeClr val="accent1">
              <a:alpha val="70000"/>
            </a:schemeClr>
          </a:solidFill>
        </p:spPr>
        <p:txBody>
          <a:bodyPr/>
          <a:lstStyle>
            <a:lvl1pPr marL="0" indent="0">
              <a:buNone/>
              <a:defRPr/>
            </a:lvl1pPr>
          </a:lstStyle>
          <a:p>
            <a:pPr lvl="0"/>
            <a:r>
              <a:rPr kumimoji="1" lang="en-US" altLang="ja-JP" dirty="0"/>
              <a:t> </a:t>
            </a:r>
            <a:endParaRPr kumimoji="1" lang="ja-JP" altLang="en-US" dirty="0"/>
          </a:p>
        </p:txBody>
      </p:sp>
      <p:pic>
        <p:nvPicPr>
          <p:cNvPr id="16"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22" name="圖片 2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48225" y="4791401"/>
            <a:ext cx="837697" cy="180237"/>
          </a:xfrm>
          <a:prstGeom prst="rect">
            <a:avLst/>
          </a:prstGeom>
        </p:spPr>
      </p:pic>
      <p:sp>
        <p:nvSpPr>
          <p:cNvPr id="15" name="テキスト プレースホルダー 12"/>
          <p:cNvSpPr>
            <a:spLocks noGrp="1"/>
          </p:cNvSpPr>
          <p:nvPr>
            <p:ph type="body" sz="quarter" idx="21"/>
          </p:nvPr>
        </p:nvSpPr>
        <p:spPr>
          <a:xfrm>
            <a:off x="966279" y="3056709"/>
            <a:ext cx="3403247" cy="1268942"/>
          </a:xfrm>
        </p:spPr>
        <p:txBody>
          <a:bodyPr>
            <a:normAutofit/>
          </a:bodyPr>
          <a:lstStyle>
            <a:lvl1pPr marL="0" indent="0" algn="l">
              <a:spcBef>
                <a:spcPts val="600"/>
              </a:spcBef>
              <a:buFont typeface="Wingdings" panose="05000000000000000000" pitchFamily="2" charset="2"/>
              <a:buNone/>
              <a:defRPr sz="1800" b="1" baseline="0">
                <a:solidFill>
                  <a:schemeClr val="bg1"/>
                </a:solidFill>
                <a:latin typeface="+mj-lt"/>
              </a:defRPr>
            </a:lvl1pPr>
          </a:lstStyle>
          <a:p>
            <a:pPr lvl="0"/>
            <a:endParaRPr kumimoji="1" lang="ja-JP" altLang="en-US" dirty="0"/>
          </a:p>
        </p:txBody>
      </p:sp>
    </p:spTree>
    <p:extLst>
      <p:ext uri="{BB962C8B-B14F-4D97-AF65-F5344CB8AC3E}">
        <p14:creationId xmlns:p14="http://schemas.microsoft.com/office/powerpoint/2010/main" val="1005378152"/>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9144000" cy="5143500"/>
          </a:xfrm>
          <a:blipFill dpi="0" rotWithShape="1">
            <a:blip r:embed="rId2">
              <a:extLst>
                <a:ext uri="{28A0092B-C50C-407E-A947-70E740481C1C}">
                  <a14:useLocalDpi xmlns:a14="http://schemas.microsoft.com/office/drawing/2010/main" val="0"/>
                </a:ext>
              </a:extLst>
            </a:blip>
            <a:srcRect/>
            <a:tile tx="2540000" ty="-184150" sx="70000" sy="70000" flip="none" algn="ctr"/>
          </a:blipFill>
        </p:spPr>
        <p:txBody>
          <a:bodyPr/>
          <a:lstStyle>
            <a:lvl1pPr marL="0" indent="0">
              <a:buNone/>
              <a:defRPr baseline="0"/>
            </a:lvl1pPr>
          </a:lstStyle>
          <a:p>
            <a:r>
              <a:rPr kumimoji="1" lang="zh-CN" altLang="en-US" dirty="0"/>
              <a:t> </a:t>
            </a:r>
            <a:endParaRPr kumimoji="1" lang="ja-JP" altLang="en-US" dirty="0"/>
          </a:p>
        </p:txBody>
      </p:sp>
      <p:sp>
        <p:nvSpPr>
          <p:cNvPr id="4" name="テキスト プレースホルダー 5"/>
          <p:cNvSpPr>
            <a:spLocks noGrp="1"/>
          </p:cNvSpPr>
          <p:nvPr>
            <p:ph type="body" sz="quarter" idx="11" hasCustomPrompt="1"/>
          </p:nvPr>
        </p:nvSpPr>
        <p:spPr>
          <a:xfrm>
            <a:off x="0" y="0"/>
            <a:ext cx="9144000" cy="5143500"/>
          </a:xfrm>
          <a:solidFill>
            <a:schemeClr val="accent1">
              <a:alpha val="65000"/>
            </a:schemeClr>
          </a:solidFill>
        </p:spPr>
        <p:txBody>
          <a:bodyPr/>
          <a:lstStyle>
            <a:lvl1pPr marL="0" indent="0">
              <a:buNone/>
              <a:defRPr/>
            </a:lvl1p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502275" y="355685"/>
            <a:ext cx="8139450" cy="562797"/>
          </a:xfrm>
        </p:spPr>
        <p:txBody>
          <a:bodyPr anchor="b">
            <a:noAutofit/>
          </a:bodyPr>
          <a:lstStyle>
            <a:lvl1pPr marL="0" indent="0" algn="l">
              <a:lnSpc>
                <a:spcPct val="100000"/>
              </a:lnSpc>
              <a:spcBef>
                <a:spcPts val="0"/>
              </a:spcBef>
              <a:buNone/>
              <a:defRPr sz="2700" baseline="0">
                <a:solidFill>
                  <a:schemeClr val="bg1"/>
                </a:solidFill>
                <a:latin typeface="+mj-lt"/>
              </a:defRPr>
            </a:lvl1pPr>
          </a:lstStyle>
          <a:p>
            <a:pPr lvl="0"/>
            <a:r>
              <a:rPr kumimoji="1" lang="zh-CN" altLang="en-US" dirty="0"/>
              <a:t>標題文字</a:t>
            </a:r>
            <a:endParaRPr kumimoji="1" lang="ja-JP" altLang="en-US" dirty="0"/>
          </a:p>
        </p:txBody>
      </p:sp>
      <p:sp>
        <p:nvSpPr>
          <p:cNvPr id="6" name="テキスト プレースホルダー 12"/>
          <p:cNvSpPr>
            <a:spLocks noGrp="1"/>
          </p:cNvSpPr>
          <p:nvPr>
            <p:ph type="body" sz="quarter" idx="15" hasCustomPrompt="1"/>
          </p:nvPr>
        </p:nvSpPr>
        <p:spPr>
          <a:xfrm>
            <a:off x="502276" y="1274167"/>
            <a:ext cx="8102540" cy="3370739"/>
          </a:xfrm>
        </p:spPr>
        <p:txBody>
          <a:bodyPr>
            <a:normAutofit/>
          </a:bodyPr>
          <a:lstStyle>
            <a:lvl1pPr marL="171458" indent="-171458" algn="l">
              <a:spcBef>
                <a:spcPts val="600"/>
              </a:spcBef>
              <a:buFont typeface="Wingdings" panose="05000000000000000000" pitchFamily="2" charset="2"/>
              <a:buChar char="n"/>
              <a:defRPr sz="1800" baseline="0">
                <a:solidFill>
                  <a:schemeClr val="bg1"/>
                </a:solidFill>
                <a:latin typeface="+mj-lt"/>
              </a:defRPr>
            </a:lvl1pPr>
          </a:lstStyle>
          <a:p>
            <a:pPr lvl="0"/>
            <a:r>
              <a:rPr kumimoji="1" lang="zh-CN" altLang="en-US" dirty="0"/>
              <a:t>內容</a:t>
            </a:r>
            <a:endParaRPr kumimoji="1" lang="ja-JP" altLang="en-US" dirty="0"/>
          </a:p>
        </p:txBody>
      </p:sp>
      <p:pic>
        <p:nvPicPr>
          <p:cNvPr id="10" name="image2.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8592" y="4719304"/>
            <a:ext cx="655624" cy="286332"/>
          </a:xfrm>
          <a:prstGeom prst="rect">
            <a:avLst/>
          </a:prstGeom>
          <a:ln w="12700">
            <a:miter lim="400000"/>
          </a:ln>
        </p:spPr>
      </p:pic>
      <p:pic>
        <p:nvPicPr>
          <p:cNvPr id="11" name="圖片 10"/>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48225" y="4791401"/>
            <a:ext cx="837697" cy="180237"/>
          </a:xfrm>
          <a:prstGeom prst="rect">
            <a:avLst/>
          </a:prstGeom>
        </p:spPr>
      </p:pic>
    </p:spTree>
    <p:extLst>
      <p:ext uri="{BB962C8B-B14F-4D97-AF65-F5344CB8AC3E}">
        <p14:creationId xmlns:p14="http://schemas.microsoft.com/office/powerpoint/2010/main" val="956063091"/>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3" name="Shape 23"/>
          <p:cNvSpPr>
            <a:spLocks noGrp="1"/>
          </p:cNvSpPr>
          <p:nvPr>
            <p:ph type="title"/>
          </p:nvPr>
        </p:nvSpPr>
        <p:spPr>
          <a:xfrm>
            <a:off x="0" y="1"/>
            <a:ext cx="9144000" cy="627534"/>
          </a:xfrm>
          <a:prstGeom prst="rect">
            <a:avLst/>
          </a:prstGeom>
        </p:spPr>
        <p:txBody>
          <a:bodyPr/>
          <a:lstStyle/>
          <a:p>
            <a:r>
              <a:rPr dirty="0" err="1"/>
              <a:t>大標題文字</a:t>
            </a:r>
            <a:endParaRPr dirty="0"/>
          </a:p>
        </p:txBody>
      </p:sp>
      <p:sp>
        <p:nvSpPr>
          <p:cNvPr id="24" name="Shape 24"/>
          <p:cNvSpPr>
            <a:spLocks noGrp="1"/>
          </p:cNvSpPr>
          <p:nvPr>
            <p:ph type="body" idx="1"/>
          </p:nvPr>
        </p:nvSpPr>
        <p:spPr>
          <a:prstGeom prst="rect">
            <a:avLst/>
          </a:prstGeom>
        </p:spPr>
        <p:txBody>
          <a:bodyPr/>
          <a:lstStyle>
            <a:lvl1pPr>
              <a:defRPr sz="2800"/>
            </a:lvl1pPr>
            <a:lvl2pPr marL="534988" indent="-174625">
              <a:defRPr sz="2400"/>
            </a:lvl2pPr>
            <a:lvl3pPr marL="895350" indent="-273050">
              <a:defRPr sz="2000"/>
            </a:lvl3pPr>
            <a:lvl4pPr marL="1166813" indent="-271463">
              <a:defRPr sz="1800"/>
            </a:lvl4pPr>
            <a:lvl5pPr marL="1343025" indent="-176213">
              <a:defRPr sz="1600"/>
            </a:lvl5pPr>
          </a:lstStyle>
          <a:p>
            <a:r>
              <a:rPr dirty="0" err="1"/>
              <a:t>內文層級一</a:t>
            </a:r>
            <a:endParaRPr dirty="0"/>
          </a:p>
          <a:p>
            <a:pPr lvl="1"/>
            <a:r>
              <a:rPr dirty="0" err="1"/>
              <a:t>內文層級二</a:t>
            </a:r>
            <a:endParaRPr dirty="0"/>
          </a:p>
          <a:p>
            <a:pPr lvl="2"/>
            <a:r>
              <a:rPr dirty="0" err="1"/>
              <a:t>內文層級三</a:t>
            </a:r>
            <a:endParaRPr dirty="0"/>
          </a:p>
          <a:p>
            <a:pPr lvl="3"/>
            <a:r>
              <a:rPr dirty="0" err="1"/>
              <a:t>內文層級四</a:t>
            </a:r>
            <a:endParaRPr dirty="0"/>
          </a:p>
          <a:p>
            <a:pPr lvl="4"/>
            <a:r>
              <a:rPr dirty="0" err="1"/>
              <a:t>內文層級五</a:t>
            </a:r>
            <a:endParaRPr dirty="0"/>
          </a:p>
        </p:txBody>
      </p:sp>
    </p:spTree>
    <p:extLst>
      <p:ext uri="{BB962C8B-B14F-4D97-AF65-F5344CB8AC3E}">
        <p14:creationId xmlns:p14="http://schemas.microsoft.com/office/powerpoint/2010/main" val="204567047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41" name="Shape 41"/>
          <p:cNvSpPr>
            <a:spLocks noGrp="1"/>
          </p:cNvSpPr>
          <p:nvPr>
            <p:ph type="title"/>
          </p:nvPr>
        </p:nvSpPr>
        <p:spPr>
          <a:xfrm>
            <a:off x="467543" y="1"/>
            <a:ext cx="8229601" cy="627534"/>
          </a:xfrm>
          <a:prstGeom prst="rect">
            <a:avLst/>
          </a:prstGeom>
        </p:spPr>
        <p:txBody>
          <a:bodyPr/>
          <a:lstStyle/>
          <a:p>
            <a:r>
              <a:rPr dirty="0" err="1"/>
              <a:t>大標題文字</a:t>
            </a:r>
            <a:endParaRPr dirty="0"/>
          </a:p>
        </p:txBody>
      </p:sp>
    </p:spTree>
    <p:extLst>
      <p:ext uri="{BB962C8B-B14F-4D97-AF65-F5344CB8AC3E}">
        <p14:creationId xmlns:p14="http://schemas.microsoft.com/office/powerpoint/2010/main" val="98942452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image" Target="../media/image1.gif"/><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gi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9.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jpeg"/><Relationship Id="rId5" Type="http://schemas.openxmlformats.org/officeDocument/2006/relationships/slideLayout" Target="../slideLayouts/slideLayout33.xml"/><Relationship Id="rId10" Type="http://schemas.openxmlformats.org/officeDocument/2006/relationships/image" Target="../media/image1.gif"/><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平行四邊形 23"/>
          <p:cNvSpPr/>
          <p:nvPr userDrawn="1"/>
        </p:nvSpPr>
        <p:spPr>
          <a:xfrm>
            <a:off x="572877" y="0"/>
            <a:ext cx="8185533" cy="697566"/>
          </a:xfrm>
          <a:prstGeom prst="parallelogram">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dirty="0">
              <a:noFill/>
            </a:endParaRPr>
          </a:p>
        </p:txBody>
      </p:sp>
      <p:sp>
        <p:nvSpPr>
          <p:cNvPr id="25" name="平行四邊形 24"/>
          <p:cNvSpPr/>
          <p:nvPr userDrawn="1"/>
        </p:nvSpPr>
        <p:spPr>
          <a:xfrm>
            <a:off x="797667" y="0"/>
            <a:ext cx="7538880" cy="701289"/>
          </a:xfrm>
          <a:prstGeom prst="parallelogram">
            <a:avLst/>
          </a:prstGeom>
          <a:gradFill>
            <a:gsLst>
              <a:gs pos="0">
                <a:schemeClr val="accent1">
                  <a:lumMod val="49000"/>
                </a:schemeClr>
              </a:gs>
              <a:gs pos="46000">
                <a:schemeClr val="accent1">
                  <a:lumMod val="44000"/>
                </a:schemeClr>
              </a:gs>
              <a:gs pos="100000">
                <a:schemeClr val="accent1">
                  <a:lumMod val="1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a:p>
        </p:txBody>
      </p:sp>
      <p:sp>
        <p:nvSpPr>
          <p:cNvPr id="21" name="テキスト プレースホルダー 5"/>
          <p:cNvSpPr txBox="1">
            <a:spLocks/>
          </p:cNvSpPr>
          <p:nvPr userDrawn="1"/>
        </p:nvSpPr>
        <p:spPr>
          <a:xfrm>
            <a:off x="0" y="711200"/>
            <a:ext cx="9144000" cy="4432300"/>
          </a:xfrm>
          <a:prstGeom prst="rect">
            <a:avLst/>
          </a:prstGeom>
          <a:gradFill>
            <a:gsLst>
              <a:gs pos="0">
                <a:schemeClr val="accent1">
                  <a:lumMod val="49000"/>
                </a:schemeClr>
              </a:gs>
              <a:gs pos="46000">
                <a:schemeClr val="accent1">
                  <a:lumMod val="44000"/>
                </a:schemeClr>
              </a:gs>
              <a:gs pos="100000">
                <a:schemeClr val="accent1">
                  <a:lumMod val="17000"/>
                </a:schemeClr>
              </a:gs>
            </a:gsLst>
            <a:lin ang="5400000" scaled="1"/>
          </a:gradFill>
        </p:spPr>
        <p:txBody>
          <a:bodyPr lIns="68580" tIns="34290" rIns="68580" bIns="34290"/>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ja-JP"/>
              <a:t> </a:t>
            </a:r>
            <a:endParaRPr kumimoji="1" lang="ja-JP" altLang="en-US" dirty="0"/>
          </a:p>
        </p:txBody>
      </p:sp>
      <p:sp>
        <p:nvSpPr>
          <p:cNvPr id="3" name="文字版面配置區 2"/>
          <p:cNvSpPr>
            <a:spLocks noGrp="1"/>
          </p:cNvSpPr>
          <p:nvPr>
            <p:ph type="body" idx="1"/>
          </p:nvPr>
        </p:nvSpPr>
        <p:spPr>
          <a:xfrm>
            <a:off x="254726" y="787940"/>
            <a:ext cx="8650877" cy="3980275"/>
          </a:xfrm>
          <a:prstGeom prst="rect">
            <a:avLst/>
          </a:prstGeom>
        </p:spPr>
        <p:txBody>
          <a:bodyPr vert="horz" lIns="68580" tIns="34290" rIns="68580" bIns="34290" rtlCol="0">
            <a:no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pic>
        <p:nvPicPr>
          <p:cNvPr id="12" name="圖片 5"/>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65" y="4778012"/>
            <a:ext cx="1026438" cy="342450"/>
          </a:xfrm>
          <a:prstGeom prst="rect">
            <a:avLst/>
          </a:prstGeom>
          <a:noFill/>
          <a:ln w="9525">
            <a:noFill/>
            <a:miter lim="800000"/>
            <a:headEnd/>
            <a:tailEnd/>
          </a:ln>
        </p:spPr>
      </p:pic>
      <p:pic>
        <p:nvPicPr>
          <p:cNvPr id="16" name="Picture 2" descr="Z:\0-trip\190312-RV-wkshop-hsinchu\paper\title-background.jp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a:stretch/>
        </p:blipFill>
        <p:spPr bwMode="auto">
          <a:xfrm>
            <a:off x="8333926" y="9682"/>
            <a:ext cx="811334" cy="68956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80"/>
          <p:cNvSpPr/>
          <p:nvPr userDrawn="1"/>
        </p:nvSpPr>
        <p:spPr>
          <a:xfrm>
            <a:off x="3357986" y="4883278"/>
            <a:ext cx="2471315" cy="253913"/>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algn="ctr">
              <a:defRPr sz="1400" b="1">
                <a:solidFill>
                  <a:srgbClr val="FFFFFF"/>
                </a:solidFill>
                <a:latin typeface="Tahoma"/>
                <a:ea typeface="Tahoma"/>
                <a:cs typeface="Tahoma"/>
                <a:sym typeface="Tahoma"/>
              </a:defRPr>
            </a:lvl1pPr>
          </a:lstStyle>
          <a:p>
            <a:pPr algn="ctr"/>
            <a:r>
              <a:rPr kumimoji="1" lang="en-US" altLang="zh-TW" sz="1200" dirty="0"/>
              <a:t>Taking RISC-V</a:t>
            </a:r>
            <a:r>
              <a:rPr kumimoji="1" lang="en-US" altLang="zh-TW" sz="1200" baseline="30000" dirty="0"/>
              <a:t>®</a:t>
            </a:r>
            <a:r>
              <a:rPr kumimoji="1" lang="en-US" altLang="zh-TW" sz="1200" dirty="0"/>
              <a:t> Mainstream</a:t>
            </a:r>
            <a:endParaRPr kumimoji="1" lang="zh-TW" altLang="en-US" sz="1200" dirty="0"/>
          </a:p>
        </p:txBody>
      </p:sp>
      <p:sp>
        <p:nvSpPr>
          <p:cNvPr id="23" name="Rectangle 27"/>
          <p:cNvSpPr>
            <a:spLocks noChangeArrowheads="1"/>
          </p:cNvSpPr>
          <p:nvPr userDrawn="1"/>
        </p:nvSpPr>
        <p:spPr bwMode="gray">
          <a:xfrm>
            <a:off x="8631283" y="4858030"/>
            <a:ext cx="513977" cy="273844"/>
          </a:xfrm>
          <a:prstGeom prst="rect">
            <a:avLst/>
          </a:prstGeom>
          <a:noFill/>
          <a:ln w="9525">
            <a:noFill/>
            <a:miter lim="800000"/>
          </a:ln>
          <a:effectLst/>
        </p:spPr>
        <p:txBody>
          <a:bodyPr lIns="68580" tIns="34290" rIns="68580" bIns="34290"/>
          <a:lstStyle/>
          <a:p>
            <a:pPr algn="ctr">
              <a:defRPr/>
            </a:pPr>
            <a:fld id="{538D94C5-BC46-4B0D-B46B-3E7F715B45EE}" type="slidenum">
              <a:rPr lang="zh-TW" altLang="en-US" sz="1200" b="0">
                <a:solidFill>
                  <a:schemeClr val="bg1"/>
                </a:solidFill>
                <a:latin typeface="Tahoma" pitchFamily="34" charset="0"/>
                <a:cs typeface="Tahoma" pitchFamily="34" charset="0"/>
              </a:rPr>
              <a:t>‹#›</a:t>
            </a:fld>
            <a:endParaRPr lang="en-US" altLang="zh-TW" sz="1200" b="0" dirty="0">
              <a:solidFill>
                <a:schemeClr val="bg1"/>
              </a:solidFill>
              <a:latin typeface="Tahoma" pitchFamily="34" charset="0"/>
              <a:ea typeface="Tahoma" pitchFamily="34" charset="0"/>
              <a:cs typeface="Tahoma" pitchFamily="34" charset="0"/>
            </a:endParaRPr>
          </a:p>
        </p:txBody>
      </p:sp>
      <p:pic>
        <p:nvPicPr>
          <p:cNvPr id="15" name="Picture 2" descr="Z:\0-trip\190312-RV-wkshop-hsinchu\paper\title-background.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a:stretch/>
        </p:blipFill>
        <p:spPr bwMode="auto">
          <a:xfrm>
            <a:off x="0" y="0"/>
            <a:ext cx="790302"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68306"/>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71" r:id="rId3"/>
    <p:sldLayoutId id="2147483670" r:id="rId4"/>
    <p:sldLayoutId id="2147483672" r:id="rId5"/>
    <p:sldLayoutId id="2147483665" r:id="rId6"/>
    <p:sldLayoutId id="2147483663" r:id="rId7"/>
    <p:sldLayoutId id="2147483674" r:id="rId8"/>
    <p:sldLayoutId id="2147483676" r:id="rId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3050" indent="-273050" algn="l" defTabSz="685800" rtl="0" eaLnBrk="1" latinLnBrk="0" hangingPunct="1">
        <a:lnSpc>
          <a:spcPct val="100000"/>
        </a:lnSpc>
        <a:spcBef>
          <a:spcPts val="750"/>
        </a:spcBef>
        <a:buFont typeface="Wingdings" pitchFamily="2" charset="2"/>
        <a:buChar char="n"/>
        <a:defRPr sz="2400" b="1" kern="1200">
          <a:solidFill>
            <a:schemeClr val="bg1"/>
          </a:solidFill>
          <a:latin typeface="+mj-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2000" kern="1200">
          <a:solidFill>
            <a:schemeClr val="bg1"/>
          </a:solidFill>
          <a:latin typeface="+mj-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800" kern="1200">
          <a:solidFill>
            <a:schemeClr val="bg1"/>
          </a:solidFill>
          <a:latin typeface="+mj-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600" kern="1200">
          <a:solidFill>
            <a:schemeClr val="bg1"/>
          </a:solidFill>
          <a:latin typeface="+mj-lt"/>
          <a:ea typeface="+mn-ea"/>
          <a:cs typeface="+mn-cs"/>
        </a:defRPr>
      </a:lvl4pPr>
      <a:lvl5pPr marL="1543050" indent="-171450" algn="l" defTabSz="685800" rtl="0" eaLnBrk="1" latinLnBrk="0" hangingPunct="1">
        <a:lnSpc>
          <a:spcPct val="100000"/>
        </a:lnSpc>
        <a:spcBef>
          <a:spcPts val="375"/>
        </a:spcBef>
        <a:buFont typeface="Arial"/>
        <a:buChar char="•"/>
        <a:defRPr sz="16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平行四邊形 23"/>
          <p:cNvSpPr/>
          <p:nvPr userDrawn="1"/>
        </p:nvSpPr>
        <p:spPr>
          <a:xfrm>
            <a:off x="572877" y="0"/>
            <a:ext cx="8185533" cy="697566"/>
          </a:xfrm>
          <a:prstGeom prst="parallelogram">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dirty="0">
              <a:noFill/>
            </a:endParaRPr>
          </a:p>
        </p:txBody>
      </p:sp>
      <p:sp>
        <p:nvSpPr>
          <p:cNvPr id="25" name="平行四邊形 24"/>
          <p:cNvSpPr/>
          <p:nvPr userDrawn="1"/>
        </p:nvSpPr>
        <p:spPr>
          <a:xfrm>
            <a:off x="797667" y="0"/>
            <a:ext cx="7538880" cy="701289"/>
          </a:xfrm>
          <a:prstGeom prst="parallelogram">
            <a:avLst/>
          </a:prstGeom>
          <a:gradFill>
            <a:gsLst>
              <a:gs pos="0">
                <a:schemeClr val="accent1">
                  <a:lumMod val="49000"/>
                </a:schemeClr>
              </a:gs>
              <a:gs pos="46000">
                <a:schemeClr val="accent1">
                  <a:lumMod val="44000"/>
                </a:schemeClr>
              </a:gs>
              <a:gs pos="100000">
                <a:schemeClr val="accent1">
                  <a:lumMod val="1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a:solidFill>
                <a:prstClr val="white"/>
              </a:solidFill>
            </a:endParaRPr>
          </a:p>
        </p:txBody>
      </p:sp>
      <p:sp>
        <p:nvSpPr>
          <p:cNvPr id="21" name="テキスト プレースホルダー 5"/>
          <p:cNvSpPr txBox="1">
            <a:spLocks/>
          </p:cNvSpPr>
          <p:nvPr userDrawn="1"/>
        </p:nvSpPr>
        <p:spPr>
          <a:xfrm>
            <a:off x="0" y="711200"/>
            <a:ext cx="9144000" cy="4432300"/>
          </a:xfrm>
          <a:prstGeom prst="rect">
            <a:avLst/>
          </a:prstGeom>
          <a:gradFill>
            <a:gsLst>
              <a:gs pos="0">
                <a:schemeClr val="accent1">
                  <a:lumMod val="49000"/>
                </a:schemeClr>
              </a:gs>
              <a:gs pos="46000">
                <a:schemeClr val="accent1">
                  <a:lumMod val="44000"/>
                </a:schemeClr>
              </a:gs>
              <a:gs pos="100000">
                <a:schemeClr val="accent1">
                  <a:lumMod val="17000"/>
                </a:schemeClr>
              </a:gs>
            </a:gsLst>
            <a:lin ang="5400000" scaled="1"/>
          </a:gradFill>
        </p:spPr>
        <p:txBody>
          <a:bodyPr lIns="68580" tIns="34290" rIns="68580" bIns="34290"/>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ja-JP">
                <a:solidFill>
                  <a:prstClr val="black"/>
                </a:solidFill>
              </a:rPr>
              <a:t> </a:t>
            </a:r>
            <a:endParaRPr kumimoji="1" lang="ja-JP" altLang="en-US" dirty="0">
              <a:solidFill>
                <a:prstClr val="black"/>
              </a:solidFill>
            </a:endParaRPr>
          </a:p>
        </p:txBody>
      </p:sp>
      <p:sp>
        <p:nvSpPr>
          <p:cNvPr id="3" name="文字版面配置區 2"/>
          <p:cNvSpPr>
            <a:spLocks noGrp="1"/>
          </p:cNvSpPr>
          <p:nvPr>
            <p:ph type="body" idx="1"/>
          </p:nvPr>
        </p:nvSpPr>
        <p:spPr>
          <a:xfrm>
            <a:off x="254726" y="787940"/>
            <a:ext cx="8650877" cy="3980275"/>
          </a:xfrm>
          <a:prstGeom prst="rect">
            <a:avLst/>
          </a:prstGeom>
        </p:spPr>
        <p:txBody>
          <a:bodyPr vert="horz" lIns="68580" tIns="34290" rIns="68580" bIns="34290" rtlCol="0">
            <a:no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pic>
        <p:nvPicPr>
          <p:cNvPr id="12" name="圖片 5"/>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465" y="4778012"/>
            <a:ext cx="1026438" cy="342450"/>
          </a:xfrm>
          <a:prstGeom prst="rect">
            <a:avLst/>
          </a:prstGeom>
          <a:noFill/>
          <a:ln w="9525">
            <a:noFill/>
            <a:miter lim="800000"/>
            <a:headEnd/>
            <a:tailEnd/>
          </a:ln>
        </p:spPr>
      </p:pic>
      <p:pic>
        <p:nvPicPr>
          <p:cNvPr id="16" name="Picture 2" descr="Z:\0-trip\190312-RV-wkshop-hsinchu\paper\title-background.jp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a:stretch/>
        </p:blipFill>
        <p:spPr bwMode="auto">
          <a:xfrm>
            <a:off x="8333926" y="9682"/>
            <a:ext cx="811334" cy="68956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80"/>
          <p:cNvSpPr/>
          <p:nvPr userDrawn="1"/>
        </p:nvSpPr>
        <p:spPr>
          <a:xfrm>
            <a:off x="3357986" y="4883278"/>
            <a:ext cx="2471315" cy="253913"/>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algn="ctr">
              <a:defRPr sz="1400" b="1">
                <a:solidFill>
                  <a:srgbClr val="FFFFFF"/>
                </a:solidFill>
                <a:latin typeface="Tahoma"/>
                <a:ea typeface="Tahoma"/>
                <a:cs typeface="Tahoma"/>
                <a:sym typeface="Tahoma"/>
              </a:defRPr>
            </a:lvl1pPr>
          </a:lstStyle>
          <a:p>
            <a:r>
              <a:rPr kumimoji="1" lang="en-US" altLang="zh-TW" sz="1200" dirty="0"/>
              <a:t>Taking RISC-V</a:t>
            </a:r>
            <a:r>
              <a:rPr kumimoji="1" lang="en-US" altLang="zh-TW" sz="1200" baseline="30000" dirty="0"/>
              <a:t>®</a:t>
            </a:r>
            <a:r>
              <a:rPr kumimoji="1" lang="en-US" altLang="zh-TW" sz="1200" dirty="0"/>
              <a:t> Mainstream</a:t>
            </a:r>
            <a:endParaRPr kumimoji="1" lang="zh-TW" altLang="en-US" sz="1200" dirty="0"/>
          </a:p>
        </p:txBody>
      </p:sp>
      <p:sp>
        <p:nvSpPr>
          <p:cNvPr id="23" name="Rectangle 27"/>
          <p:cNvSpPr>
            <a:spLocks noChangeArrowheads="1"/>
          </p:cNvSpPr>
          <p:nvPr userDrawn="1"/>
        </p:nvSpPr>
        <p:spPr bwMode="gray">
          <a:xfrm>
            <a:off x="8631283" y="4858030"/>
            <a:ext cx="513977" cy="273844"/>
          </a:xfrm>
          <a:prstGeom prst="rect">
            <a:avLst/>
          </a:prstGeom>
          <a:noFill/>
          <a:ln w="9525">
            <a:noFill/>
            <a:miter lim="800000"/>
          </a:ln>
          <a:effectLst/>
        </p:spPr>
        <p:txBody>
          <a:bodyPr lIns="68580" tIns="34290" rIns="68580" bIns="34290"/>
          <a:lstStyle/>
          <a:p>
            <a:pPr algn="ctr">
              <a:defRPr/>
            </a:pPr>
            <a:fld id="{538D94C5-BC46-4B0D-B46B-3E7F715B45EE}" type="slidenum">
              <a:rPr lang="zh-TW" altLang="en-US" sz="1200">
                <a:solidFill>
                  <a:prstClr val="white"/>
                </a:solidFill>
                <a:cs typeface="Tahoma" pitchFamily="34" charset="0"/>
              </a:rPr>
              <a:pPr algn="ctr">
                <a:defRPr/>
              </a:pPr>
              <a:t>‹#›</a:t>
            </a:fld>
            <a:endParaRPr lang="en-US" altLang="zh-TW" sz="1200" dirty="0">
              <a:solidFill>
                <a:prstClr val="white"/>
              </a:solidFill>
              <a:ea typeface="Tahoma" pitchFamily="34" charset="0"/>
              <a:cs typeface="Tahoma" pitchFamily="34" charset="0"/>
            </a:endParaRPr>
          </a:p>
        </p:txBody>
      </p:sp>
      <p:pic>
        <p:nvPicPr>
          <p:cNvPr id="15" name="Picture 2" descr="Z:\0-trip\190312-RV-wkshop-hsinchu\paper\title-background.jp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a:stretch/>
        </p:blipFill>
        <p:spPr bwMode="auto">
          <a:xfrm>
            <a:off x="0" y="0"/>
            <a:ext cx="790302"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720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3050" indent="-273050" algn="l" defTabSz="685800" rtl="0" eaLnBrk="1" latinLnBrk="0" hangingPunct="1">
        <a:lnSpc>
          <a:spcPct val="100000"/>
        </a:lnSpc>
        <a:spcBef>
          <a:spcPts val="750"/>
        </a:spcBef>
        <a:buFont typeface="Wingdings" pitchFamily="2" charset="2"/>
        <a:buChar char="n"/>
        <a:defRPr sz="2400" b="1" kern="1200">
          <a:solidFill>
            <a:schemeClr val="bg1"/>
          </a:solidFill>
          <a:latin typeface="+mj-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2000" kern="1200">
          <a:solidFill>
            <a:schemeClr val="bg1"/>
          </a:solidFill>
          <a:latin typeface="+mj-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800" kern="1200">
          <a:solidFill>
            <a:schemeClr val="bg1"/>
          </a:solidFill>
          <a:latin typeface="+mj-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600" kern="1200">
          <a:solidFill>
            <a:schemeClr val="bg1"/>
          </a:solidFill>
          <a:latin typeface="+mj-lt"/>
          <a:ea typeface="+mn-ea"/>
          <a:cs typeface="+mn-cs"/>
        </a:defRPr>
      </a:lvl4pPr>
      <a:lvl5pPr marL="1543050" indent="-171450" algn="l" defTabSz="685800" rtl="0" eaLnBrk="1" latinLnBrk="0" hangingPunct="1">
        <a:lnSpc>
          <a:spcPct val="100000"/>
        </a:lnSpc>
        <a:spcBef>
          <a:spcPts val="375"/>
        </a:spcBef>
        <a:buFont typeface="Arial"/>
        <a:buChar char="•"/>
        <a:defRPr sz="16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平行四邊形 23"/>
          <p:cNvSpPr/>
          <p:nvPr userDrawn="1"/>
        </p:nvSpPr>
        <p:spPr>
          <a:xfrm>
            <a:off x="572877" y="0"/>
            <a:ext cx="8185533" cy="697566"/>
          </a:xfrm>
          <a:prstGeom prst="parallelogram">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dirty="0">
              <a:noFill/>
            </a:endParaRPr>
          </a:p>
        </p:txBody>
      </p:sp>
      <p:sp>
        <p:nvSpPr>
          <p:cNvPr id="25" name="平行四邊形 24"/>
          <p:cNvSpPr/>
          <p:nvPr userDrawn="1"/>
        </p:nvSpPr>
        <p:spPr>
          <a:xfrm>
            <a:off x="797667" y="0"/>
            <a:ext cx="7538880" cy="701289"/>
          </a:xfrm>
          <a:prstGeom prst="parallelogram">
            <a:avLst/>
          </a:prstGeom>
          <a:gradFill>
            <a:gsLst>
              <a:gs pos="0">
                <a:schemeClr val="accent1">
                  <a:lumMod val="49000"/>
                </a:schemeClr>
              </a:gs>
              <a:gs pos="46000">
                <a:schemeClr val="accent1">
                  <a:lumMod val="44000"/>
                </a:schemeClr>
              </a:gs>
              <a:gs pos="100000">
                <a:schemeClr val="accent1">
                  <a:lumMod val="1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a:solidFill>
                <a:prstClr val="white"/>
              </a:solidFill>
            </a:endParaRPr>
          </a:p>
        </p:txBody>
      </p:sp>
      <p:sp>
        <p:nvSpPr>
          <p:cNvPr id="21" name="テキスト プレースホルダー 5"/>
          <p:cNvSpPr txBox="1">
            <a:spLocks/>
          </p:cNvSpPr>
          <p:nvPr userDrawn="1"/>
        </p:nvSpPr>
        <p:spPr>
          <a:xfrm>
            <a:off x="0" y="711200"/>
            <a:ext cx="9144000" cy="4432300"/>
          </a:xfrm>
          <a:prstGeom prst="rect">
            <a:avLst/>
          </a:prstGeom>
          <a:gradFill>
            <a:gsLst>
              <a:gs pos="0">
                <a:schemeClr val="accent1">
                  <a:lumMod val="49000"/>
                </a:schemeClr>
              </a:gs>
              <a:gs pos="46000">
                <a:schemeClr val="accent1">
                  <a:lumMod val="44000"/>
                </a:schemeClr>
              </a:gs>
              <a:gs pos="100000">
                <a:schemeClr val="accent1">
                  <a:lumMod val="17000"/>
                </a:schemeClr>
              </a:gs>
            </a:gsLst>
            <a:lin ang="5400000" scaled="1"/>
          </a:gradFill>
        </p:spPr>
        <p:txBody>
          <a:bodyPr lIns="68580" tIns="34290" rIns="68580" bIns="34290"/>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ja-JP">
                <a:solidFill>
                  <a:prstClr val="black"/>
                </a:solidFill>
              </a:rPr>
              <a:t> </a:t>
            </a:r>
            <a:endParaRPr kumimoji="1" lang="ja-JP" altLang="en-US" dirty="0">
              <a:solidFill>
                <a:prstClr val="black"/>
              </a:solidFill>
            </a:endParaRPr>
          </a:p>
        </p:txBody>
      </p:sp>
      <p:sp>
        <p:nvSpPr>
          <p:cNvPr id="3" name="文字版面配置區 2"/>
          <p:cNvSpPr>
            <a:spLocks noGrp="1"/>
          </p:cNvSpPr>
          <p:nvPr>
            <p:ph type="body" idx="1"/>
          </p:nvPr>
        </p:nvSpPr>
        <p:spPr>
          <a:xfrm>
            <a:off x="254726" y="787940"/>
            <a:ext cx="8650877" cy="3980275"/>
          </a:xfrm>
          <a:prstGeom prst="rect">
            <a:avLst/>
          </a:prstGeom>
        </p:spPr>
        <p:txBody>
          <a:bodyPr vert="horz" lIns="68580" tIns="34290" rIns="68580" bIns="34290" rtlCol="0">
            <a:no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pic>
        <p:nvPicPr>
          <p:cNvPr id="12" name="圖片 5"/>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465" y="4778012"/>
            <a:ext cx="1026438" cy="342450"/>
          </a:xfrm>
          <a:prstGeom prst="rect">
            <a:avLst/>
          </a:prstGeom>
          <a:noFill/>
          <a:ln w="9525">
            <a:noFill/>
            <a:miter lim="800000"/>
            <a:headEnd/>
            <a:tailEnd/>
          </a:ln>
        </p:spPr>
      </p:pic>
      <p:pic>
        <p:nvPicPr>
          <p:cNvPr id="16" name="Picture 2" descr="Z:\0-trip\190312-RV-wkshop-hsinchu\paper\title-background.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8333926" y="9682"/>
            <a:ext cx="811334" cy="68956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80"/>
          <p:cNvSpPr/>
          <p:nvPr userDrawn="1"/>
        </p:nvSpPr>
        <p:spPr>
          <a:xfrm>
            <a:off x="3357986" y="4883278"/>
            <a:ext cx="2471315" cy="253913"/>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algn="ctr">
              <a:defRPr sz="1400" b="1">
                <a:solidFill>
                  <a:srgbClr val="FFFFFF"/>
                </a:solidFill>
                <a:latin typeface="Tahoma"/>
                <a:ea typeface="Tahoma"/>
                <a:cs typeface="Tahoma"/>
                <a:sym typeface="Tahoma"/>
              </a:defRPr>
            </a:lvl1pPr>
          </a:lstStyle>
          <a:p>
            <a:r>
              <a:rPr kumimoji="1" lang="en-US" altLang="zh-TW" sz="1200" dirty="0"/>
              <a:t>Taking RISC-V</a:t>
            </a:r>
            <a:r>
              <a:rPr kumimoji="1" lang="en-US" altLang="zh-TW" sz="1200" baseline="30000" dirty="0"/>
              <a:t>®</a:t>
            </a:r>
            <a:r>
              <a:rPr kumimoji="1" lang="en-US" altLang="zh-TW" sz="1200" dirty="0"/>
              <a:t> Mainstream</a:t>
            </a:r>
            <a:endParaRPr kumimoji="1" lang="zh-TW" altLang="en-US" sz="1200" dirty="0"/>
          </a:p>
        </p:txBody>
      </p:sp>
      <p:sp>
        <p:nvSpPr>
          <p:cNvPr id="23" name="Rectangle 27"/>
          <p:cNvSpPr>
            <a:spLocks noChangeArrowheads="1"/>
          </p:cNvSpPr>
          <p:nvPr userDrawn="1"/>
        </p:nvSpPr>
        <p:spPr bwMode="gray">
          <a:xfrm>
            <a:off x="8631283" y="4858030"/>
            <a:ext cx="513977" cy="273844"/>
          </a:xfrm>
          <a:prstGeom prst="rect">
            <a:avLst/>
          </a:prstGeom>
          <a:noFill/>
          <a:ln w="9525">
            <a:noFill/>
            <a:miter lim="800000"/>
          </a:ln>
          <a:effectLst/>
        </p:spPr>
        <p:txBody>
          <a:bodyPr lIns="68580" tIns="34290" rIns="68580" bIns="34290"/>
          <a:lstStyle/>
          <a:p>
            <a:pPr algn="ctr">
              <a:defRPr/>
            </a:pPr>
            <a:fld id="{538D94C5-BC46-4B0D-B46B-3E7F715B45EE}" type="slidenum">
              <a:rPr lang="zh-TW" altLang="en-US" sz="1200">
                <a:solidFill>
                  <a:prstClr val="white"/>
                </a:solidFill>
                <a:cs typeface="Tahoma" pitchFamily="34" charset="0"/>
              </a:rPr>
              <a:pPr algn="ctr">
                <a:defRPr/>
              </a:pPr>
              <a:t>‹#›</a:t>
            </a:fld>
            <a:endParaRPr lang="en-US" altLang="zh-TW" sz="1200" dirty="0">
              <a:solidFill>
                <a:prstClr val="white"/>
              </a:solidFill>
              <a:ea typeface="Tahoma" pitchFamily="34" charset="0"/>
              <a:cs typeface="Tahoma" pitchFamily="34" charset="0"/>
            </a:endParaRPr>
          </a:p>
        </p:txBody>
      </p:sp>
      <p:pic>
        <p:nvPicPr>
          <p:cNvPr id="15" name="Picture 2" descr="Z:\0-trip\190312-RV-wkshop-hsinchu\paper\title-background.jp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a:off x="0" y="0"/>
            <a:ext cx="790302"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971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3050" indent="-273050" algn="l" defTabSz="685800" rtl="0" eaLnBrk="1" latinLnBrk="0" hangingPunct="1">
        <a:lnSpc>
          <a:spcPct val="100000"/>
        </a:lnSpc>
        <a:spcBef>
          <a:spcPts val="750"/>
        </a:spcBef>
        <a:buFont typeface="Wingdings" pitchFamily="2" charset="2"/>
        <a:buChar char="n"/>
        <a:defRPr sz="2400" b="1" kern="1200">
          <a:solidFill>
            <a:schemeClr val="bg1"/>
          </a:solidFill>
          <a:latin typeface="+mj-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2000" kern="1200">
          <a:solidFill>
            <a:schemeClr val="bg1"/>
          </a:solidFill>
          <a:latin typeface="+mj-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800" kern="1200">
          <a:solidFill>
            <a:schemeClr val="bg1"/>
          </a:solidFill>
          <a:latin typeface="+mj-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600" kern="1200">
          <a:solidFill>
            <a:schemeClr val="bg1"/>
          </a:solidFill>
          <a:latin typeface="+mj-lt"/>
          <a:ea typeface="+mn-ea"/>
          <a:cs typeface="+mn-cs"/>
        </a:defRPr>
      </a:lvl4pPr>
      <a:lvl5pPr marL="1543050" indent="-171450" algn="l" defTabSz="685800" rtl="0" eaLnBrk="1" latinLnBrk="0" hangingPunct="1">
        <a:lnSpc>
          <a:spcPct val="100000"/>
        </a:lnSpc>
        <a:spcBef>
          <a:spcPts val="375"/>
        </a:spcBef>
        <a:buFont typeface="Arial"/>
        <a:buChar char="•"/>
        <a:defRPr sz="16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平行四邊形 23"/>
          <p:cNvSpPr/>
          <p:nvPr userDrawn="1"/>
        </p:nvSpPr>
        <p:spPr>
          <a:xfrm>
            <a:off x="572878" y="0"/>
            <a:ext cx="8185533" cy="697566"/>
          </a:xfrm>
          <a:prstGeom prst="parallelogram">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dirty="0">
              <a:noFill/>
            </a:endParaRPr>
          </a:p>
        </p:txBody>
      </p:sp>
      <p:sp>
        <p:nvSpPr>
          <p:cNvPr id="25" name="平行四邊形 24"/>
          <p:cNvSpPr/>
          <p:nvPr userDrawn="1"/>
        </p:nvSpPr>
        <p:spPr>
          <a:xfrm>
            <a:off x="797667" y="1"/>
            <a:ext cx="7538880" cy="701289"/>
          </a:xfrm>
          <a:prstGeom prst="parallelogram">
            <a:avLst/>
          </a:prstGeom>
          <a:gradFill>
            <a:gsLst>
              <a:gs pos="0">
                <a:schemeClr val="accent1">
                  <a:lumMod val="49000"/>
                </a:schemeClr>
              </a:gs>
              <a:gs pos="46000">
                <a:schemeClr val="accent1">
                  <a:lumMod val="44000"/>
                </a:schemeClr>
              </a:gs>
              <a:gs pos="100000">
                <a:schemeClr val="accent1">
                  <a:lumMod val="1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TW" altLang="en-US">
              <a:solidFill>
                <a:prstClr val="white"/>
              </a:solidFill>
            </a:endParaRPr>
          </a:p>
        </p:txBody>
      </p:sp>
      <p:sp>
        <p:nvSpPr>
          <p:cNvPr id="21" name="テキスト プレースホルダー 5"/>
          <p:cNvSpPr txBox="1">
            <a:spLocks/>
          </p:cNvSpPr>
          <p:nvPr userDrawn="1"/>
        </p:nvSpPr>
        <p:spPr>
          <a:xfrm>
            <a:off x="0" y="711200"/>
            <a:ext cx="9144000" cy="4432300"/>
          </a:xfrm>
          <a:prstGeom prst="rect">
            <a:avLst/>
          </a:prstGeom>
          <a:gradFill>
            <a:gsLst>
              <a:gs pos="0">
                <a:schemeClr val="accent1">
                  <a:lumMod val="49000"/>
                </a:schemeClr>
              </a:gs>
              <a:gs pos="46000">
                <a:schemeClr val="accent1">
                  <a:lumMod val="44000"/>
                </a:schemeClr>
              </a:gs>
              <a:gs pos="100000">
                <a:schemeClr val="accent1">
                  <a:lumMod val="17000"/>
                </a:schemeClr>
              </a:gs>
            </a:gsLst>
            <a:lin ang="5400000" scaled="1"/>
          </a:gradFill>
        </p:spPr>
        <p:txBody>
          <a:bodyPr lIns="68580" tIns="34290" rIns="68580" bIns="34290"/>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ja-JP">
                <a:solidFill>
                  <a:prstClr val="black"/>
                </a:solidFill>
              </a:rPr>
              <a:t> </a:t>
            </a:r>
            <a:endParaRPr kumimoji="1" lang="ja-JP" altLang="en-US" dirty="0">
              <a:solidFill>
                <a:prstClr val="black"/>
              </a:solidFill>
            </a:endParaRPr>
          </a:p>
        </p:txBody>
      </p:sp>
      <p:sp>
        <p:nvSpPr>
          <p:cNvPr id="3" name="文字版面配置區 2"/>
          <p:cNvSpPr>
            <a:spLocks noGrp="1"/>
          </p:cNvSpPr>
          <p:nvPr>
            <p:ph type="body" idx="1"/>
          </p:nvPr>
        </p:nvSpPr>
        <p:spPr>
          <a:xfrm>
            <a:off x="254727" y="787940"/>
            <a:ext cx="8650877" cy="3980275"/>
          </a:xfrm>
          <a:prstGeom prst="rect">
            <a:avLst/>
          </a:prstGeom>
        </p:spPr>
        <p:txBody>
          <a:bodyPr vert="horz" lIns="68580" tIns="34290" rIns="68580" bIns="34290" rtlCol="0">
            <a:no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pic>
        <p:nvPicPr>
          <p:cNvPr id="12" name="圖片 5"/>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465" y="4778012"/>
            <a:ext cx="1026438" cy="342450"/>
          </a:xfrm>
          <a:prstGeom prst="rect">
            <a:avLst/>
          </a:prstGeom>
          <a:noFill/>
          <a:ln w="9525">
            <a:noFill/>
            <a:miter lim="800000"/>
            <a:headEnd/>
            <a:tailEnd/>
          </a:ln>
        </p:spPr>
      </p:pic>
      <p:pic>
        <p:nvPicPr>
          <p:cNvPr id="16" name="Picture 2" descr="Z:\0-trip\190312-RV-wkshop-hsinchu\paper\title-background.jp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a:stretch/>
        </p:blipFill>
        <p:spPr bwMode="auto">
          <a:xfrm>
            <a:off x="8333926" y="9682"/>
            <a:ext cx="811334" cy="68956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80"/>
          <p:cNvSpPr/>
          <p:nvPr userDrawn="1"/>
        </p:nvSpPr>
        <p:spPr>
          <a:xfrm>
            <a:off x="3357987" y="4883278"/>
            <a:ext cx="2471315" cy="25391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algn="ctr">
              <a:defRPr sz="1400" b="1">
                <a:solidFill>
                  <a:srgbClr val="FFFFFF"/>
                </a:solidFill>
                <a:latin typeface="Tahoma"/>
                <a:ea typeface="Tahoma"/>
                <a:cs typeface="Tahoma"/>
                <a:sym typeface="Tahoma"/>
              </a:defRPr>
            </a:lvl1pPr>
          </a:lstStyle>
          <a:p>
            <a:r>
              <a:rPr kumimoji="1" lang="en-US" altLang="zh-TW" sz="1200" dirty="0"/>
              <a:t>Taking RISC-V</a:t>
            </a:r>
            <a:r>
              <a:rPr kumimoji="1" lang="en-US" altLang="zh-TW" sz="1200" baseline="30000" dirty="0"/>
              <a:t>®</a:t>
            </a:r>
            <a:r>
              <a:rPr kumimoji="1" lang="en-US" altLang="zh-TW" sz="1200" dirty="0"/>
              <a:t> Mainstream</a:t>
            </a:r>
            <a:endParaRPr kumimoji="1" lang="zh-TW" altLang="en-US" sz="1200" dirty="0"/>
          </a:p>
        </p:txBody>
      </p:sp>
      <p:sp>
        <p:nvSpPr>
          <p:cNvPr id="23" name="Rectangle 27"/>
          <p:cNvSpPr>
            <a:spLocks noChangeArrowheads="1"/>
          </p:cNvSpPr>
          <p:nvPr userDrawn="1"/>
        </p:nvSpPr>
        <p:spPr bwMode="gray">
          <a:xfrm>
            <a:off x="8631327" y="4858032"/>
            <a:ext cx="513977" cy="273844"/>
          </a:xfrm>
          <a:prstGeom prst="rect">
            <a:avLst/>
          </a:prstGeom>
          <a:noFill/>
          <a:ln w="9525">
            <a:noFill/>
            <a:miter lim="800000"/>
          </a:ln>
          <a:effectLst/>
        </p:spPr>
        <p:txBody>
          <a:bodyPr lIns="68580" tIns="34290" rIns="68580" bIns="34290"/>
          <a:lstStyle/>
          <a:p>
            <a:pPr algn="ctr">
              <a:defRPr/>
            </a:pPr>
            <a:fld id="{538D94C5-BC46-4B0D-B46B-3E7F715B45EE}" type="slidenum">
              <a:rPr lang="zh-TW" altLang="en-US" sz="1200">
                <a:solidFill>
                  <a:prstClr val="white"/>
                </a:solidFill>
                <a:cs typeface="Tahoma" pitchFamily="34" charset="0"/>
              </a:rPr>
              <a:pPr algn="ctr">
                <a:defRPr/>
              </a:pPr>
              <a:t>‹#›</a:t>
            </a:fld>
            <a:endParaRPr lang="en-US" altLang="zh-TW" sz="1200" dirty="0">
              <a:solidFill>
                <a:prstClr val="white"/>
              </a:solidFill>
              <a:ea typeface="Tahoma" pitchFamily="34" charset="0"/>
              <a:cs typeface="Tahoma" pitchFamily="34" charset="0"/>
            </a:endParaRPr>
          </a:p>
        </p:txBody>
      </p:sp>
      <p:pic>
        <p:nvPicPr>
          <p:cNvPr id="15" name="Picture 2" descr="Z:\0-trip\190312-RV-wkshop-hsinchu\paper\title-background.jp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a:stretch/>
        </p:blipFill>
        <p:spPr bwMode="auto">
          <a:xfrm>
            <a:off x="0" y="8"/>
            <a:ext cx="790302"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790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3050" indent="-273050" algn="l" defTabSz="685800" rtl="0" eaLnBrk="1" latinLnBrk="0" hangingPunct="1">
        <a:lnSpc>
          <a:spcPct val="100000"/>
        </a:lnSpc>
        <a:spcBef>
          <a:spcPts val="750"/>
        </a:spcBef>
        <a:buFont typeface="Wingdings" pitchFamily="2" charset="2"/>
        <a:buChar char="n"/>
        <a:defRPr sz="2400" b="1" kern="1200">
          <a:solidFill>
            <a:schemeClr val="bg1"/>
          </a:solidFill>
          <a:latin typeface="+mj-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2000" kern="1200">
          <a:solidFill>
            <a:schemeClr val="bg1"/>
          </a:solidFill>
          <a:latin typeface="+mj-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800" kern="1200">
          <a:solidFill>
            <a:schemeClr val="bg1"/>
          </a:solidFill>
          <a:latin typeface="+mj-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600" kern="1200">
          <a:solidFill>
            <a:schemeClr val="bg1"/>
          </a:solidFill>
          <a:latin typeface="+mj-lt"/>
          <a:ea typeface="+mn-ea"/>
          <a:cs typeface="+mn-cs"/>
        </a:defRPr>
      </a:lvl4pPr>
      <a:lvl5pPr marL="1543050" indent="-171450" algn="l" defTabSz="685800" rtl="0" eaLnBrk="1" latinLnBrk="0" hangingPunct="1">
        <a:lnSpc>
          <a:spcPct val="100000"/>
        </a:lnSpc>
        <a:spcBef>
          <a:spcPts val="375"/>
        </a:spcBef>
        <a:buFont typeface="Arial"/>
        <a:buChar char="•"/>
        <a:defRPr sz="16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1"/>
          </p:nvPr>
        </p:nvSpPr>
        <p:spPr>
          <a:xfrm>
            <a:off x="3060700" y="0"/>
            <a:ext cx="6083300" cy="5143500"/>
          </a:xfrm>
        </p:spPr>
        <p:txBody>
          <a:bodyPr/>
          <a:lstStyle/>
          <a:p>
            <a:endParaRPr lang="zh-TW" altLang="en-US" dirty="0"/>
          </a:p>
        </p:txBody>
      </p:sp>
      <p:sp>
        <p:nvSpPr>
          <p:cNvPr id="3" name="文字版面配置區 2"/>
          <p:cNvSpPr>
            <a:spLocks noGrp="1"/>
          </p:cNvSpPr>
          <p:nvPr>
            <p:ph type="body" sz="quarter" idx="14"/>
          </p:nvPr>
        </p:nvSpPr>
        <p:spPr>
          <a:xfrm>
            <a:off x="3504423" y="531531"/>
            <a:ext cx="4839477" cy="1924892"/>
          </a:xfrm>
        </p:spPr>
        <p:txBody>
          <a:bodyPr/>
          <a:lstStyle/>
          <a:p>
            <a:r>
              <a:rPr lang="en-US" altLang="zh-TW" sz="3600" dirty="0"/>
              <a:t>RISC-V Helps Getting Your Chip Popular</a:t>
            </a:r>
            <a:endParaRPr lang="zh-TW" altLang="zh-TW" sz="3600" dirty="0"/>
          </a:p>
        </p:txBody>
      </p:sp>
      <p:sp>
        <p:nvSpPr>
          <p:cNvPr id="4" name="文字版面配置區 3"/>
          <p:cNvSpPr>
            <a:spLocks noGrp="1"/>
          </p:cNvSpPr>
          <p:nvPr>
            <p:ph type="body" sz="quarter" idx="15"/>
          </p:nvPr>
        </p:nvSpPr>
        <p:spPr/>
        <p:txBody>
          <a:bodyPr>
            <a:normAutofit fontScale="92500" lnSpcReduction="10000"/>
          </a:bodyPr>
          <a:lstStyle/>
          <a:p>
            <a:pPr marL="0" indent="0">
              <a:buNone/>
            </a:pPr>
            <a:r>
              <a:rPr lang="en-US" altLang="zh-TW" sz="2400" dirty="0"/>
              <a:t>Frankwell Lin</a:t>
            </a:r>
          </a:p>
          <a:p>
            <a:pPr marL="0" indent="0">
              <a:buNone/>
            </a:pPr>
            <a:r>
              <a:rPr lang="en-US" altLang="zh-TW" sz="2400" dirty="0"/>
              <a:t>President</a:t>
            </a:r>
          </a:p>
          <a:p>
            <a:pPr marL="0" indent="0">
              <a:buNone/>
            </a:pPr>
            <a:r>
              <a:rPr lang="en-US" altLang="zh-TW" sz="2400" dirty="0"/>
              <a:t>Andes Technology</a:t>
            </a:r>
          </a:p>
          <a:p>
            <a:pPr marL="0" indent="0">
              <a:buNone/>
            </a:pPr>
            <a:r>
              <a:rPr lang="en-US" altLang="zh-TW" sz="2400" dirty="0"/>
              <a:t>2019/09/12</a:t>
            </a:r>
          </a:p>
          <a:p>
            <a:pPr marL="0" indent="0">
              <a:buNone/>
            </a:pPr>
            <a:r>
              <a:rPr lang="en-US" altLang="zh-TW" sz="2400" dirty="0"/>
              <a:t>IP </a:t>
            </a:r>
            <a:r>
              <a:rPr lang="en-US" altLang="zh-TW" sz="2400" dirty="0" err="1"/>
              <a:t>SoC</a:t>
            </a:r>
            <a:r>
              <a:rPr lang="en-US" altLang="zh-TW" sz="2400" dirty="0"/>
              <a:t> 2019 Shanghai</a:t>
            </a:r>
            <a:endParaRPr lang="zh-TW" altLang="en-US" sz="2400" dirty="0"/>
          </a:p>
        </p:txBody>
      </p:sp>
      <p:sp>
        <p:nvSpPr>
          <p:cNvPr id="5" name="文字版面配置區 4"/>
          <p:cNvSpPr>
            <a:spLocks noGrp="1"/>
          </p:cNvSpPr>
          <p:nvPr>
            <p:ph type="body" sz="quarter" idx="16"/>
          </p:nvPr>
        </p:nvSpPr>
        <p:spPr>
          <a:xfrm>
            <a:off x="3079600" y="4819450"/>
            <a:ext cx="324000" cy="324050"/>
          </a:xfrm>
        </p:spPr>
        <p:txBody>
          <a:bodyPr/>
          <a:lstStyle/>
          <a:p>
            <a:endParaRPr lang="zh-TW" altLang="en-US"/>
          </a:p>
        </p:txBody>
      </p:sp>
      <p:sp>
        <p:nvSpPr>
          <p:cNvPr id="6" name="文字版面配置區 5"/>
          <p:cNvSpPr>
            <a:spLocks noGrp="1"/>
          </p:cNvSpPr>
          <p:nvPr>
            <p:ph type="body" sz="quarter" idx="17"/>
          </p:nvPr>
        </p:nvSpPr>
        <p:spPr>
          <a:xfrm>
            <a:off x="2755600" y="4495401"/>
            <a:ext cx="324000" cy="324050"/>
          </a:xfrm>
        </p:spPr>
        <p:txBody>
          <a:bodyPr/>
          <a:lstStyle/>
          <a:p>
            <a:endParaRPr lang="zh-TW" altLang="en-US"/>
          </a:p>
        </p:txBody>
      </p:sp>
      <p:sp>
        <p:nvSpPr>
          <p:cNvPr id="7" name="文字版面配置區 6"/>
          <p:cNvSpPr>
            <a:spLocks noGrp="1"/>
          </p:cNvSpPr>
          <p:nvPr>
            <p:ph type="body" sz="quarter" idx="18"/>
          </p:nvPr>
        </p:nvSpPr>
        <p:spPr>
          <a:xfrm>
            <a:off x="3079600" y="4171351"/>
            <a:ext cx="324000" cy="324050"/>
          </a:xfrm>
        </p:spPr>
        <p:txBody>
          <a:bodyPr/>
          <a:lstStyle/>
          <a:p>
            <a:endParaRPr lang="zh-TW" altLang="en-US"/>
          </a:p>
        </p:txBody>
      </p:sp>
      <p:sp>
        <p:nvSpPr>
          <p:cNvPr id="8" name="文字版面配置區 7"/>
          <p:cNvSpPr>
            <a:spLocks noGrp="1"/>
          </p:cNvSpPr>
          <p:nvPr>
            <p:ph type="body" sz="quarter" idx="19"/>
          </p:nvPr>
        </p:nvSpPr>
        <p:spPr>
          <a:xfrm>
            <a:off x="2431600" y="4819450"/>
            <a:ext cx="324000" cy="324050"/>
          </a:xfrm>
        </p:spPr>
        <p:txBody>
          <a:bodyPr/>
          <a:lstStyle/>
          <a:p>
            <a:endParaRPr lang="zh-TW" altLang="en-US"/>
          </a:p>
        </p:txBody>
      </p:sp>
    </p:spTree>
    <p:extLst>
      <p:ext uri="{BB962C8B-B14F-4D97-AF65-F5344CB8AC3E}">
        <p14:creationId xmlns:p14="http://schemas.microsoft.com/office/powerpoint/2010/main" val="318848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909163480"/>
              </p:ext>
            </p:extLst>
          </p:nvPr>
        </p:nvGraphicFramePr>
        <p:xfrm>
          <a:off x="50810" y="1837094"/>
          <a:ext cx="6026613" cy="2909160"/>
        </p:xfrm>
        <a:graphic>
          <a:graphicData uri="http://schemas.openxmlformats.org/drawingml/2006/table">
            <a:tbl>
              <a:tblPr firstRow="1" bandRow="1">
                <a:tableStyleId>{5C22544A-7EE6-4342-B048-85BDC9FD1C3A}</a:tableStyleId>
              </a:tblPr>
              <a:tblGrid>
                <a:gridCol w="3217552">
                  <a:extLst>
                    <a:ext uri="{9D8B030D-6E8A-4147-A177-3AD203B41FA5}">
                      <a16:colId xmlns:a16="http://schemas.microsoft.com/office/drawing/2014/main" val="20000"/>
                    </a:ext>
                  </a:extLst>
                </a:gridCol>
                <a:gridCol w="1421027">
                  <a:extLst>
                    <a:ext uri="{9D8B030D-6E8A-4147-A177-3AD203B41FA5}">
                      <a16:colId xmlns:a16="http://schemas.microsoft.com/office/drawing/2014/main" val="20001"/>
                    </a:ext>
                  </a:extLst>
                </a:gridCol>
                <a:gridCol w="1388034">
                  <a:extLst>
                    <a:ext uri="{9D8B030D-6E8A-4147-A177-3AD203B41FA5}">
                      <a16:colId xmlns:a16="http://schemas.microsoft.com/office/drawing/2014/main" val="20002"/>
                    </a:ext>
                  </a:extLst>
                </a:gridCol>
              </a:tblGrid>
              <a:tr h="181237">
                <a:tc>
                  <a:txBody>
                    <a:bodyPr/>
                    <a:lstStyle/>
                    <a:p>
                      <a:pPr algn="ctr" fontAlgn="ctr"/>
                      <a:r>
                        <a:rPr lang="en-US" sz="1800" b="1" i="0" u="none" strike="noStrike" dirty="0">
                          <a:solidFill>
                            <a:schemeClr val="bg1"/>
                          </a:solidFill>
                          <a:effectLst/>
                          <a:latin typeface="Tahoma" pitchFamily="34" charset="0"/>
                          <a:ea typeface="Tahoma" pitchFamily="34" charset="0"/>
                          <a:cs typeface="Tahoma" pitchFamily="34" charset="0"/>
                        </a:rPr>
                        <a:t>Features</a:t>
                      </a:r>
                    </a:p>
                  </a:txBody>
                  <a:tcPr marL="36000" marR="36000" marT="27000" marB="27000" anchor="ctr"/>
                </a:tc>
                <a:tc>
                  <a:txBody>
                    <a:bodyPr/>
                    <a:lstStyle/>
                    <a:p>
                      <a:pPr algn="ctr" fontAlgn="ctr"/>
                      <a:r>
                        <a:rPr lang="en-US" sz="1800" b="1" i="0" u="none" strike="noStrike" dirty="0">
                          <a:solidFill>
                            <a:schemeClr val="bg1"/>
                          </a:solidFill>
                          <a:effectLst/>
                          <a:latin typeface="Tahoma" pitchFamily="34" charset="0"/>
                          <a:ea typeface="Tahoma" pitchFamily="34" charset="0"/>
                          <a:cs typeface="Tahoma" pitchFamily="34" charset="0"/>
                        </a:rPr>
                        <a:t>N*25F</a:t>
                      </a:r>
                      <a:endParaRPr lang="en-US" sz="1800" b="1" i="0" u="none" strike="noStrike" baseline="30000" dirty="0">
                        <a:solidFill>
                          <a:schemeClr val="bg1"/>
                        </a:solidFill>
                        <a:effectLst/>
                        <a:latin typeface="Tahoma" pitchFamily="34" charset="0"/>
                        <a:ea typeface="Tahoma" pitchFamily="34" charset="0"/>
                        <a:cs typeface="Tahoma" pitchFamily="34" charset="0"/>
                      </a:endParaRPr>
                    </a:p>
                  </a:txBody>
                  <a:tcPr marL="36000" marR="36000" marT="27000" marB="27000" anchor="ctr"/>
                </a:tc>
                <a:tc>
                  <a:txBody>
                    <a:bodyPr/>
                    <a:lstStyle/>
                    <a:p>
                      <a:pPr algn="ctr" fontAlgn="ctr"/>
                      <a:r>
                        <a:rPr lang="en-US" sz="1800" b="1" i="0" u="none" strike="noStrike" baseline="0" dirty="0">
                          <a:solidFill>
                            <a:schemeClr val="bg1"/>
                          </a:solidFill>
                          <a:effectLst/>
                          <a:latin typeface="Tahoma" pitchFamily="34" charset="0"/>
                          <a:ea typeface="Tahoma" pitchFamily="34" charset="0"/>
                          <a:cs typeface="Tahoma" pitchFamily="34" charset="0"/>
                        </a:rPr>
                        <a:t>A*25</a:t>
                      </a:r>
                      <a:endParaRPr lang="en-US" sz="1800" b="1" i="0" u="none" strike="noStrike" baseline="30000" dirty="0">
                        <a:solidFill>
                          <a:schemeClr val="bg1"/>
                        </a:solidFill>
                        <a:effectLst/>
                        <a:latin typeface="Tahoma" pitchFamily="34" charset="0"/>
                        <a:ea typeface="Tahoma" pitchFamily="34" charset="0"/>
                        <a:cs typeface="Tahoma" pitchFamily="34" charset="0"/>
                      </a:endParaRPr>
                    </a:p>
                  </a:txBody>
                  <a:tcPr marL="36000" marR="36000" marT="27000" marB="27000" anchor="ctr"/>
                </a:tc>
                <a:extLst>
                  <a:ext uri="{0D108BD9-81ED-4DB2-BD59-A6C34878D82A}">
                    <a16:rowId xmlns:a16="http://schemas.microsoft.com/office/drawing/2014/main" val="10000"/>
                  </a:ext>
                </a:extLst>
              </a:tr>
              <a:tr h="170020">
                <a:tc>
                  <a:txBody>
                    <a:bodyPr/>
                    <a:lstStyle/>
                    <a:p>
                      <a:pPr marL="0" marR="0" indent="0" algn="r" defTabSz="914400" rtl="0" eaLnBrk="1" fontAlgn="ctr" latinLnBrk="0" hangingPunct="1">
                        <a:lnSpc>
                          <a:spcPts val="2000"/>
                        </a:lnSpc>
                        <a:spcBef>
                          <a:spcPts val="0"/>
                        </a:spcBef>
                        <a:spcAft>
                          <a:spcPts val="0"/>
                        </a:spcAft>
                        <a:buClrTx/>
                        <a:buSzTx/>
                        <a:buFontTx/>
                        <a:buNone/>
                        <a:tabLst/>
                        <a:defRPr/>
                      </a:pPr>
                      <a:r>
                        <a:rPr lang="en-US" altLang="zh-TW" sz="1800" b="0" i="0" u="none" strike="noStrike" baseline="0" dirty="0">
                          <a:solidFill>
                            <a:schemeClr val="tx1"/>
                          </a:solidFill>
                          <a:effectLst/>
                          <a:latin typeface="Tahoma" pitchFamily="34" charset="0"/>
                          <a:ea typeface="Tahoma" pitchFamily="34" charset="0"/>
                          <a:cs typeface="Tahoma" pitchFamily="34" charset="0"/>
                        </a:rPr>
                        <a:t>P-Extension</a:t>
                      </a:r>
                      <a:endParaRPr lang="en-US" altLang="zh-TW" sz="1800" b="0" i="0" u="none" strike="noStrike" baseline="30000" dirty="0">
                        <a:solidFill>
                          <a:schemeClr val="tx1"/>
                        </a:solidFill>
                        <a:effectLst/>
                        <a:latin typeface="Tahoma" pitchFamily="34" charset="0"/>
                        <a:ea typeface="Tahoma" pitchFamily="34" charset="0"/>
                        <a:cs typeface="Tahoma" pitchFamily="34" charset="0"/>
                      </a:endParaRPr>
                    </a:p>
                  </a:txBody>
                  <a:tcPr marL="36000" marR="108000" marT="27000" marB="27000" anchor="ctr">
                    <a:solidFill>
                      <a:schemeClr val="tx2">
                        <a:lumMod val="25000"/>
                        <a:lumOff val="75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NA</a:t>
                      </a:r>
                    </a:p>
                  </a:txBody>
                  <a:tcPr marL="0" marR="0" marT="27000" marB="27000" anchor="ctr">
                    <a:lnR w="12700" cap="flat" cmpd="sng" algn="ctr">
                      <a:solidFill>
                        <a:schemeClr val="bg1"/>
                      </a:solidFill>
                      <a:prstDash val="solid"/>
                      <a:round/>
                      <a:headEnd type="none" w="med" len="med"/>
                      <a:tailEnd type="none" w="med" len="med"/>
                    </a:lnR>
                    <a:solidFill>
                      <a:schemeClr val="tx2">
                        <a:lumMod val="25000"/>
                        <a:lumOff val="75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Yes</a:t>
                      </a:r>
                    </a:p>
                  </a:txBody>
                  <a:tcPr marL="0" marR="0" marT="27000" marB="27000" anchor="ctr">
                    <a:lnL w="12700" cap="flat" cmpd="sng" algn="ctr">
                      <a:solidFill>
                        <a:schemeClr val="bg1"/>
                      </a:solidFill>
                      <a:prstDash val="solid"/>
                      <a:round/>
                      <a:headEnd type="none" w="med" len="med"/>
                      <a:tailEnd type="none" w="med" len="med"/>
                    </a:lnL>
                    <a:solidFill>
                      <a:schemeClr val="tx2">
                        <a:lumMod val="25000"/>
                        <a:lumOff val="75000"/>
                      </a:schemeClr>
                    </a:solidFill>
                  </a:tcPr>
                </a:tc>
                <a:extLst>
                  <a:ext uri="{0D108BD9-81ED-4DB2-BD59-A6C34878D82A}">
                    <a16:rowId xmlns:a16="http://schemas.microsoft.com/office/drawing/2014/main" val="10001"/>
                  </a:ext>
                </a:extLst>
              </a:tr>
              <a:tr h="170020">
                <a:tc>
                  <a:txBody>
                    <a:bodyPr/>
                    <a:lstStyle/>
                    <a:p>
                      <a:pPr marL="0" marR="0" indent="0" algn="r" defTabSz="914400" rtl="0" eaLnBrk="1" fontAlgn="ctr" latinLnBrk="0" hangingPunct="1">
                        <a:lnSpc>
                          <a:spcPts val="2000"/>
                        </a:lnSpc>
                        <a:spcBef>
                          <a:spcPts val="0"/>
                        </a:spcBef>
                        <a:spcAft>
                          <a:spcPts val="0"/>
                        </a:spcAft>
                        <a:buClrTx/>
                        <a:buSzTx/>
                        <a:buFontTx/>
                        <a:buNone/>
                        <a:tabLst/>
                        <a:defRPr/>
                      </a:pPr>
                      <a:r>
                        <a:rPr lang="en-US" altLang="zh-TW" sz="1800" b="0" i="0" u="none" strike="noStrike" baseline="0" dirty="0">
                          <a:solidFill>
                            <a:schemeClr val="tx1"/>
                          </a:solidFill>
                          <a:effectLst/>
                          <a:latin typeface="Tahoma" pitchFamily="34" charset="0"/>
                          <a:ea typeface="Tahoma" pitchFamily="34" charset="0"/>
                          <a:cs typeface="Tahoma" pitchFamily="34" charset="0"/>
                        </a:rPr>
                        <a:t>32KB I$/D$ + 256 BTB</a:t>
                      </a:r>
                      <a:endParaRPr lang="en-US" altLang="zh-TW" sz="1800" b="0" i="0" u="none" strike="noStrike" baseline="30000" dirty="0">
                        <a:solidFill>
                          <a:schemeClr val="tx1"/>
                        </a:solidFill>
                        <a:effectLst/>
                        <a:latin typeface="Tahoma" pitchFamily="34" charset="0"/>
                        <a:ea typeface="Tahoma" pitchFamily="34" charset="0"/>
                        <a:cs typeface="Tahoma" pitchFamily="34" charset="0"/>
                      </a:endParaRPr>
                    </a:p>
                  </a:txBody>
                  <a:tcPr marL="36000" marR="108000" marT="27000" marB="27000" anchor="ctr">
                    <a:solidFill>
                      <a:schemeClr val="tx2">
                        <a:lumMod val="10000"/>
                        <a:lumOff val="90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Yes</a:t>
                      </a:r>
                    </a:p>
                  </a:txBody>
                  <a:tcPr marL="0" marR="0" marT="27000" marB="27000" anchor="ctr">
                    <a:lnR w="12700" cap="flat" cmpd="sng" algn="ctr">
                      <a:solidFill>
                        <a:schemeClr val="bg1"/>
                      </a:solidFill>
                      <a:prstDash val="solid"/>
                      <a:round/>
                      <a:headEnd type="none" w="med" len="med"/>
                      <a:tailEnd type="none" w="med" len="med"/>
                    </a:lnR>
                    <a:solidFill>
                      <a:schemeClr val="tx2">
                        <a:lumMod val="10000"/>
                        <a:lumOff val="90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Yes</a:t>
                      </a:r>
                    </a:p>
                  </a:txBody>
                  <a:tcPr marL="0" marR="0" marT="27000" marB="27000" anchor="ctr">
                    <a:lnL w="12700" cap="flat" cmpd="sng" algn="ctr">
                      <a:solidFill>
                        <a:schemeClr val="bg1"/>
                      </a:solidFill>
                      <a:prstDash val="solid"/>
                      <a:round/>
                      <a:headEnd type="none" w="med" len="med"/>
                      <a:tailEnd type="none" w="med" len="med"/>
                    </a:lnL>
                    <a:solidFill>
                      <a:schemeClr val="tx2">
                        <a:lumMod val="10000"/>
                        <a:lumOff val="90000"/>
                      </a:schemeClr>
                    </a:solidFill>
                  </a:tcPr>
                </a:tc>
                <a:extLst>
                  <a:ext uri="{0D108BD9-81ED-4DB2-BD59-A6C34878D82A}">
                    <a16:rowId xmlns:a16="http://schemas.microsoft.com/office/drawing/2014/main" val="10002"/>
                  </a:ext>
                </a:extLst>
              </a:tr>
              <a:tr h="172824">
                <a:tc>
                  <a:txBody>
                    <a:bodyPr/>
                    <a:lstStyle/>
                    <a:p>
                      <a:pPr marL="0" marR="0" indent="0" algn="r" defTabSz="914400" rtl="0" eaLnBrk="1" fontAlgn="ctr" latinLnBrk="0" hangingPunct="1">
                        <a:lnSpc>
                          <a:spcPts val="2000"/>
                        </a:lnSpc>
                        <a:spcBef>
                          <a:spcPts val="0"/>
                        </a:spcBef>
                        <a:spcAft>
                          <a:spcPts val="0"/>
                        </a:spcAft>
                        <a:buClrTx/>
                        <a:buSzTx/>
                        <a:buFontTx/>
                        <a:buNone/>
                        <a:tabLst/>
                        <a:defRPr/>
                      </a:pPr>
                      <a:r>
                        <a:rPr lang="en-US" altLang="zh-TW" sz="1800" b="0" i="0" u="none" strike="noStrike" baseline="0" dirty="0">
                          <a:solidFill>
                            <a:schemeClr val="tx1"/>
                          </a:solidFill>
                          <a:effectLst/>
                          <a:latin typeface="Tahoma" pitchFamily="34" charset="0"/>
                          <a:ea typeface="Tahoma" pitchFamily="34" charset="0"/>
                          <a:cs typeface="Tahoma" pitchFamily="34" charset="0"/>
                        </a:rPr>
                        <a:t>SP/DP FPU</a:t>
                      </a:r>
                      <a:endParaRPr lang="en-US" altLang="zh-TW" sz="1800" b="0" i="0" u="none" strike="noStrike" baseline="30000" dirty="0">
                        <a:solidFill>
                          <a:schemeClr val="tx1"/>
                        </a:solidFill>
                        <a:effectLst/>
                        <a:latin typeface="Tahoma" pitchFamily="34" charset="0"/>
                        <a:ea typeface="Tahoma" pitchFamily="34" charset="0"/>
                        <a:cs typeface="Tahoma" pitchFamily="34" charset="0"/>
                      </a:endParaRPr>
                    </a:p>
                  </a:txBody>
                  <a:tcPr marL="36000" marR="108000" marT="27000" marB="27000" anchor="ctr">
                    <a:solidFill>
                      <a:schemeClr val="tx2">
                        <a:lumMod val="25000"/>
                        <a:lumOff val="75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Yes</a:t>
                      </a:r>
                    </a:p>
                  </a:txBody>
                  <a:tcPr marL="0" marR="0" marT="27000" marB="27000" anchor="ctr">
                    <a:lnR w="12700" cap="flat" cmpd="sng" algn="ctr">
                      <a:solidFill>
                        <a:schemeClr val="bg1"/>
                      </a:solidFill>
                      <a:prstDash val="solid"/>
                      <a:round/>
                      <a:headEnd type="none" w="med" len="med"/>
                      <a:tailEnd type="none" w="med" len="med"/>
                    </a:lnR>
                    <a:solidFill>
                      <a:schemeClr val="tx2">
                        <a:lumMod val="25000"/>
                        <a:lumOff val="75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Yes</a:t>
                      </a:r>
                    </a:p>
                  </a:txBody>
                  <a:tcPr marL="0" marR="0" marT="27000" marB="27000" anchor="ctr">
                    <a:lnL w="12700" cap="flat" cmpd="sng" algn="ctr">
                      <a:solidFill>
                        <a:schemeClr val="bg1"/>
                      </a:solidFill>
                      <a:prstDash val="solid"/>
                      <a:round/>
                      <a:headEnd type="none" w="med" len="med"/>
                      <a:tailEnd type="none" w="med" len="med"/>
                    </a:lnL>
                    <a:solidFill>
                      <a:schemeClr val="tx2">
                        <a:lumMod val="25000"/>
                        <a:lumOff val="75000"/>
                      </a:schemeClr>
                    </a:solidFill>
                  </a:tcPr>
                </a:tc>
                <a:extLst>
                  <a:ext uri="{0D108BD9-81ED-4DB2-BD59-A6C34878D82A}">
                    <a16:rowId xmlns:a16="http://schemas.microsoft.com/office/drawing/2014/main" val="10003"/>
                  </a:ext>
                </a:extLst>
              </a:tr>
              <a:tr h="172824">
                <a:tc>
                  <a:txBody>
                    <a:bodyPr/>
                    <a:lstStyle/>
                    <a:p>
                      <a:pPr marL="0" marR="0" indent="0" algn="r" defTabSz="914400" rtl="0" eaLnBrk="1" fontAlgn="ctr" latinLnBrk="0" hangingPunct="1">
                        <a:lnSpc>
                          <a:spcPts val="2000"/>
                        </a:lnSpc>
                        <a:spcBef>
                          <a:spcPts val="0"/>
                        </a:spcBef>
                        <a:spcAft>
                          <a:spcPts val="0"/>
                        </a:spcAft>
                        <a:buClrTx/>
                        <a:buSzTx/>
                        <a:buFontTx/>
                        <a:buNone/>
                        <a:tabLst/>
                        <a:defRPr/>
                      </a:pPr>
                      <a:r>
                        <a:rPr lang="en-US" altLang="zh-TW" sz="1800" b="0" i="0" u="none" strike="noStrike" baseline="0" dirty="0">
                          <a:solidFill>
                            <a:schemeClr val="tx1"/>
                          </a:solidFill>
                          <a:effectLst/>
                          <a:latin typeface="Tahoma" pitchFamily="34" charset="0"/>
                          <a:ea typeface="Tahoma" pitchFamily="34" charset="0"/>
                          <a:cs typeface="Tahoma" pitchFamily="34" charset="0"/>
                        </a:rPr>
                        <a:t>MMU and S-Mode</a:t>
                      </a:r>
                      <a:endParaRPr lang="en-US" altLang="zh-TW" sz="1800" b="0" i="0" u="none" strike="noStrike" baseline="30000" dirty="0">
                        <a:solidFill>
                          <a:schemeClr val="tx1"/>
                        </a:solidFill>
                        <a:effectLst/>
                        <a:latin typeface="Tahoma" pitchFamily="34" charset="0"/>
                        <a:ea typeface="Tahoma" pitchFamily="34" charset="0"/>
                        <a:cs typeface="Tahoma" pitchFamily="34" charset="0"/>
                      </a:endParaRPr>
                    </a:p>
                  </a:txBody>
                  <a:tcPr marL="36000" marR="108000" marT="27000" marB="27000" anchor="ctr">
                    <a:solidFill>
                      <a:schemeClr val="tx2">
                        <a:lumMod val="10000"/>
                        <a:lumOff val="90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NA</a:t>
                      </a:r>
                    </a:p>
                  </a:txBody>
                  <a:tcPr marL="0" marR="0" marT="27000" marB="27000" anchor="ctr">
                    <a:lnR w="12700" cap="flat" cmpd="sng" algn="ctr">
                      <a:solidFill>
                        <a:schemeClr val="bg1"/>
                      </a:solidFill>
                      <a:prstDash val="solid"/>
                      <a:round/>
                      <a:headEnd type="none" w="med" len="med"/>
                      <a:tailEnd type="none" w="med" len="med"/>
                    </a:lnR>
                    <a:solidFill>
                      <a:schemeClr val="tx2">
                        <a:lumMod val="10000"/>
                        <a:lumOff val="90000"/>
                      </a:schemeClr>
                    </a:solidFill>
                  </a:tcP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Yes</a:t>
                      </a:r>
                    </a:p>
                  </a:txBody>
                  <a:tcPr marL="0" marR="0" marT="27000" marB="27000" anchor="ctr">
                    <a:lnL w="12700" cap="flat" cmpd="sng" algn="ctr">
                      <a:solidFill>
                        <a:schemeClr val="bg1"/>
                      </a:solidFill>
                      <a:prstDash val="solid"/>
                      <a:round/>
                      <a:headEnd type="none" w="med" len="med"/>
                      <a:tailEnd type="none" w="med" len="med"/>
                    </a:lnL>
                    <a:solidFill>
                      <a:schemeClr val="tx2">
                        <a:lumMod val="10000"/>
                        <a:lumOff val="90000"/>
                      </a:schemeClr>
                    </a:solidFill>
                  </a:tcPr>
                </a:tc>
                <a:extLst>
                  <a:ext uri="{0D108BD9-81ED-4DB2-BD59-A6C34878D82A}">
                    <a16:rowId xmlns:a16="http://schemas.microsoft.com/office/drawing/2014/main" val="10004"/>
                  </a:ext>
                </a:extLst>
              </a:tr>
              <a:tr h="170020">
                <a:tc>
                  <a:txBody>
                    <a:bodyPr/>
                    <a:lstStyle/>
                    <a:p>
                      <a:pPr algn="r" fontAlgn="ctr">
                        <a:lnSpc>
                          <a:spcPts val="2000"/>
                        </a:lnSpc>
                      </a:pPr>
                      <a:r>
                        <a:rPr lang="en-US" altLang="zh-TW" sz="1800" b="0" i="0" u="none" strike="noStrike" baseline="0" dirty="0">
                          <a:solidFill>
                            <a:schemeClr val="tx1"/>
                          </a:solidFill>
                          <a:effectLst/>
                          <a:latin typeface="Tahoma" pitchFamily="34" charset="0"/>
                          <a:ea typeface="Tahoma" pitchFamily="34" charset="0"/>
                          <a:cs typeface="Tahoma" pitchFamily="34" charset="0"/>
                        </a:rPr>
                        <a:t>Worst-Case Max. Freq. (GHz)</a:t>
                      </a:r>
                      <a:r>
                        <a:rPr lang="en-US" altLang="zh-TW" sz="1800" b="0" i="0" u="none" strike="noStrike" baseline="30000" dirty="0">
                          <a:solidFill>
                            <a:schemeClr val="tx1"/>
                          </a:solidFill>
                          <a:effectLst/>
                          <a:latin typeface="Tahoma" pitchFamily="34" charset="0"/>
                          <a:ea typeface="Tahoma" pitchFamily="34" charset="0"/>
                          <a:cs typeface="Tahoma" pitchFamily="34" charset="0"/>
                        </a:rPr>
                        <a:t>1</a:t>
                      </a:r>
                      <a:endParaRPr lang="en-US" sz="1800" b="0" i="0" u="none" strike="noStrike" baseline="30000" dirty="0">
                        <a:solidFill>
                          <a:schemeClr val="tx1"/>
                        </a:solidFill>
                        <a:effectLst/>
                        <a:latin typeface="Tahoma" pitchFamily="34" charset="0"/>
                        <a:ea typeface="Tahoma" pitchFamily="34" charset="0"/>
                        <a:cs typeface="Tahoma" pitchFamily="34" charset="0"/>
                      </a:endParaRPr>
                    </a:p>
                  </a:txBody>
                  <a:tcPr marL="36000" marR="108000" marT="27000" marB="27000" anchor="ct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1.3</a:t>
                      </a:r>
                    </a:p>
                  </a:txBody>
                  <a:tcPr marL="0" marR="0" marT="27000" marB="27000" anchor="ctr"/>
                </a:tc>
                <a:tc>
                  <a:txBody>
                    <a:bodyPr/>
                    <a:lstStyle/>
                    <a:p>
                      <a:pPr marL="0" indent="0" algn="ctr" defTabSz="914400" rtl="0" eaLnBrk="1" fontAlgn="ctr" latinLnBrk="0" hangingPunct="1">
                        <a:lnSpc>
                          <a:spcPts val="2000"/>
                        </a:lnSpc>
                        <a:spcAft>
                          <a:spcPts val="600"/>
                        </a:spcAft>
                        <a:buFont typeface="Arial" charset="0"/>
                        <a:buNone/>
                      </a:pPr>
                      <a:r>
                        <a:rPr lang="en-US" altLang="zh-TW" sz="1800" b="0" i="0" u="none" strike="noStrike" kern="1200" baseline="0" dirty="0">
                          <a:solidFill>
                            <a:schemeClr val="tx1"/>
                          </a:solidFill>
                          <a:effectLst/>
                          <a:latin typeface="Tahoma" pitchFamily="34" charset="0"/>
                          <a:ea typeface="Tahoma" pitchFamily="34" charset="0"/>
                          <a:cs typeface="Tahoma" pitchFamily="34" charset="0"/>
                        </a:rPr>
                        <a:t>1.2</a:t>
                      </a:r>
                    </a:p>
                  </a:txBody>
                  <a:tcPr marL="0" marR="0" marT="27000" marB="27000" anchor="ctr"/>
                </a:tc>
                <a:extLst>
                  <a:ext uri="{0D108BD9-81ED-4DB2-BD59-A6C34878D82A}">
                    <a16:rowId xmlns:a16="http://schemas.microsoft.com/office/drawing/2014/main" val="10007"/>
                  </a:ext>
                </a:extLst>
              </a:tr>
              <a:tr h="172824">
                <a:tc>
                  <a:txBody>
                    <a:bodyPr/>
                    <a:lstStyle/>
                    <a:p>
                      <a:pPr marL="0" marR="0" indent="0" algn="r" defTabSz="914400" rtl="0" eaLnBrk="1" fontAlgn="ctr" latinLnBrk="0" hangingPunct="1">
                        <a:lnSpc>
                          <a:spcPts val="2000"/>
                        </a:lnSpc>
                        <a:spcBef>
                          <a:spcPts val="0"/>
                        </a:spcBef>
                        <a:spcAft>
                          <a:spcPts val="0"/>
                        </a:spcAft>
                        <a:buClrTx/>
                        <a:buSzTx/>
                        <a:buFontTx/>
                        <a:buNone/>
                        <a:tabLst/>
                        <a:defRPr/>
                      </a:pPr>
                      <a:r>
                        <a:rPr lang="en-US" altLang="zh-TW" sz="1800" b="0" i="0" u="none" strike="noStrike" dirty="0">
                          <a:solidFill>
                            <a:schemeClr val="tx1"/>
                          </a:solidFill>
                          <a:effectLst/>
                          <a:latin typeface="Tahoma" pitchFamily="34" charset="0"/>
                          <a:ea typeface="Tahoma" pitchFamily="34" charset="0"/>
                          <a:cs typeface="Tahoma" pitchFamily="34" charset="0"/>
                        </a:rPr>
                        <a:t>Coremark/MHz</a:t>
                      </a:r>
                      <a:r>
                        <a:rPr lang="en-US" altLang="zh-TW" sz="1800" b="0" i="0" u="none" strike="noStrike" baseline="30000" dirty="0">
                          <a:solidFill>
                            <a:schemeClr val="tx1"/>
                          </a:solidFill>
                          <a:effectLst/>
                          <a:latin typeface="Tahoma" pitchFamily="34" charset="0"/>
                          <a:ea typeface="Tahoma" pitchFamily="34" charset="0"/>
                          <a:cs typeface="Tahoma" pitchFamily="34" charset="0"/>
                        </a:rPr>
                        <a:t>2</a:t>
                      </a:r>
                    </a:p>
                  </a:txBody>
                  <a:tcPr marL="36000" marR="108000" marT="27000" marB="27000" anchor="ctr"/>
                </a:tc>
                <a:tc gridSpan="2">
                  <a:txBody>
                    <a:bodyPr/>
                    <a:lstStyle/>
                    <a:p>
                      <a:pPr marL="265112" marR="0" indent="0" algn="ctr" defTabSz="914400" rtl="0" eaLnBrk="1" fontAlgn="ctr" latinLnBrk="0" hangingPunct="1">
                        <a:lnSpc>
                          <a:spcPts val="2000"/>
                        </a:lnSpc>
                        <a:spcBef>
                          <a:spcPts val="0"/>
                        </a:spcBef>
                        <a:spcAft>
                          <a:spcPts val="600"/>
                        </a:spcAft>
                        <a:buClrTx/>
                        <a:buSzTx/>
                        <a:buFont typeface="Arial" charset="0"/>
                        <a:buNone/>
                        <a:tabLst/>
                        <a:defRPr/>
                      </a:pPr>
                      <a:r>
                        <a:rPr lang="en-US" altLang="zh-TW" sz="1800" b="0" i="0" u="none" strike="noStrike" dirty="0">
                          <a:solidFill>
                            <a:schemeClr val="tx1"/>
                          </a:solidFill>
                          <a:effectLst/>
                          <a:latin typeface="Tahoma" pitchFamily="34" charset="0"/>
                          <a:ea typeface="Tahoma" pitchFamily="34" charset="0"/>
                          <a:cs typeface="Tahoma" pitchFamily="34" charset="0"/>
                        </a:rPr>
                        <a:t>3.58</a:t>
                      </a:r>
                      <a:r>
                        <a:rPr lang="en-US" altLang="zh-TW" sz="1800" b="0" i="0" u="none" strike="noStrike" baseline="0" dirty="0">
                          <a:solidFill>
                            <a:schemeClr val="tx1"/>
                          </a:solidFill>
                          <a:effectLst/>
                          <a:latin typeface="Tahoma" pitchFamily="34" charset="0"/>
                          <a:ea typeface="Tahoma" pitchFamily="34" charset="0"/>
                          <a:cs typeface="Tahoma" pitchFamily="34" charset="0"/>
                        </a:rPr>
                        <a:t> </a:t>
                      </a:r>
                      <a:r>
                        <a:rPr lang="en-US" altLang="zh-TW" sz="1400" b="0" i="0" u="none" strike="noStrike" baseline="0" dirty="0">
                          <a:solidFill>
                            <a:schemeClr val="tx1"/>
                          </a:solidFill>
                          <a:effectLst/>
                          <a:latin typeface="Tahoma" pitchFamily="34" charset="0"/>
                          <a:ea typeface="Tahoma" pitchFamily="34" charset="0"/>
                          <a:cs typeface="Tahoma" pitchFamily="34" charset="0"/>
                        </a:rPr>
                        <a:t>(rv32)</a:t>
                      </a:r>
                      <a:r>
                        <a:rPr lang="en-US" altLang="zh-TW" sz="1800" b="0" i="0" u="none" strike="noStrike" baseline="0" dirty="0">
                          <a:solidFill>
                            <a:schemeClr val="tx1"/>
                          </a:solidFill>
                          <a:effectLst/>
                          <a:latin typeface="Tahoma" pitchFamily="34" charset="0"/>
                          <a:ea typeface="Tahoma" pitchFamily="34" charset="0"/>
                          <a:cs typeface="Tahoma" pitchFamily="34" charset="0"/>
                        </a:rPr>
                        <a:t>, 3.52 </a:t>
                      </a:r>
                      <a:r>
                        <a:rPr lang="en-US" altLang="zh-TW" sz="1400" b="0" i="0" u="none" strike="noStrike" baseline="0" dirty="0">
                          <a:solidFill>
                            <a:schemeClr val="tx1"/>
                          </a:solidFill>
                          <a:effectLst/>
                          <a:latin typeface="Tahoma" pitchFamily="34" charset="0"/>
                          <a:ea typeface="Tahoma" pitchFamily="34" charset="0"/>
                          <a:cs typeface="Tahoma" pitchFamily="34" charset="0"/>
                        </a:rPr>
                        <a:t>(rv64)</a:t>
                      </a:r>
                      <a:endParaRPr lang="en-US" altLang="zh-TW" sz="1400" b="0" i="0" u="none" strike="noStrike" dirty="0">
                        <a:solidFill>
                          <a:schemeClr val="tx1"/>
                        </a:solidFill>
                        <a:effectLst/>
                        <a:latin typeface="Tahoma" pitchFamily="34" charset="0"/>
                        <a:ea typeface="Tahoma" pitchFamily="34" charset="0"/>
                        <a:cs typeface="Tahoma" pitchFamily="34" charset="0"/>
                      </a:endParaRPr>
                    </a:p>
                  </a:txBody>
                  <a:tcPr marL="0" marR="0" marT="27000" marB="27000" anchor="ctr">
                    <a:lnR w="12700" cap="flat" cmpd="sng" algn="ctr">
                      <a:solidFill>
                        <a:schemeClr val="bg1"/>
                      </a:solidFill>
                      <a:prstDash val="solid"/>
                      <a:round/>
                      <a:headEnd type="none" w="med" len="med"/>
                      <a:tailEnd type="none" w="med" len="med"/>
                    </a:lnR>
                  </a:tcPr>
                </a:tc>
                <a:tc hMerge="1">
                  <a:txBody>
                    <a:bodyPr/>
                    <a:lstStyle/>
                    <a:p>
                      <a:endParaRPr lang="zh-TW" altLang="en-US"/>
                    </a:p>
                  </a:txBody>
                  <a:tcPr/>
                </a:tc>
                <a:extLst>
                  <a:ext uri="{0D108BD9-81ED-4DB2-BD59-A6C34878D82A}">
                    <a16:rowId xmlns:a16="http://schemas.microsoft.com/office/drawing/2014/main" val="10005"/>
                  </a:ext>
                </a:extLst>
              </a:tr>
              <a:tr h="172824">
                <a:tc>
                  <a:txBody>
                    <a:bodyPr/>
                    <a:lstStyle/>
                    <a:p>
                      <a:pPr algn="r" fontAlgn="ctr">
                        <a:lnSpc>
                          <a:spcPts val="2000"/>
                        </a:lnSpc>
                      </a:pPr>
                      <a:r>
                        <a:rPr lang="en-US" sz="1800" b="0" i="0" u="none" strike="noStrike" dirty="0">
                          <a:solidFill>
                            <a:schemeClr val="tx1"/>
                          </a:solidFill>
                          <a:effectLst/>
                          <a:latin typeface="Tahoma" pitchFamily="34" charset="0"/>
                          <a:ea typeface="Tahoma" pitchFamily="34" charset="0"/>
                          <a:cs typeface="Tahoma" pitchFamily="34" charset="0"/>
                        </a:rPr>
                        <a:t>DMIPS/MHz (ground rule)</a:t>
                      </a:r>
                      <a:r>
                        <a:rPr lang="en-US" sz="1800" b="0" i="0" u="none" strike="noStrike" baseline="30000" dirty="0">
                          <a:solidFill>
                            <a:schemeClr val="tx1"/>
                          </a:solidFill>
                          <a:effectLst/>
                          <a:latin typeface="Tahoma" pitchFamily="34" charset="0"/>
                          <a:ea typeface="Tahoma" pitchFamily="34" charset="0"/>
                          <a:cs typeface="Tahoma" pitchFamily="34" charset="0"/>
                        </a:rPr>
                        <a:t>2</a:t>
                      </a:r>
                    </a:p>
                  </a:txBody>
                  <a:tcPr marL="36000" marR="108000" marT="27000" marB="27000" anchor="ctr"/>
                </a:tc>
                <a:tc gridSpan="2">
                  <a:txBody>
                    <a:bodyPr/>
                    <a:lstStyle/>
                    <a:p>
                      <a:pPr marL="265112" indent="0" algn="ctr" fontAlgn="ctr">
                        <a:lnSpc>
                          <a:spcPts val="2000"/>
                        </a:lnSpc>
                        <a:spcAft>
                          <a:spcPts val="600"/>
                        </a:spcAft>
                        <a:buFont typeface="Arial" charset="0"/>
                        <a:buNone/>
                      </a:pPr>
                      <a:r>
                        <a:rPr lang="en-US" altLang="zh-TW" sz="1800" b="0" i="0" u="none" strike="noStrike" dirty="0">
                          <a:solidFill>
                            <a:schemeClr val="tx1"/>
                          </a:solidFill>
                          <a:effectLst/>
                          <a:latin typeface="Tahoma" pitchFamily="34" charset="0"/>
                          <a:ea typeface="Tahoma" pitchFamily="34" charset="0"/>
                          <a:cs typeface="Tahoma" pitchFamily="34" charset="0"/>
                        </a:rPr>
                        <a:t>1.96 </a:t>
                      </a:r>
                      <a:r>
                        <a:rPr lang="en-US" altLang="zh-TW" sz="1400" b="0" i="0" u="none" strike="noStrike" dirty="0">
                          <a:solidFill>
                            <a:schemeClr val="tx1"/>
                          </a:solidFill>
                          <a:effectLst/>
                          <a:latin typeface="Tahoma" pitchFamily="34" charset="0"/>
                          <a:ea typeface="Tahoma" pitchFamily="34" charset="0"/>
                          <a:cs typeface="Tahoma" pitchFamily="34" charset="0"/>
                        </a:rPr>
                        <a:t>(rv32)</a:t>
                      </a:r>
                      <a:r>
                        <a:rPr lang="en-US" altLang="zh-TW" sz="1800" b="0" i="0" u="none" strike="noStrike" dirty="0">
                          <a:solidFill>
                            <a:schemeClr val="tx1"/>
                          </a:solidFill>
                          <a:effectLst/>
                          <a:latin typeface="Tahoma" pitchFamily="34" charset="0"/>
                          <a:ea typeface="Tahoma" pitchFamily="34" charset="0"/>
                          <a:cs typeface="Tahoma" pitchFamily="34" charset="0"/>
                        </a:rPr>
                        <a:t>, 2.09</a:t>
                      </a:r>
                      <a:r>
                        <a:rPr lang="en-US" altLang="zh-TW" sz="1800" b="0" i="0" u="none" strike="noStrike" baseline="0" dirty="0">
                          <a:solidFill>
                            <a:schemeClr val="tx1"/>
                          </a:solidFill>
                          <a:effectLst/>
                          <a:latin typeface="Tahoma" pitchFamily="34" charset="0"/>
                          <a:ea typeface="Tahoma" pitchFamily="34" charset="0"/>
                          <a:cs typeface="Tahoma" pitchFamily="34" charset="0"/>
                        </a:rPr>
                        <a:t> </a:t>
                      </a:r>
                      <a:r>
                        <a:rPr lang="en-US" altLang="zh-TW" sz="1400" b="0" i="0" u="none" strike="noStrike" baseline="0" dirty="0">
                          <a:solidFill>
                            <a:schemeClr val="tx1"/>
                          </a:solidFill>
                          <a:effectLst/>
                          <a:latin typeface="Tahoma" pitchFamily="34" charset="0"/>
                          <a:ea typeface="Tahoma" pitchFamily="34" charset="0"/>
                          <a:cs typeface="Tahoma" pitchFamily="34" charset="0"/>
                        </a:rPr>
                        <a:t>(rv64)</a:t>
                      </a:r>
                      <a:endParaRPr lang="en-US" altLang="zh-TW" sz="1400" b="0" i="0" u="none" strike="noStrike" dirty="0">
                        <a:solidFill>
                          <a:schemeClr val="tx1"/>
                        </a:solidFill>
                        <a:effectLst/>
                        <a:latin typeface="Tahoma" pitchFamily="34" charset="0"/>
                        <a:ea typeface="Tahoma" pitchFamily="34" charset="0"/>
                        <a:cs typeface="Tahoma" pitchFamily="34" charset="0"/>
                      </a:endParaRPr>
                    </a:p>
                  </a:txBody>
                  <a:tcPr marL="0" marR="0" marT="27000" marB="27000" anchor="ctr">
                    <a:lnR w="12700" cap="flat" cmpd="sng" algn="ctr">
                      <a:solidFill>
                        <a:schemeClr val="bg1"/>
                      </a:solidFill>
                      <a:prstDash val="solid"/>
                      <a:round/>
                      <a:headEnd type="none" w="med" len="med"/>
                      <a:tailEnd type="none" w="med" len="med"/>
                    </a:lnR>
                  </a:tcPr>
                </a:tc>
                <a:tc hMerge="1">
                  <a:txBody>
                    <a:bodyPr/>
                    <a:lstStyle/>
                    <a:p>
                      <a:endParaRPr lang="zh-TW" altLang="en-US"/>
                    </a:p>
                  </a:txBody>
                  <a:tcPr/>
                </a:tc>
                <a:extLst>
                  <a:ext uri="{0D108BD9-81ED-4DB2-BD59-A6C34878D82A}">
                    <a16:rowId xmlns:a16="http://schemas.microsoft.com/office/drawing/2014/main" val="10006"/>
                  </a:ext>
                </a:extLst>
              </a:tr>
              <a:tr h="214888">
                <a:tc gridSpan="3">
                  <a:txBody>
                    <a:bodyPr/>
                    <a:lstStyle/>
                    <a:p>
                      <a:pPr marL="623888" marR="0" indent="-623888" algn="l" defTabSz="914400" rtl="0" eaLnBrk="1" fontAlgn="auto" latinLnBrk="0" hangingPunct="1">
                        <a:lnSpc>
                          <a:spcPct val="100000"/>
                        </a:lnSpc>
                        <a:spcBef>
                          <a:spcPts val="0"/>
                        </a:spcBef>
                        <a:spcAft>
                          <a:spcPts val="0"/>
                        </a:spcAft>
                        <a:buClrTx/>
                        <a:buSzTx/>
                        <a:buFontTx/>
                        <a:buNone/>
                        <a:tabLst/>
                        <a:defRPr/>
                      </a:pPr>
                      <a:r>
                        <a:rPr lang="en-US" altLang="zh-TW" sz="1100" b="0" dirty="0">
                          <a:solidFill>
                            <a:schemeClr val="tx1"/>
                          </a:solidFill>
                          <a:latin typeface="Tahoma" pitchFamily="34" charset="0"/>
                          <a:ea typeface="Tahoma" pitchFamily="34" charset="0"/>
                          <a:cs typeface="Tahoma" pitchFamily="34" charset="0"/>
                        </a:rPr>
                        <a:t>1: TSMC</a:t>
                      </a:r>
                      <a:r>
                        <a:rPr lang="en-US" altLang="zh-TW" sz="1100" b="0" baseline="0" dirty="0">
                          <a:solidFill>
                            <a:schemeClr val="tx1"/>
                          </a:solidFill>
                          <a:latin typeface="Tahoma" pitchFamily="34" charset="0"/>
                          <a:ea typeface="Tahoma" pitchFamily="34" charset="0"/>
                          <a:cs typeface="Tahoma" pitchFamily="34" charset="0"/>
                        </a:rPr>
                        <a:t> 28HPC+ RVT 9T library and high-speed memory. Frequency condition: 0.81v/-40</a:t>
                      </a:r>
                      <a:r>
                        <a:rPr lang="en-US" altLang="zh-TW" sz="1100" b="0" baseline="30000" dirty="0">
                          <a:solidFill>
                            <a:schemeClr val="tx1"/>
                          </a:solidFill>
                          <a:latin typeface="Tahoma" pitchFamily="34" charset="0"/>
                          <a:ea typeface="Tahoma" pitchFamily="34" charset="0"/>
                          <a:cs typeface="Tahoma" pitchFamily="34" charset="0"/>
                        </a:rPr>
                        <a:t>o</a:t>
                      </a:r>
                      <a:r>
                        <a:rPr lang="en-US" altLang="zh-TW" sz="1100" b="0" baseline="0" dirty="0">
                          <a:solidFill>
                            <a:schemeClr val="tx1"/>
                          </a:solidFill>
                          <a:latin typeface="Tahoma" pitchFamily="34" charset="0"/>
                          <a:ea typeface="Tahoma" pitchFamily="34" charset="0"/>
                          <a:cs typeface="Tahoma" pitchFamily="34" charset="0"/>
                        </a:rPr>
                        <a:t>c.</a:t>
                      </a:r>
                      <a:endParaRPr lang="en-US" altLang="zh-TW" sz="900" b="0" baseline="0" dirty="0">
                        <a:solidFill>
                          <a:schemeClr val="tx1"/>
                        </a:solidFill>
                        <a:latin typeface="Tahoma" pitchFamily="34" charset="0"/>
                        <a:ea typeface="Tahoma" pitchFamily="34" charset="0"/>
                        <a:cs typeface="Tahoma" pitchFamily="34" charset="0"/>
                      </a:endParaRPr>
                    </a:p>
                    <a:p>
                      <a:pPr marL="623888" marR="0" indent="-623888" algn="l" defTabSz="914400" rtl="0" eaLnBrk="1" fontAlgn="auto" latinLnBrk="0" hangingPunct="1">
                        <a:lnSpc>
                          <a:spcPct val="100000"/>
                        </a:lnSpc>
                        <a:spcBef>
                          <a:spcPts val="0"/>
                        </a:spcBef>
                        <a:spcAft>
                          <a:spcPts val="0"/>
                        </a:spcAft>
                        <a:buClrTx/>
                        <a:buSzTx/>
                        <a:buFontTx/>
                        <a:buNone/>
                        <a:tabLst/>
                        <a:defRPr/>
                      </a:pPr>
                      <a:r>
                        <a:rPr kumimoji="0" lang="en-US" altLang="zh-TW" sz="1100" b="0" dirty="0">
                          <a:solidFill>
                            <a:schemeClr val="tx1"/>
                          </a:solidFill>
                          <a:latin typeface="Tahoma" pitchFamily="34" charset="0"/>
                        </a:rPr>
                        <a:t>2:</a:t>
                      </a:r>
                      <a:r>
                        <a:rPr kumimoji="0" lang="en-US" altLang="zh-TW" sz="1100" b="0" i="0" kern="1200" dirty="0">
                          <a:solidFill>
                            <a:schemeClr val="tx1"/>
                          </a:solidFill>
                          <a:latin typeface="Tahoma" pitchFamily="34" charset="0"/>
                          <a:ea typeface="+mn-ea"/>
                          <a:cs typeface="+mn-cs"/>
                        </a:rPr>
                        <a:t> BSP V5.0.0</a:t>
                      </a:r>
                      <a:r>
                        <a:rPr kumimoji="0" lang="en-US" altLang="zh-TW" sz="1100" b="0" i="0" kern="1200" baseline="0" dirty="0">
                          <a:solidFill>
                            <a:schemeClr val="tx1"/>
                          </a:solidFill>
                          <a:latin typeface="Tahoma" pitchFamily="34" charset="0"/>
                          <a:ea typeface="+mn-ea"/>
                          <a:cs typeface="+mn-cs"/>
                        </a:rPr>
                        <a:t> toolchain; DMIPS/ground rule uses no-inline option.</a:t>
                      </a:r>
                      <a:endParaRPr kumimoji="0" lang="en-US" altLang="zh-TW" sz="1100" b="0" i="0" kern="1200" dirty="0">
                        <a:solidFill>
                          <a:schemeClr val="tx1"/>
                        </a:solidFill>
                        <a:latin typeface="Tahoma" pitchFamily="34" charset="0"/>
                        <a:ea typeface="+mn-ea"/>
                        <a:cs typeface="+mn-cs"/>
                      </a:endParaRPr>
                    </a:p>
                  </a:txBody>
                  <a:tcPr marL="180000" marR="108000" marT="27000" marB="27000" anchor="ctr">
                    <a:lnR w="12700" cap="flat" cmpd="sng" algn="ctr">
                      <a:solidFill>
                        <a:schemeClr val="bg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1"/>
                  </a:ext>
                </a:extLst>
              </a:tr>
            </a:tbl>
          </a:graphicData>
        </a:graphic>
      </p:graphicFrame>
      <p:sp>
        <p:nvSpPr>
          <p:cNvPr id="4" name="矩形 3"/>
          <p:cNvSpPr/>
          <p:nvPr/>
        </p:nvSpPr>
        <p:spPr bwMode="auto">
          <a:xfrm>
            <a:off x="95274" y="2174488"/>
            <a:ext cx="5982149" cy="1190703"/>
          </a:xfrm>
          <a:prstGeom prst="rect">
            <a:avLst/>
          </a:prstGeom>
          <a:noFill/>
          <a:ln w="28575" cap="flat" cmpd="sng" algn="ctr">
            <a:solidFill>
              <a:srgbClr val="FF0000"/>
            </a:solidFill>
            <a:prstDash val="lgDash"/>
            <a:round/>
            <a:headEnd type="none" w="med" len="med"/>
            <a:tailEnd type="none" w="med" len="med"/>
          </a:ln>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TW" altLang="en-US" sz="1800" b="1" i="0" u="none" strike="noStrike" cap="none" normalizeH="0" baseline="0" dirty="0">
              <a:ln>
                <a:noFill/>
              </a:ln>
              <a:solidFill>
                <a:schemeClr val="tx1"/>
              </a:solidFill>
              <a:effectLst/>
              <a:latin typeface="Arial" charset="0"/>
            </a:endParaRPr>
          </a:p>
        </p:txBody>
      </p:sp>
      <p:sp>
        <p:nvSpPr>
          <p:cNvPr id="5" name="內容版面配置區 2"/>
          <p:cNvSpPr txBox="1">
            <a:spLocks/>
          </p:cNvSpPr>
          <p:nvPr/>
        </p:nvSpPr>
        <p:spPr>
          <a:xfrm>
            <a:off x="95274" y="806261"/>
            <a:ext cx="8963378" cy="1368227"/>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marR="0" indent="-342900" algn="l" defTabSz="914400" rtl="0" latinLnBrk="0">
              <a:lnSpc>
                <a:spcPct val="100000"/>
              </a:lnSpc>
              <a:spcBef>
                <a:spcPts val="700"/>
              </a:spcBef>
              <a:spcAft>
                <a:spcPts val="0"/>
              </a:spcAft>
              <a:buClr>
                <a:srgbClr val="006666"/>
              </a:buClr>
              <a:buSzPct val="85000"/>
              <a:buFont typeface="Arial"/>
              <a:buChar char="►"/>
              <a:tabLst/>
              <a:defRPr sz="3200" b="0" i="0" u="none" strike="noStrike" cap="none" spc="0" baseline="0">
                <a:ln>
                  <a:noFill/>
                </a:ln>
                <a:solidFill>
                  <a:srgbClr val="000000"/>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006666"/>
              </a:buClr>
              <a:buSzPct val="100000"/>
              <a:buFont typeface="Arial"/>
              <a:buChar char="•"/>
              <a:tabLst/>
              <a:defRPr sz="2800" b="0" i="0" u="none" strike="noStrike" cap="none" spc="0" baseline="0">
                <a:ln>
                  <a:noFill/>
                </a:ln>
                <a:solidFill>
                  <a:srgbClr val="000000"/>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006666"/>
              </a:buClr>
              <a:buSzPct val="100000"/>
              <a:buFont typeface="Arial"/>
              <a:buChar char="–"/>
              <a:tabLst/>
              <a:defRPr sz="2400" b="0" i="0" u="none" strike="noStrike" cap="none" spc="0" baseline="0">
                <a:ln>
                  <a:noFill/>
                </a:ln>
                <a:solidFill>
                  <a:srgbClr val="000000"/>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006666"/>
              </a:buClr>
              <a:buSzPct val="100000"/>
              <a:buFont typeface="Arial"/>
              <a:buChar char="»"/>
              <a:tabLst/>
              <a:defRPr sz="2000" b="0" i="0" u="none" strike="noStrike" cap="none" spc="0" baseline="0">
                <a:ln>
                  <a:noFill/>
                </a:ln>
                <a:solidFill>
                  <a:srgbClr val="000000"/>
                </a:solidFill>
                <a:uFillTx/>
                <a:latin typeface="Tahoma"/>
                <a:ea typeface="Tahoma"/>
                <a:cs typeface="Tahoma"/>
                <a:sym typeface="Tahoma"/>
              </a:defRPr>
            </a:lvl4pPr>
            <a:lvl5pPr marL="0" marR="0" indent="1828800" algn="l" defTabSz="914400" rtl="0" latinLnBrk="0">
              <a:lnSpc>
                <a:spcPct val="100000"/>
              </a:lnSpc>
              <a:spcBef>
                <a:spcPts val="700"/>
              </a:spcBef>
              <a:spcAft>
                <a:spcPts val="0"/>
              </a:spcAft>
              <a:buClr>
                <a:srgbClr val="006666"/>
              </a:buClr>
              <a:buSzTx/>
              <a:buFont typeface="Arial"/>
              <a:buNone/>
              <a:tabLst/>
              <a:defRPr sz="1800" b="0" i="0" u="none" strike="noStrike" cap="none" spc="0" baseline="0">
                <a:ln>
                  <a:noFill/>
                </a:ln>
                <a:solidFill>
                  <a:srgbClr val="000000"/>
                </a:solidFill>
                <a:uFillTx/>
                <a:latin typeface="Tahoma"/>
                <a:ea typeface="Tahoma"/>
                <a:cs typeface="Tahoma"/>
                <a:sym typeface="Tahoma"/>
              </a:defRPr>
            </a:lvl5pPr>
            <a:lvl6pPr marL="2651760" marR="0" indent="-365760"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6pPr>
            <a:lvl7pPr marL="3108960" marR="0" indent="-365760"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7pPr>
            <a:lvl8pPr marL="3566159" marR="0" indent="-365759"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8pPr>
            <a:lvl9pPr marL="4023359" marR="0" indent="-365759"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9pPr>
          </a:lstStyle>
          <a:p>
            <a:pPr marL="182563" indent="-182563">
              <a:spcBef>
                <a:spcPts val="300"/>
              </a:spcBef>
            </a:pPr>
            <a:r>
              <a:rPr lang="en-US" altLang="zh-TW" sz="2000" b="1" dirty="0">
                <a:solidFill>
                  <a:schemeClr val="bg1"/>
                </a:solidFill>
              </a:rPr>
              <a:t>Smallest usable N25F/NX25F</a:t>
            </a:r>
            <a:r>
              <a:rPr lang="en-US" altLang="zh-TW" sz="2000" baseline="30000" dirty="0">
                <a:solidFill>
                  <a:schemeClr val="bg1"/>
                </a:solidFill>
              </a:rPr>
              <a:t>1</a:t>
            </a:r>
            <a:r>
              <a:rPr lang="en-US" altLang="zh-TW" sz="2000" b="1" dirty="0">
                <a:solidFill>
                  <a:schemeClr val="bg1"/>
                </a:solidFill>
              </a:rPr>
              <a:t>: ILM/DLM, no caches/BTB</a:t>
            </a:r>
          </a:p>
          <a:p>
            <a:pPr marL="541338" lvl="1" indent="-179388">
              <a:spcBef>
                <a:spcPts val="300"/>
              </a:spcBef>
              <a:buFont typeface="Wingdings" pitchFamily="2" charset="2"/>
              <a:buChar char="Ø"/>
            </a:pPr>
            <a:r>
              <a:rPr lang="en-US" altLang="zh-TW" sz="2000" dirty="0">
                <a:solidFill>
                  <a:schemeClr val="bg1"/>
                </a:solidFill>
              </a:rPr>
              <a:t>N25F  @ 1 GHz: 37K, 0.033 mm</a:t>
            </a:r>
            <a:r>
              <a:rPr lang="en-US" altLang="zh-TW" sz="2000" baseline="30000" dirty="0">
                <a:solidFill>
                  <a:schemeClr val="bg1"/>
                </a:solidFill>
              </a:rPr>
              <a:t>2</a:t>
            </a:r>
            <a:r>
              <a:rPr lang="en-US" altLang="zh-TW" sz="2000" dirty="0">
                <a:solidFill>
                  <a:schemeClr val="bg1"/>
                </a:solidFill>
              </a:rPr>
              <a:t>, 4.1 </a:t>
            </a:r>
            <a:r>
              <a:rPr lang="en-US" altLang="zh-TW" sz="2000" dirty="0" err="1">
                <a:solidFill>
                  <a:schemeClr val="bg1"/>
                </a:solidFill>
              </a:rPr>
              <a:t>uW</a:t>
            </a:r>
            <a:r>
              <a:rPr lang="en-US" altLang="zh-TW" sz="2000" dirty="0">
                <a:solidFill>
                  <a:schemeClr val="bg1"/>
                </a:solidFill>
              </a:rPr>
              <a:t>/MHz</a:t>
            </a:r>
          </a:p>
          <a:p>
            <a:pPr marL="541338" lvl="1" indent="-179388">
              <a:spcBef>
                <a:spcPts val="300"/>
              </a:spcBef>
              <a:buFont typeface="Wingdings" pitchFamily="2" charset="2"/>
              <a:buChar char="Ø"/>
            </a:pPr>
            <a:r>
              <a:rPr lang="en-US" altLang="zh-TW" sz="2000" dirty="0">
                <a:solidFill>
                  <a:schemeClr val="bg1"/>
                </a:solidFill>
              </a:rPr>
              <a:t>NX25F@ 1 GHz: 56K, 0.044 mm</a:t>
            </a:r>
            <a:r>
              <a:rPr lang="en-US" altLang="zh-TW" sz="2000" baseline="30000" dirty="0">
                <a:solidFill>
                  <a:schemeClr val="bg1"/>
                </a:solidFill>
              </a:rPr>
              <a:t>2</a:t>
            </a:r>
            <a:r>
              <a:rPr lang="en-US" altLang="zh-TW" sz="2000" dirty="0">
                <a:solidFill>
                  <a:schemeClr val="bg1"/>
                </a:solidFill>
              </a:rPr>
              <a:t>, 6.0 </a:t>
            </a:r>
            <a:r>
              <a:rPr lang="en-US" altLang="zh-TW" sz="2000" dirty="0" err="1">
                <a:solidFill>
                  <a:schemeClr val="bg1"/>
                </a:solidFill>
              </a:rPr>
              <a:t>uW</a:t>
            </a:r>
            <a:r>
              <a:rPr lang="en-US" altLang="zh-TW" sz="2000" dirty="0">
                <a:solidFill>
                  <a:schemeClr val="bg1"/>
                </a:solidFill>
              </a:rPr>
              <a:t>/MHz</a:t>
            </a:r>
          </a:p>
        </p:txBody>
      </p:sp>
      <p:pic>
        <p:nvPicPr>
          <p:cNvPr id="6" name="bannertw.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4682" y="1195094"/>
            <a:ext cx="2899317" cy="2902374"/>
          </a:xfrm>
          <a:prstGeom prst="rect">
            <a:avLst/>
          </a:prstGeom>
          <a:ln w="12700">
            <a:miter lim="400000"/>
          </a:ln>
        </p:spPr>
      </p:pic>
      <p:sp>
        <p:nvSpPr>
          <p:cNvPr id="8" name="平行四邊形 7"/>
          <p:cNvSpPr/>
          <p:nvPr/>
        </p:nvSpPr>
        <p:spPr>
          <a:xfrm>
            <a:off x="6282381" y="3428127"/>
            <a:ext cx="1154681" cy="458095"/>
          </a:xfrm>
          <a:prstGeom prst="parallelogram">
            <a:avLst>
              <a:gd name="adj" fmla="val 17262"/>
            </a:avLst>
          </a:prstGeom>
          <a:solidFill>
            <a:schemeClr val="accent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400" b="1" dirty="0">
                <a:latin typeface="Tahoma" pitchFamily="34" charset="0"/>
                <a:ea typeface="Tahoma" pitchFamily="34" charset="0"/>
                <a:cs typeface="Tahoma" pitchFamily="34" charset="0"/>
              </a:rPr>
              <a:t>AX25</a:t>
            </a:r>
            <a:endParaRPr lang="zh-TW" altLang="en-US" sz="2000" b="1" dirty="0">
              <a:latin typeface="Tahoma" pitchFamily="34" charset="0"/>
              <a:cs typeface="Tahoma" pitchFamily="34" charset="0"/>
            </a:endParaRPr>
          </a:p>
        </p:txBody>
      </p:sp>
      <p:sp>
        <p:nvSpPr>
          <p:cNvPr id="9" name="平行四邊形 8"/>
          <p:cNvSpPr/>
          <p:nvPr/>
        </p:nvSpPr>
        <p:spPr>
          <a:xfrm>
            <a:off x="7744770" y="3186509"/>
            <a:ext cx="1059609" cy="407880"/>
          </a:xfrm>
          <a:prstGeom prst="parallelogram">
            <a:avLst>
              <a:gd name="adj" fmla="val 17758"/>
            </a:avLst>
          </a:prstGeom>
          <a:solidFill>
            <a:schemeClr val="accent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400" b="1" spc="300" dirty="0">
                <a:latin typeface="Tahoma" pitchFamily="34" charset="0"/>
                <a:ea typeface="Tahoma" pitchFamily="34" charset="0"/>
                <a:cs typeface="Tahoma" pitchFamily="34" charset="0"/>
              </a:rPr>
              <a:t>A25</a:t>
            </a:r>
            <a:endParaRPr lang="zh-TW" altLang="en-US" sz="2400" b="1" spc="300" dirty="0">
              <a:latin typeface="Tahoma" pitchFamily="34" charset="0"/>
              <a:cs typeface="Tahoma" pitchFamily="34" charset="0"/>
            </a:endParaRPr>
          </a:p>
        </p:txBody>
      </p:sp>
      <p:sp>
        <p:nvSpPr>
          <p:cNvPr id="10" name="平行四邊形 9"/>
          <p:cNvSpPr/>
          <p:nvPr/>
        </p:nvSpPr>
        <p:spPr>
          <a:xfrm>
            <a:off x="6506934" y="2709669"/>
            <a:ext cx="1059609" cy="407880"/>
          </a:xfrm>
          <a:prstGeom prst="parallelogram">
            <a:avLst>
              <a:gd name="adj" fmla="val 17758"/>
            </a:avLst>
          </a:prstGeom>
          <a:solidFill>
            <a:schemeClr val="accent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b="1" spc="-150" dirty="0">
                <a:latin typeface="Tahoma" pitchFamily="34" charset="0"/>
                <a:ea typeface="Tahoma" pitchFamily="34" charset="0"/>
                <a:cs typeface="Tahoma" pitchFamily="34" charset="0"/>
              </a:rPr>
              <a:t>NX25F</a:t>
            </a:r>
            <a:endParaRPr lang="zh-TW" altLang="en-US" sz="2000" b="1" spc="-150" dirty="0">
              <a:latin typeface="Tahoma" pitchFamily="34" charset="0"/>
              <a:cs typeface="Tahoma" pitchFamily="34" charset="0"/>
            </a:endParaRPr>
          </a:p>
        </p:txBody>
      </p:sp>
      <p:sp>
        <p:nvSpPr>
          <p:cNvPr id="11" name="平行四邊形 10"/>
          <p:cNvSpPr/>
          <p:nvPr/>
        </p:nvSpPr>
        <p:spPr>
          <a:xfrm>
            <a:off x="7831219" y="2512023"/>
            <a:ext cx="936577" cy="352086"/>
          </a:xfrm>
          <a:prstGeom prst="parallelogram">
            <a:avLst>
              <a:gd name="adj" fmla="val 18722"/>
            </a:avLst>
          </a:prstGeom>
          <a:solidFill>
            <a:schemeClr val="accent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b="1" dirty="0">
                <a:latin typeface="Tahoma" pitchFamily="34" charset="0"/>
                <a:ea typeface="Tahoma" pitchFamily="34" charset="0"/>
                <a:cs typeface="Tahoma" pitchFamily="34" charset="0"/>
              </a:rPr>
              <a:t>N25F</a:t>
            </a:r>
            <a:endParaRPr lang="zh-TW" altLang="en-US" sz="2000" b="1" dirty="0">
              <a:latin typeface="Tahoma" pitchFamily="34" charset="0"/>
              <a:cs typeface="Tahoma" pitchFamily="34" charset="0"/>
            </a:endParaRPr>
          </a:p>
        </p:txBody>
      </p:sp>
      <p:sp>
        <p:nvSpPr>
          <p:cNvPr id="12" name="平行四邊形 11"/>
          <p:cNvSpPr/>
          <p:nvPr/>
        </p:nvSpPr>
        <p:spPr>
          <a:xfrm>
            <a:off x="6726481" y="2100068"/>
            <a:ext cx="936577" cy="363245"/>
          </a:xfrm>
          <a:prstGeom prst="parallelogram">
            <a:avLst>
              <a:gd name="adj" fmla="val 18074"/>
            </a:avLst>
          </a:prstGeom>
          <a:solidFill>
            <a:schemeClr val="accent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b="1" dirty="0">
                <a:latin typeface="Tahoma" pitchFamily="34" charset="0"/>
                <a:ea typeface="Tahoma" pitchFamily="34" charset="0"/>
                <a:cs typeface="Tahoma" pitchFamily="34" charset="0"/>
              </a:rPr>
              <a:t>NX25</a:t>
            </a:r>
            <a:endParaRPr lang="zh-TW" altLang="en-US" sz="2000" b="1" dirty="0">
              <a:latin typeface="Tahoma" pitchFamily="34" charset="0"/>
              <a:cs typeface="Tahoma" pitchFamily="34" charset="0"/>
            </a:endParaRPr>
          </a:p>
        </p:txBody>
      </p:sp>
      <p:sp>
        <p:nvSpPr>
          <p:cNvPr id="14" name="流程圖: 文件 13"/>
          <p:cNvSpPr/>
          <p:nvPr/>
        </p:nvSpPr>
        <p:spPr>
          <a:xfrm>
            <a:off x="6311366" y="1278419"/>
            <a:ext cx="691599" cy="338507"/>
          </a:xfrm>
          <a:prstGeom prst="flowChartDocument">
            <a:avLst/>
          </a:prstGeom>
          <a:solidFill>
            <a:schemeClr val="accent1">
              <a:lumMod val="60000"/>
              <a:lumOff val="40000"/>
              <a:alpha val="63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b="0" dirty="0">
                <a:latin typeface="Tahoma" pitchFamily="34" charset="0"/>
                <a:ea typeface="Tahoma" pitchFamily="34" charset="0"/>
                <a:cs typeface="Tahoma" pitchFamily="34" charset="0"/>
              </a:rPr>
              <a:t>IMACFD</a:t>
            </a:r>
            <a:endParaRPr lang="zh-TW" altLang="en-US" sz="1100" b="0" dirty="0">
              <a:latin typeface="Tahoma" pitchFamily="34" charset="0"/>
              <a:cs typeface="Tahoma" pitchFamily="34" charset="0"/>
            </a:endParaRPr>
          </a:p>
        </p:txBody>
      </p:sp>
      <p:grpSp>
        <p:nvGrpSpPr>
          <p:cNvPr id="15" name="群組 14"/>
          <p:cNvGrpSpPr/>
          <p:nvPr/>
        </p:nvGrpSpPr>
        <p:grpSpPr>
          <a:xfrm>
            <a:off x="7071833" y="1286002"/>
            <a:ext cx="689416" cy="342076"/>
            <a:chOff x="6439563" y="4142226"/>
            <a:chExt cx="1038009" cy="403466"/>
          </a:xfrm>
        </p:grpSpPr>
        <p:sp>
          <p:nvSpPr>
            <p:cNvPr id="16" name="流程圖: 文件 15"/>
            <p:cNvSpPr/>
            <p:nvPr/>
          </p:nvSpPr>
          <p:spPr>
            <a:xfrm>
              <a:off x="6439732" y="4142226"/>
              <a:ext cx="1037840" cy="403466"/>
            </a:xfrm>
            <a:prstGeom prst="flowChartDocument">
              <a:avLst/>
            </a:prstGeom>
            <a:solidFill>
              <a:schemeClr val="accent1">
                <a:lumMod val="60000"/>
                <a:lumOff val="40000"/>
                <a:alpha val="63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dirty="0">
                <a:latin typeface="Tahoma" pitchFamily="34" charset="0"/>
                <a:cs typeface="Tahoma" pitchFamily="34" charset="0"/>
              </a:endParaRPr>
            </a:p>
          </p:txBody>
        </p:sp>
        <p:sp>
          <p:nvSpPr>
            <p:cNvPr id="17" name="矩形 16"/>
            <p:cNvSpPr/>
            <p:nvPr/>
          </p:nvSpPr>
          <p:spPr>
            <a:xfrm>
              <a:off x="6439563" y="4192691"/>
              <a:ext cx="1038009" cy="257930"/>
            </a:xfrm>
            <a:prstGeom prst="rect">
              <a:avLst/>
            </a:prstGeom>
          </p:spPr>
          <p:txBody>
            <a:bodyPr wrap="square" lIns="0" tIns="0" rIns="0" bIns="0" anchor="ctr" anchorCtr="0">
              <a:spAutoFit/>
            </a:bodyPr>
            <a:lstStyle/>
            <a:p>
              <a:pPr lvl="0" algn="ctr"/>
              <a:r>
                <a:rPr lang="en-US" altLang="zh-TW" sz="1400" b="0" dirty="0" err="1">
                  <a:solidFill>
                    <a:prstClr val="white"/>
                  </a:solidFill>
                  <a:latin typeface="+mn-lt"/>
                  <a:ea typeface="Tahoma" pitchFamily="34" charset="0"/>
                  <a:cs typeface="Tahoma" pitchFamily="34" charset="0"/>
                </a:rPr>
                <a:t>Perf</a:t>
              </a:r>
              <a:r>
                <a:rPr lang="en-US" altLang="zh-TW" sz="1400" b="0" dirty="0">
                  <a:solidFill>
                    <a:prstClr val="white"/>
                  </a:solidFill>
                  <a:latin typeface="+mn-lt"/>
                  <a:ea typeface="Tahoma" pitchFamily="34" charset="0"/>
                  <a:cs typeface="Tahoma" pitchFamily="34" charset="0"/>
                </a:rPr>
                <a:t> Ext.</a:t>
              </a:r>
              <a:endParaRPr lang="zh-TW" altLang="en-US" sz="1400" b="0" dirty="0">
                <a:solidFill>
                  <a:prstClr val="white"/>
                </a:solidFill>
                <a:latin typeface="+mn-lt"/>
                <a:ea typeface="新細明體"/>
                <a:cs typeface="Tahoma" pitchFamily="34" charset="0"/>
              </a:endParaRPr>
            </a:p>
          </p:txBody>
        </p:sp>
      </p:grpSp>
      <p:grpSp>
        <p:nvGrpSpPr>
          <p:cNvPr id="18" name="群組 17"/>
          <p:cNvGrpSpPr/>
          <p:nvPr/>
        </p:nvGrpSpPr>
        <p:grpSpPr>
          <a:xfrm>
            <a:off x="7779049" y="1278357"/>
            <a:ext cx="807390" cy="383178"/>
            <a:chOff x="7448988" y="4834643"/>
            <a:chExt cx="1086290" cy="344219"/>
          </a:xfrm>
        </p:grpSpPr>
        <p:sp>
          <p:nvSpPr>
            <p:cNvPr id="19" name="流程圖: 文件 18"/>
            <p:cNvSpPr/>
            <p:nvPr/>
          </p:nvSpPr>
          <p:spPr>
            <a:xfrm>
              <a:off x="7508162" y="4834643"/>
              <a:ext cx="997109" cy="344219"/>
            </a:xfrm>
            <a:prstGeom prst="flowChartDocument">
              <a:avLst/>
            </a:prstGeom>
            <a:solidFill>
              <a:schemeClr val="accent1">
                <a:lumMod val="60000"/>
                <a:lumOff val="40000"/>
                <a:alpha val="62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Tahoma" pitchFamily="34" charset="0"/>
                <a:cs typeface="Tahoma" pitchFamily="34" charset="0"/>
              </a:endParaRPr>
            </a:p>
          </p:txBody>
        </p:sp>
        <p:sp>
          <p:nvSpPr>
            <p:cNvPr id="20" name="矩形 19"/>
            <p:cNvSpPr/>
            <p:nvPr/>
          </p:nvSpPr>
          <p:spPr>
            <a:xfrm>
              <a:off x="7448988" y="4886404"/>
              <a:ext cx="1086290" cy="193539"/>
            </a:xfrm>
            <a:prstGeom prst="rect">
              <a:avLst/>
            </a:prstGeom>
          </p:spPr>
          <p:txBody>
            <a:bodyPr wrap="square" lIns="0" tIns="0" rIns="0" bIns="0" anchor="ctr" anchorCtr="0">
              <a:spAutoFit/>
            </a:bodyPr>
            <a:lstStyle/>
            <a:p>
              <a:pPr lvl="0" algn="ctr"/>
              <a:r>
                <a:rPr lang="en-US" altLang="zh-TW" sz="1400" b="0" dirty="0">
                  <a:solidFill>
                    <a:prstClr val="white"/>
                  </a:solidFill>
                  <a:latin typeface="Tahoma" pitchFamily="34" charset="0"/>
                  <a:ea typeface="Tahoma" pitchFamily="34" charset="0"/>
                  <a:cs typeface="Tahoma" pitchFamily="34" charset="0"/>
                </a:rPr>
                <a:t>CoDense</a:t>
              </a:r>
              <a:endParaRPr lang="zh-TW" altLang="en-US" sz="1400" b="0" dirty="0">
                <a:solidFill>
                  <a:prstClr val="white"/>
                </a:solidFill>
                <a:latin typeface="Tahoma" pitchFamily="34" charset="0"/>
                <a:ea typeface="新細明體"/>
                <a:cs typeface="Tahoma" pitchFamily="34" charset="0"/>
              </a:endParaRPr>
            </a:p>
          </p:txBody>
        </p:sp>
      </p:grpSp>
      <p:sp>
        <p:nvSpPr>
          <p:cNvPr id="21" name="梯形 20"/>
          <p:cNvSpPr/>
          <p:nvPr/>
        </p:nvSpPr>
        <p:spPr bwMode="auto">
          <a:xfrm>
            <a:off x="8780706" y="1661012"/>
            <a:ext cx="307289" cy="1435707"/>
          </a:xfrm>
          <a:prstGeom prst="trapezoid">
            <a:avLst/>
          </a:prstGeom>
          <a:solidFill>
            <a:schemeClr val="accent4">
              <a:lumMod val="75000"/>
              <a:alpha val="66000"/>
            </a:schemeClr>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TW" b="1" i="0" u="none" strike="noStrike" cap="none" normalizeH="0" baseline="0" dirty="0">
                <a:ln>
                  <a:noFill/>
                </a:ln>
                <a:solidFill>
                  <a:schemeClr val="bg1"/>
                </a:solidFill>
                <a:effectLst/>
                <a:latin typeface="+mj-lt"/>
              </a:rPr>
              <a:t>A</a:t>
            </a:r>
          </a:p>
          <a:p>
            <a:pPr marL="0" marR="0" indent="0" algn="ctr" defTabSz="914400" rtl="0" eaLnBrk="1" fontAlgn="base" latinLnBrk="0" hangingPunct="1">
              <a:lnSpc>
                <a:spcPct val="100000"/>
              </a:lnSpc>
              <a:spcBef>
                <a:spcPct val="0"/>
              </a:spcBef>
              <a:spcAft>
                <a:spcPct val="0"/>
              </a:spcAft>
              <a:buClrTx/>
              <a:buSzTx/>
              <a:buFontTx/>
              <a:buNone/>
            </a:pPr>
            <a:endParaRPr lang="en-US" altLang="zh-TW" dirty="0">
              <a:solidFill>
                <a:schemeClr val="bg1"/>
              </a:solidFill>
              <a:latin typeface="+mj-lt"/>
            </a:endParaRPr>
          </a:p>
          <a:p>
            <a:pPr marL="0" marR="0" indent="0" algn="ctr" defTabSz="914400" rtl="0" eaLnBrk="1" fontAlgn="base" latinLnBrk="0" hangingPunct="1">
              <a:lnSpc>
                <a:spcPct val="100000"/>
              </a:lnSpc>
              <a:spcBef>
                <a:spcPct val="0"/>
              </a:spcBef>
              <a:spcAft>
                <a:spcPct val="0"/>
              </a:spcAft>
              <a:buClrTx/>
              <a:buSzTx/>
              <a:buFontTx/>
              <a:buNone/>
            </a:pPr>
            <a:r>
              <a:rPr kumimoji="0" lang="en-US" altLang="zh-TW" b="1" i="0" u="none" strike="noStrike" cap="none" normalizeH="0" baseline="0" dirty="0">
                <a:ln>
                  <a:noFill/>
                </a:ln>
                <a:solidFill>
                  <a:schemeClr val="bg1"/>
                </a:solidFill>
                <a:effectLst/>
                <a:latin typeface="+mj-lt"/>
              </a:rPr>
              <a:t>C</a:t>
            </a:r>
          </a:p>
          <a:p>
            <a:pPr marL="0" marR="0" indent="0" algn="ctr" defTabSz="914400" rtl="0" eaLnBrk="1" fontAlgn="base" latinLnBrk="0" hangingPunct="1">
              <a:lnSpc>
                <a:spcPct val="100000"/>
              </a:lnSpc>
              <a:spcBef>
                <a:spcPct val="0"/>
              </a:spcBef>
              <a:spcAft>
                <a:spcPct val="0"/>
              </a:spcAft>
              <a:buClrTx/>
              <a:buSzTx/>
              <a:buFontTx/>
              <a:buNone/>
            </a:pPr>
            <a:endParaRPr lang="en-US" altLang="zh-TW" dirty="0">
              <a:solidFill>
                <a:schemeClr val="bg1"/>
              </a:solidFill>
              <a:latin typeface="+mj-lt"/>
            </a:endParaRPr>
          </a:p>
          <a:p>
            <a:pPr marL="0" marR="0" indent="0" algn="ctr" defTabSz="914400" rtl="0" eaLnBrk="1" fontAlgn="base" latinLnBrk="0" hangingPunct="1">
              <a:lnSpc>
                <a:spcPct val="100000"/>
              </a:lnSpc>
              <a:spcBef>
                <a:spcPct val="0"/>
              </a:spcBef>
              <a:spcAft>
                <a:spcPct val="0"/>
              </a:spcAft>
              <a:buClrTx/>
              <a:buSzTx/>
              <a:buFontTx/>
              <a:buNone/>
            </a:pPr>
            <a:r>
              <a:rPr kumimoji="0" lang="en-US" altLang="zh-TW" b="1" i="0" u="none" strike="noStrike" cap="none" normalizeH="0" baseline="0" dirty="0">
                <a:ln>
                  <a:noFill/>
                </a:ln>
                <a:solidFill>
                  <a:schemeClr val="bg1"/>
                </a:solidFill>
                <a:effectLst/>
                <a:latin typeface="+mj-lt"/>
              </a:rPr>
              <a:t>E</a:t>
            </a:r>
          </a:p>
          <a:p>
            <a:pPr marL="0" marR="0" indent="0" algn="ctr" defTabSz="914400" rtl="0" eaLnBrk="1" fontAlgn="base" latinLnBrk="0" hangingPunct="1">
              <a:lnSpc>
                <a:spcPct val="100000"/>
              </a:lnSpc>
              <a:spcBef>
                <a:spcPct val="0"/>
              </a:spcBef>
              <a:spcAft>
                <a:spcPct val="0"/>
              </a:spcAft>
              <a:buClrTx/>
              <a:buSzTx/>
              <a:buFontTx/>
              <a:buNone/>
            </a:pPr>
            <a:endParaRPr kumimoji="0" lang="zh-TW" altLang="en-US" sz="1400" b="1" i="0" u="none" strike="noStrike" cap="none" normalizeH="0" baseline="0" dirty="0">
              <a:ln>
                <a:noFill/>
              </a:ln>
              <a:solidFill>
                <a:schemeClr val="bg1"/>
              </a:solidFill>
              <a:effectLst/>
              <a:latin typeface="+mj-lt"/>
            </a:endParaRPr>
          </a:p>
        </p:txBody>
      </p:sp>
      <p:sp>
        <p:nvSpPr>
          <p:cNvPr id="22" name="文字版面配置區 2"/>
          <p:cNvSpPr txBox="1">
            <a:spLocks/>
          </p:cNvSpPr>
          <p:nvPr/>
        </p:nvSpPr>
        <p:spPr>
          <a:xfrm>
            <a:off x="592532" y="0"/>
            <a:ext cx="8683142"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None/>
            </a:pPr>
            <a:r>
              <a:rPr lang="en-US" altLang="zh-TW" sz="2400" dirty="0"/>
              <a:t>25-Series Processors: Low Power &amp; High Performance</a:t>
            </a:r>
            <a:endParaRPr lang="zh-TW" altLang="en-US" sz="2400" dirty="0"/>
          </a:p>
        </p:txBody>
      </p:sp>
    </p:spTree>
    <p:extLst>
      <p:ext uri="{BB962C8B-B14F-4D97-AF65-F5344CB8AC3E}">
        <p14:creationId xmlns:p14="http://schemas.microsoft.com/office/powerpoint/2010/main" val="11814080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50"/>
                                        <p:tgtEl>
                                          <p:spTgt spid="12"/>
                                        </p:tgtEl>
                                        <p:attrNameLst>
                                          <p:attrName>ppt_y</p:attrName>
                                        </p:attrNameLst>
                                      </p:cBhvr>
                                      <p:tavLst>
                                        <p:tav tm="0">
                                          <p:val>
                                            <p:strVal val="#ppt_y+#ppt_h*1.125000"/>
                                          </p:val>
                                        </p:tav>
                                        <p:tav tm="100000">
                                          <p:val>
                                            <p:strVal val="#ppt_y"/>
                                          </p:val>
                                        </p:tav>
                                      </p:tavLst>
                                    </p:anim>
                                    <p:animEffect transition="in" filter="wipe(up)">
                                      <p:cBhvr>
                                        <p:cTn id="11" dur="750"/>
                                        <p:tgtEl>
                                          <p:spTgt spid="1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p:tgtEl>
                                          <p:spTgt spid="10"/>
                                        </p:tgtEl>
                                        <p:attrNameLst>
                                          <p:attrName>ppt_y</p:attrName>
                                        </p:attrNameLst>
                                      </p:cBhvr>
                                      <p:tavLst>
                                        <p:tav tm="0">
                                          <p:val>
                                            <p:strVal val="#ppt_y+#ppt_h*1.125000"/>
                                          </p:val>
                                        </p:tav>
                                        <p:tav tm="100000">
                                          <p:val>
                                            <p:strVal val="#ppt_y"/>
                                          </p:val>
                                        </p:tav>
                                      </p:tavLst>
                                    </p:anim>
                                    <p:animEffect transition="in" filter="wipe(up)">
                                      <p:cBhvr>
                                        <p:cTn id="15" dur="750"/>
                                        <p:tgtEl>
                                          <p:spTgt spid="1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p:tgtEl>
                                          <p:spTgt spid="11"/>
                                        </p:tgtEl>
                                        <p:attrNameLst>
                                          <p:attrName>ppt_y</p:attrName>
                                        </p:attrNameLst>
                                      </p:cBhvr>
                                      <p:tavLst>
                                        <p:tav tm="0">
                                          <p:val>
                                            <p:strVal val="#ppt_y+#ppt_h*1.125000"/>
                                          </p:val>
                                        </p:tav>
                                        <p:tav tm="100000">
                                          <p:val>
                                            <p:strVal val="#ppt_y"/>
                                          </p:val>
                                        </p:tav>
                                      </p:tavLst>
                                    </p:anim>
                                    <p:animEffect transition="in" filter="wipe(up)">
                                      <p:cBhvr>
                                        <p:cTn id="19" dur="750"/>
                                        <p:tgtEl>
                                          <p:spTgt spid="1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p:tgtEl>
                                          <p:spTgt spid="8"/>
                                        </p:tgtEl>
                                        <p:attrNameLst>
                                          <p:attrName>ppt_y</p:attrName>
                                        </p:attrNameLst>
                                      </p:cBhvr>
                                      <p:tavLst>
                                        <p:tav tm="0">
                                          <p:val>
                                            <p:strVal val="#ppt_y+#ppt_h*1.125000"/>
                                          </p:val>
                                        </p:tav>
                                        <p:tav tm="100000">
                                          <p:val>
                                            <p:strVal val="#ppt_y"/>
                                          </p:val>
                                        </p:tav>
                                      </p:tavLst>
                                    </p:anim>
                                    <p:animEffect transition="in" filter="wipe(up)">
                                      <p:cBhvr>
                                        <p:cTn id="23" dur="750"/>
                                        <p:tgtEl>
                                          <p:spTgt spid="8"/>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50"/>
                                        <p:tgtEl>
                                          <p:spTgt spid="9"/>
                                        </p:tgtEl>
                                        <p:attrNameLst>
                                          <p:attrName>ppt_y</p:attrName>
                                        </p:attrNameLst>
                                      </p:cBhvr>
                                      <p:tavLst>
                                        <p:tav tm="0">
                                          <p:val>
                                            <p:strVal val="#ppt_y+#ppt_h*1.125000"/>
                                          </p:val>
                                        </p:tav>
                                        <p:tav tm="100000">
                                          <p:val>
                                            <p:strVal val="#ppt_y"/>
                                          </p:val>
                                        </p:tav>
                                      </p:tavLst>
                                    </p:anim>
                                    <p:animEffect transition="in" filter="wipe(up)">
                                      <p:cBhvr>
                                        <p:cTn id="2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874" y="738820"/>
            <a:ext cx="5511235" cy="3884551"/>
          </a:xfrm>
        </p:spPr>
        <p:txBody>
          <a:bodyPr/>
          <a:lstStyle/>
          <a:p>
            <a:pPr>
              <a:spcBef>
                <a:spcPts val="0"/>
              </a:spcBef>
            </a:pPr>
            <a:r>
              <a:rPr lang="en-US" altLang="zh-TW" sz="1800" b="1" dirty="0"/>
              <a:t>1/2/4 CPUs (A25 or AX25):</a:t>
            </a:r>
          </a:p>
          <a:p>
            <a:pPr lvl="1">
              <a:spcBef>
                <a:spcPts val="0"/>
              </a:spcBef>
            </a:pPr>
            <a:r>
              <a:rPr lang="en-US" altLang="zh-TW" sz="1600" dirty="0"/>
              <a:t>RV-IMACFD ISA, supporting SMP Linux</a:t>
            </a:r>
          </a:p>
          <a:p>
            <a:pPr lvl="1">
              <a:spcBef>
                <a:spcPts val="0"/>
              </a:spcBef>
            </a:pPr>
            <a:r>
              <a:rPr lang="en-US" altLang="zh-TW" sz="1600" dirty="0"/>
              <a:t>P-extension (DSP/SIMD ISA) draft</a:t>
            </a:r>
          </a:p>
          <a:p>
            <a:pPr>
              <a:spcBef>
                <a:spcPts val="0"/>
              </a:spcBef>
            </a:pPr>
            <a:r>
              <a:rPr lang="en-US" altLang="zh-TW" sz="1800" b="1" dirty="0"/>
              <a:t>Andes Coherence Unit (ACU)</a:t>
            </a:r>
          </a:p>
          <a:p>
            <a:pPr lvl="1">
              <a:spcBef>
                <a:spcPts val="0"/>
              </a:spcBef>
            </a:pPr>
            <a:r>
              <a:rPr lang="en-US" altLang="zh-TW" sz="1600" dirty="0"/>
              <a:t>MESI cache coherence protocol</a:t>
            </a:r>
          </a:p>
          <a:p>
            <a:pPr lvl="1">
              <a:spcBef>
                <a:spcPts val="0"/>
              </a:spcBef>
            </a:pPr>
            <a:r>
              <a:rPr lang="en-US" altLang="zh-TW" sz="1600" dirty="0">
                <a:ea typeface="Tahoma" pitchFamily="34" charset="0"/>
              </a:rPr>
              <a:t>Duplicate L1 dcache tags</a:t>
            </a:r>
            <a:endParaRPr lang="en-US" altLang="zh-TW" sz="1600" dirty="0"/>
          </a:p>
          <a:p>
            <a:pPr lvl="1">
              <a:spcBef>
                <a:spcPts val="0"/>
              </a:spcBef>
            </a:pPr>
            <a:r>
              <a:rPr lang="en-US" altLang="zh-TW" sz="1600" dirty="0"/>
              <a:t>I/O coherence for bus masters with no dcache</a:t>
            </a:r>
          </a:p>
          <a:p>
            <a:pPr>
              <a:spcBef>
                <a:spcPts val="0"/>
              </a:spcBef>
            </a:pPr>
            <a:r>
              <a:rPr lang="en-US" altLang="zh-TW" sz="1800" b="1" dirty="0"/>
              <a:t>Bus Interfaces</a:t>
            </a:r>
          </a:p>
          <a:p>
            <a:pPr lvl="1">
              <a:spcBef>
                <a:spcPts val="0"/>
              </a:spcBef>
            </a:pPr>
            <a:r>
              <a:rPr lang="en-US" altLang="zh-TW" sz="1600" dirty="0"/>
              <a:t>AXI bus master interface</a:t>
            </a:r>
          </a:p>
          <a:p>
            <a:pPr lvl="1">
              <a:spcBef>
                <a:spcPts val="0"/>
              </a:spcBef>
            </a:pPr>
            <a:r>
              <a:rPr lang="it-IT" altLang="zh-TW" sz="1600" dirty="0"/>
              <a:t>Local memory slave port, for each A25/AX25 CPU</a:t>
            </a:r>
            <a:endParaRPr lang="en-US" altLang="zh-TW" sz="1600" dirty="0"/>
          </a:p>
          <a:p>
            <a:pPr lvl="1">
              <a:spcBef>
                <a:spcPts val="0"/>
              </a:spcBef>
            </a:pPr>
            <a:r>
              <a:rPr lang="en-US" altLang="zh-TW" sz="1600" dirty="0"/>
              <a:t>I/O coherence slave port</a:t>
            </a:r>
          </a:p>
          <a:p>
            <a:pPr lvl="1">
              <a:spcBef>
                <a:spcPts val="0"/>
              </a:spcBef>
            </a:pPr>
            <a:r>
              <a:rPr lang="en-US" altLang="zh-TW" sz="1600" dirty="0"/>
              <a:t>MP subsystem vs. bus interface synchronous N:1 clock ratio</a:t>
            </a:r>
          </a:p>
        </p:txBody>
      </p:sp>
      <p:pic>
        <p:nvPicPr>
          <p:cNvPr id="4" name="Picture 4" descr="Z:\0-RV\Andes RISC-V Con\figures\acu-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95728" y="1091881"/>
            <a:ext cx="3434990" cy="2619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文字版面配置區 2"/>
          <p:cNvSpPr txBox="1">
            <a:spLocks/>
          </p:cNvSpPr>
          <p:nvPr/>
        </p:nvSpPr>
        <p:spPr>
          <a:xfrm>
            <a:off x="955497" y="67702"/>
            <a:ext cx="7263829"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2800" dirty="0">
                <a:solidFill>
                  <a:prstClr val="white"/>
                </a:solidFill>
              </a:rPr>
              <a:t>A(X)25MP: Cache-Coherent Multicore</a:t>
            </a:r>
            <a:endParaRPr lang="zh-TW" altLang="en-US" sz="2800" dirty="0">
              <a:solidFill>
                <a:prstClr val="white"/>
              </a:solidFill>
            </a:endParaRPr>
          </a:p>
        </p:txBody>
      </p:sp>
    </p:spTree>
    <p:extLst>
      <p:ext uri="{BB962C8B-B14F-4D97-AF65-F5344CB8AC3E}">
        <p14:creationId xmlns:p14="http://schemas.microsoft.com/office/powerpoint/2010/main" val="11357207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34628" y="861591"/>
            <a:ext cx="8970500" cy="3931225"/>
            <a:chOff x="214140" y="795331"/>
            <a:chExt cx="8970500" cy="3931225"/>
          </a:xfrm>
        </p:grpSpPr>
        <p:sp>
          <p:nvSpPr>
            <p:cNvPr id="32" name="矩形 31"/>
            <p:cNvSpPr/>
            <p:nvPr/>
          </p:nvSpPr>
          <p:spPr bwMode="auto">
            <a:xfrm>
              <a:off x="856260" y="826995"/>
              <a:ext cx="6705600" cy="3649248"/>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635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zh-TW" altLang="en-US" sz="1800" b="1">
                <a:solidFill>
                  <a:prstClr val="black"/>
                </a:solidFill>
              </a:endParaRPr>
            </a:p>
          </p:txBody>
        </p:sp>
        <p:sp>
          <p:nvSpPr>
            <p:cNvPr id="10" name="文字方塊 9"/>
            <p:cNvSpPr txBox="1"/>
            <p:nvPr/>
          </p:nvSpPr>
          <p:spPr>
            <a:xfrm>
              <a:off x="2468818" y="4388002"/>
              <a:ext cx="3460041" cy="338554"/>
            </a:xfrm>
            <a:prstGeom prst="rect">
              <a:avLst/>
            </a:prstGeom>
            <a:noFill/>
          </p:spPr>
          <p:txBody>
            <a:bodyPr wrap="square" rtlCol="0">
              <a:spAutoFit/>
            </a:bodyPr>
            <a:lstStyle/>
            <a:p>
              <a:pPr algn="ctr"/>
              <a:r>
                <a:rPr kumimoji="1" lang="en-US" altLang="zh-TW" sz="1600" dirty="0">
                  <a:solidFill>
                    <a:prstClr val="white"/>
                  </a:solidFill>
                  <a:ea typeface="新細明體" charset="-120"/>
                </a:rPr>
                <a:t>Bus Master Interface (AXI-128)</a:t>
              </a:r>
              <a:endParaRPr kumimoji="1" lang="zh-TW" altLang="en-US" sz="1600" baseline="30000" dirty="0">
                <a:solidFill>
                  <a:prstClr val="white"/>
                </a:solidFill>
                <a:ea typeface="新細明體" charset="-120"/>
              </a:endParaRPr>
            </a:p>
          </p:txBody>
        </p:sp>
        <p:cxnSp>
          <p:nvCxnSpPr>
            <p:cNvPr id="73" name="直線單箭頭接點 72"/>
            <p:cNvCxnSpPr/>
            <p:nvPr/>
          </p:nvCxnSpPr>
          <p:spPr bwMode="auto">
            <a:xfrm flipV="1">
              <a:off x="7048362" y="1746369"/>
              <a:ext cx="536572" cy="5239"/>
            </a:xfrm>
            <a:prstGeom prst="straightConnector1">
              <a:avLst/>
            </a:prstGeom>
            <a:solidFill>
              <a:schemeClr val="accent1"/>
            </a:solidFill>
            <a:ln w="28575" cap="flat" cmpd="sng" algn="ctr">
              <a:solidFill>
                <a:schemeClr val="tx1"/>
              </a:solidFill>
              <a:prstDash val="solid"/>
              <a:round/>
              <a:headEnd type="triangle" w="lg" len="med"/>
              <a:tailEnd type="none" w="lg" len="med"/>
            </a:ln>
            <a:effectLst/>
          </p:spPr>
        </p:cxnSp>
        <p:sp>
          <p:nvSpPr>
            <p:cNvPr id="76" name="文字方塊 75"/>
            <p:cNvSpPr txBox="1"/>
            <p:nvPr/>
          </p:nvSpPr>
          <p:spPr>
            <a:xfrm>
              <a:off x="7550072" y="1340179"/>
              <a:ext cx="1624408" cy="830997"/>
            </a:xfrm>
            <a:prstGeom prst="rect">
              <a:avLst/>
            </a:prstGeom>
            <a:noFill/>
          </p:spPr>
          <p:txBody>
            <a:bodyPr wrap="square" rtlCol="0">
              <a:spAutoFit/>
            </a:bodyPr>
            <a:lstStyle/>
            <a:p>
              <a:pPr fontAlgn="base">
                <a:spcBef>
                  <a:spcPct val="0"/>
                </a:spcBef>
                <a:spcAft>
                  <a:spcPct val="0"/>
                </a:spcAft>
              </a:pPr>
              <a:r>
                <a:rPr kumimoji="1" lang="en-US" altLang="zh-TW" sz="1600" dirty="0">
                  <a:solidFill>
                    <a:prstClr val="white"/>
                  </a:solidFill>
                  <a:ea typeface="新細明體" charset="-120"/>
                </a:rPr>
                <a:t>Debug I/F</a:t>
              </a:r>
            </a:p>
            <a:p>
              <a:pPr fontAlgn="base">
                <a:spcBef>
                  <a:spcPct val="0"/>
                </a:spcBef>
                <a:spcAft>
                  <a:spcPct val="0"/>
                </a:spcAft>
              </a:pPr>
              <a:r>
                <a:rPr kumimoji="1" lang="en-US" altLang="zh-TW" sz="1600" dirty="0">
                  <a:solidFill>
                    <a:prstClr val="white"/>
                  </a:solidFill>
                </a:rPr>
                <a:t>(E.g. to</a:t>
              </a:r>
            </a:p>
            <a:p>
              <a:pPr fontAlgn="base">
                <a:spcBef>
                  <a:spcPct val="0"/>
                </a:spcBef>
                <a:spcAft>
                  <a:spcPct val="0"/>
                </a:spcAft>
              </a:pPr>
              <a:r>
                <a:rPr kumimoji="1" lang="en-US" altLang="zh-TW" sz="1600" dirty="0">
                  <a:solidFill>
                    <a:prstClr val="white"/>
                  </a:solidFill>
                </a:rPr>
                <a:t>Debug </a:t>
              </a:r>
              <a:r>
                <a:rPr kumimoji="1" lang="en-US" altLang="zh-TW" sz="1600" dirty="0" err="1">
                  <a:solidFill>
                    <a:prstClr val="white"/>
                  </a:solidFill>
                </a:rPr>
                <a:t>Xport</a:t>
              </a:r>
              <a:r>
                <a:rPr kumimoji="1" lang="en-US" altLang="zh-TW" sz="1600" dirty="0">
                  <a:solidFill>
                    <a:prstClr val="white"/>
                  </a:solidFill>
                </a:rPr>
                <a:t>)</a:t>
              </a:r>
              <a:endParaRPr kumimoji="1" lang="zh-TW" altLang="en-US" sz="1600" dirty="0">
                <a:solidFill>
                  <a:prstClr val="white"/>
                </a:solidFill>
              </a:endParaRPr>
            </a:p>
          </p:txBody>
        </p:sp>
        <p:sp>
          <p:nvSpPr>
            <p:cNvPr id="77" name="文字方塊 76"/>
            <p:cNvSpPr txBox="1"/>
            <p:nvPr/>
          </p:nvSpPr>
          <p:spPr>
            <a:xfrm>
              <a:off x="245807" y="1106136"/>
              <a:ext cx="619433" cy="492443"/>
            </a:xfrm>
            <a:prstGeom prst="rect">
              <a:avLst/>
            </a:prstGeom>
            <a:noFill/>
          </p:spPr>
          <p:txBody>
            <a:bodyPr wrap="square" lIns="0" tIns="0" rIns="0" bIns="0" rtlCol="0" anchor="ctr" anchorCtr="0">
              <a:spAutoFit/>
            </a:bodyPr>
            <a:lstStyle/>
            <a:p>
              <a:pPr algn="ctr" fontAlgn="base">
                <a:spcBef>
                  <a:spcPct val="0"/>
                </a:spcBef>
                <a:spcAft>
                  <a:spcPct val="0"/>
                </a:spcAft>
              </a:pPr>
              <a:r>
                <a:rPr kumimoji="1" lang="en-US" altLang="zh-TW" sz="1600" dirty="0">
                  <a:solidFill>
                    <a:prstClr val="white"/>
                  </a:solidFill>
                  <a:ea typeface="新細明體" charset="-120"/>
                </a:rPr>
                <a:t>PLIC</a:t>
              </a:r>
              <a:endParaRPr kumimoji="1" lang="en-US" altLang="zh-TW" sz="1600" dirty="0">
                <a:solidFill>
                  <a:prstClr val="white"/>
                </a:solidFill>
              </a:endParaRPr>
            </a:p>
            <a:p>
              <a:pPr algn="ctr" fontAlgn="base">
                <a:spcBef>
                  <a:spcPct val="0"/>
                </a:spcBef>
                <a:spcAft>
                  <a:spcPct val="0"/>
                </a:spcAft>
              </a:pPr>
              <a:r>
                <a:rPr kumimoji="1" lang="en-US" altLang="zh-TW" sz="1600" dirty="0">
                  <a:solidFill>
                    <a:prstClr val="white"/>
                  </a:solidFill>
                </a:rPr>
                <a:t>I/F</a:t>
              </a:r>
              <a:endParaRPr kumimoji="1" lang="en-US" altLang="zh-TW" sz="1600" dirty="0">
                <a:solidFill>
                  <a:prstClr val="white"/>
                </a:solidFill>
                <a:ea typeface="新細明體" charset="-120"/>
              </a:endParaRPr>
            </a:p>
          </p:txBody>
        </p:sp>
        <p:cxnSp>
          <p:nvCxnSpPr>
            <p:cNvPr id="130" name="直線單箭頭接點 129"/>
            <p:cNvCxnSpPr/>
            <p:nvPr/>
          </p:nvCxnSpPr>
          <p:spPr bwMode="auto">
            <a:xfrm flipH="1">
              <a:off x="4176457" y="4050410"/>
              <a:ext cx="1146" cy="445168"/>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58" name="矩形 57"/>
            <p:cNvSpPr/>
            <p:nvPr/>
          </p:nvSpPr>
          <p:spPr>
            <a:xfrm>
              <a:off x="7543477" y="3224677"/>
              <a:ext cx="1641163" cy="830997"/>
            </a:xfrm>
            <a:prstGeom prst="rect">
              <a:avLst/>
            </a:prstGeom>
          </p:spPr>
          <p:txBody>
            <a:bodyPr wrap="square">
              <a:spAutoFit/>
            </a:bodyPr>
            <a:lstStyle/>
            <a:p>
              <a:pPr fontAlgn="base">
                <a:spcBef>
                  <a:spcPct val="0"/>
                </a:spcBef>
                <a:spcAft>
                  <a:spcPct val="0"/>
                </a:spcAft>
              </a:pPr>
              <a:r>
                <a:rPr kumimoji="1" lang="en-US" altLang="zh-TW" sz="1600" dirty="0">
                  <a:solidFill>
                    <a:prstClr val="white"/>
                  </a:solidFill>
                  <a:ea typeface="新細明體" charset="-120"/>
                </a:rPr>
                <a:t>IO Coherence Slave Port</a:t>
              </a:r>
            </a:p>
            <a:p>
              <a:pPr fontAlgn="base">
                <a:spcBef>
                  <a:spcPct val="0"/>
                </a:spcBef>
                <a:spcAft>
                  <a:spcPct val="0"/>
                </a:spcAft>
              </a:pPr>
              <a:r>
                <a:rPr kumimoji="1" lang="en-US" altLang="zh-TW" sz="1600" dirty="0">
                  <a:solidFill>
                    <a:prstClr val="white"/>
                  </a:solidFill>
                  <a:ea typeface="新細明體" charset="-120"/>
                </a:rPr>
                <a:t>(AXI-64)</a:t>
              </a:r>
              <a:endParaRPr kumimoji="1" lang="zh-TW" altLang="en-US" sz="1600" dirty="0">
                <a:solidFill>
                  <a:prstClr val="white"/>
                </a:solidFill>
                <a:ea typeface="新細明體" charset="-120"/>
              </a:endParaRPr>
            </a:p>
          </p:txBody>
        </p:sp>
        <p:cxnSp>
          <p:nvCxnSpPr>
            <p:cNvPr id="78" name="直線單箭頭接點 77"/>
            <p:cNvCxnSpPr/>
            <p:nvPr/>
          </p:nvCxnSpPr>
          <p:spPr bwMode="auto">
            <a:xfrm flipH="1">
              <a:off x="7063486" y="3641963"/>
              <a:ext cx="531794" cy="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4" name="矩形 3"/>
            <p:cNvSpPr/>
            <p:nvPr/>
          </p:nvSpPr>
          <p:spPr bwMode="auto">
            <a:xfrm>
              <a:off x="1299107" y="3348838"/>
              <a:ext cx="5749256" cy="694842"/>
            </a:xfrm>
            <a:prstGeom prst="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white"/>
                  </a:solidFill>
                  <a:ea typeface="新細明體" charset="-120"/>
                </a:rPr>
                <a:t>Cache Coherence/L2 Cache Controller</a:t>
              </a:r>
              <a:endParaRPr lang="zh-TW" altLang="en-US" sz="1600" dirty="0">
                <a:solidFill>
                  <a:prstClr val="white"/>
                </a:solidFill>
                <a:ea typeface="新細明體" charset="-120"/>
              </a:endParaRPr>
            </a:p>
          </p:txBody>
        </p:sp>
        <p:sp>
          <p:nvSpPr>
            <p:cNvPr id="11" name="文字方塊 10"/>
            <p:cNvSpPr txBox="1"/>
            <p:nvPr/>
          </p:nvSpPr>
          <p:spPr>
            <a:xfrm>
              <a:off x="1322130" y="795331"/>
              <a:ext cx="5746028" cy="530915"/>
            </a:xfrm>
            <a:prstGeom prst="rect">
              <a:avLst/>
            </a:prstGeom>
            <a:noFill/>
          </p:spPr>
          <p:txBody>
            <a:bodyPr wrap="square" lIns="0" rIns="0" rtlCol="0">
              <a:noAutofit/>
            </a:bodyPr>
            <a:lstStyle/>
            <a:p>
              <a:pPr algn="ctr" fontAlgn="base">
                <a:spcBef>
                  <a:spcPct val="0"/>
                </a:spcBef>
                <a:spcAft>
                  <a:spcPct val="0"/>
                </a:spcAft>
              </a:pPr>
              <a:r>
                <a:rPr kumimoji="1" lang="en-US" altLang="zh-TW" sz="2000" b="1" dirty="0">
                  <a:solidFill>
                    <a:prstClr val="black"/>
                  </a:solidFill>
                  <a:ea typeface="Tahoma" pitchFamily="34" charset="0"/>
                  <a:cs typeface="Tahoma" pitchFamily="34" charset="0"/>
                </a:rPr>
                <a:t>AndesCore™ A25MP/AX25MP Multicore</a:t>
              </a:r>
            </a:p>
          </p:txBody>
        </p:sp>
        <p:sp>
          <p:nvSpPr>
            <p:cNvPr id="12" name="矩形 11"/>
            <p:cNvSpPr/>
            <p:nvPr/>
          </p:nvSpPr>
          <p:spPr bwMode="auto">
            <a:xfrm>
              <a:off x="1312031" y="2074434"/>
              <a:ext cx="1440000" cy="924405"/>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21600" rIns="91440" bIns="45720" numCol="1" rtlCol="0" anchor="t"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Core 0</a:t>
              </a:r>
              <a:endParaRPr lang="zh-TW" altLang="en-US" sz="1600" dirty="0">
                <a:solidFill>
                  <a:prstClr val="black"/>
                </a:solidFill>
                <a:ea typeface="新細明體" charset="-120"/>
              </a:endParaRPr>
            </a:p>
          </p:txBody>
        </p:sp>
        <p:sp>
          <p:nvSpPr>
            <p:cNvPr id="18" name="矩形 17"/>
            <p:cNvSpPr/>
            <p:nvPr/>
          </p:nvSpPr>
          <p:spPr bwMode="auto">
            <a:xfrm>
              <a:off x="1312031" y="1263247"/>
              <a:ext cx="5762158" cy="17828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PLIC</a:t>
              </a:r>
              <a:endParaRPr lang="zh-TW" altLang="en-US" sz="1600" dirty="0">
                <a:solidFill>
                  <a:prstClr val="black"/>
                </a:solidFill>
                <a:ea typeface="新細明體" charset="-120"/>
              </a:endParaRPr>
            </a:p>
          </p:txBody>
        </p:sp>
        <p:sp>
          <p:nvSpPr>
            <p:cNvPr id="36" name="矩形 35"/>
            <p:cNvSpPr/>
            <p:nvPr/>
          </p:nvSpPr>
          <p:spPr bwMode="auto">
            <a:xfrm>
              <a:off x="2752031" y="2074434"/>
              <a:ext cx="1440000" cy="924405"/>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21600" rIns="91440" bIns="45720" numCol="1" rtlCol="0" anchor="t"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Core 1</a:t>
              </a:r>
              <a:endParaRPr lang="zh-TW" altLang="en-US" sz="1600" dirty="0">
                <a:solidFill>
                  <a:prstClr val="black"/>
                </a:solidFill>
                <a:ea typeface="新細明體" charset="-120"/>
              </a:endParaRPr>
            </a:p>
          </p:txBody>
        </p:sp>
        <p:sp>
          <p:nvSpPr>
            <p:cNvPr id="41" name="矩形 40"/>
            <p:cNvSpPr/>
            <p:nvPr/>
          </p:nvSpPr>
          <p:spPr bwMode="auto">
            <a:xfrm>
              <a:off x="4180944" y="2074434"/>
              <a:ext cx="1440000" cy="924405"/>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21600" rIns="91440" bIns="45720" numCol="1" rtlCol="0" anchor="t"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Core 2</a:t>
              </a:r>
              <a:endParaRPr lang="zh-TW" altLang="en-US" sz="1600" dirty="0">
                <a:solidFill>
                  <a:prstClr val="black"/>
                </a:solidFill>
                <a:ea typeface="新細明體" charset="-120"/>
              </a:endParaRPr>
            </a:p>
          </p:txBody>
        </p:sp>
        <p:sp>
          <p:nvSpPr>
            <p:cNvPr id="46" name="矩形 45"/>
            <p:cNvSpPr/>
            <p:nvPr/>
          </p:nvSpPr>
          <p:spPr bwMode="auto">
            <a:xfrm>
              <a:off x="5623486" y="2074434"/>
              <a:ext cx="1440000" cy="924405"/>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21600" rIns="91440" bIns="45720" numCol="1" rtlCol="0" anchor="t"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Core 3</a:t>
              </a:r>
              <a:endParaRPr lang="zh-TW" altLang="en-US" sz="1600" dirty="0">
                <a:solidFill>
                  <a:prstClr val="black"/>
                </a:solidFill>
                <a:ea typeface="新細明體" charset="-120"/>
              </a:endParaRPr>
            </a:p>
          </p:txBody>
        </p:sp>
        <p:cxnSp>
          <p:nvCxnSpPr>
            <p:cNvPr id="60" name="直線單箭頭接點 59"/>
            <p:cNvCxnSpPr/>
            <p:nvPr/>
          </p:nvCxnSpPr>
          <p:spPr bwMode="auto">
            <a:xfrm>
              <a:off x="4896624" y="1441532"/>
              <a:ext cx="0" cy="636828"/>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cxnSp>
          <p:nvCxnSpPr>
            <p:cNvPr id="61" name="直線單箭頭接點 60"/>
            <p:cNvCxnSpPr/>
            <p:nvPr/>
          </p:nvCxnSpPr>
          <p:spPr bwMode="auto">
            <a:xfrm>
              <a:off x="3466566" y="1441532"/>
              <a:ext cx="0" cy="636828"/>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cxnSp>
          <p:nvCxnSpPr>
            <p:cNvPr id="62" name="直線單箭頭接點 61"/>
            <p:cNvCxnSpPr/>
            <p:nvPr/>
          </p:nvCxnSpPr>
          <p:spPr bwMode="auto">
            <a:xfrm>
              <a:off x="2022246" y="1431372"/>
              <a:ext cx="0" cy="637537"/>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cxnSp>
          <p:nvCxnSpPr>
            <p:cNvPr id="63" name="直線單箭頭接點 62"/>
            <p:cNvCxnSpPr/>
            <p:nvPr/>
          </p:nvCxnSpPr>
          <p:spPr bwMode="auto">
            <a:xfrm>
              <a:off x="6337497" y="1441532"/>
              <a:ext cx="0" cy="640930"/>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7" name="矩形 16"/>
            <p:cNvSpPr/>
            <p:nvPr/>
          </p:nvSpPr>
          <p:spPr bwMode="auto">
            <a:xfrm>
              <a:off x="1299107" y="1663512"/>
              <a:ext cx="5749255" cy="170619"/>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Debug Transport + Debug    Module</a:t>
              </a:r>
              <a:endParaRPr lang="zh-TW" altLang="en-US" sz="1600" dirty="0">
                <a:solidFill>
                  <a:prstClr val="black"/>
                </a:solidFill>
                <a:ea typeface="新細明體" charset="-120"/>
              </a:endParaRPr>
            </a:p>
          </p:txBody>
        </p:sp>
        <p:cxnSp>
          <p:nvCxnSpPr>
            <p:cNvPr id="65" name="直線單箭頭接點 64"/>
            <p:cNvCxnSpPr/>
            <p:nvPr/>
          </p:nvCxnSpPr>
          <p:spPr bwMode="auto">
            <a:xfrm>
              <a:off x="6100320" y="1838233"/>
              <a:ext cx="1145" cy="24422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7" name="直線單箭頭接點 66"/>
            <p:cNvCxnSpPr/>
            <p:nvPr/>
          </p:nvCxnSpPr>
          <p:spPr bwMode="auto">
            <a:xfrm>
              <a:off x="4632089" y="1838233"/>
              <a:ext cx="1145" cy="24422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8" name="直線單箭頭接點 67"/>
            <p:cNvCxnSpPr/>
            <p:nvPr/>
          </p:nvCxnSpPr>
          <p:spPr bwMode="auto">
            <a:xfrm>
              <a:off x="3173587" y="1838233"/>
              <a:ext cx="1145" cy="24422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9" name="直線單箭頭接點 68"/>
            <p:cNvCxnSpPr/>
            <p:nvPr/>
          </p:nvCxnSpPr>
          <p:spPr bwMode="auto">
            <a:xfrm>
              <a:off x="1764328" y="1835687"/>
              <a:ext cx="1145" cy="24422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nvGrpSpPr>
            <p:cNvPr id="8" name="群組 7"/>
            <p:cNvGrpSpPr/>
            <p:nvPr/>
          </p:nvGrpSpPr>
          <p:grpSpPr>
            <a:xfrm>
              <a:off x="2018927" y="2998839"/>
              <a:ext cx="4311455" cy="363793"/>
              <a:chOff x="2235231" y="2998839"/>
              <a:chExt cx="4311455" cy="477349"/>
            </a:xfrm>
          </p:grpSpPr>
          <p:cxnSp>
            <p:nvCxnSpPr>
              <p:cNvPr id="21" name="直線單箭頭接點 20"/>
              <p:cNvCxnSpPr/>
              <p:nvPr/>
            </p:nvCxnSpPr>
            <p:spPr bwMode="auto">
              <a:xfrm flipH="1">
                <a:off x="6545542" y="2998839"/>
                <a:ext cx="1144" cy="477349"/>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71" name="直線單箭頭接點 70"/>
              <p:cNvCxnSpPr/>
              <p:nvPr/>
            </p:nvCxnSpPr>
            <p:spPr bwMode="auto">
              <a:xfrm>
                <a:off x="5124464" y="2998839"/>
                <a:ext cx="1145" cy="474212"/>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74" name="直線單箭頭接點 73"/>
              <p:cNvCxnSpPr/>
              <p:nvPr/>
            </p:nvCxnSpPr>
            <p:spPr bwMode="auto">
              <a:xfrm>
                <a:off x="3685391" y="2998839"/>
                <a:ext cx="1145" cy="474212"/>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75" name="直線單箭頭接點 74"/>
              <p:cNvCxnSpPr/>
              <p:nvPr/>
            </p:nvCxnSpPr>
            <p:spPr bwMode="auto">
              <a:xfrm>
                <a:off x="2235231" y="2998839"/>
                <a:ext cx="0" cy="474212"/>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grpSp>
        <p:sp>
          <p:nvSpPr>
            <p:cNvPr id="80" name="矩形 79"/>
            <p:cNvSpPr/>
            <p:nvPr/>
          </p:nvSpPr>
          <p:spPr>
            <a:xfrm>
              <a:off x="3907029" y="3938895"/>
              <a:ext cx="538855" cy="109128"/>
            </a:xfrm>
            <a:prstGeom prst="rect">
              <a:avLst/>
            </a:prstGeom>
            <a:solidFill>
              <a:srgbClr val="FFFFFF">
                <a:lumMod val="85000"/>
              </a:srgbClr>
            </a:solidFill>
            <a:ln w="12700" cap="flat" cmpd="sng" algn="ctr">
              <a:solidFill>
                <a:srgbClr val="FFFFFF">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lnSpc>
                  <a:spcPct val="150000"/>
                </a:lnSpc>
                <a:spcBef>
                  <a:spcPct val="0"/>
                </a:spcBef>
                <a:defRPr/>
              </a:pPr>
              <a:r>
                <a:rPr lang="en-US" sz="1200" b="1" kern="100" dirty="0">
                  <a:solidFill>
                    <a:srgbClr val="000000"/>
                  </a:solidFill>
                  <a:ea typeface="Tahoma" panose="020B0604030504040204" pitchFamily="34" charset="0"/>
                  <a:cs typeface="Tahoma" panose="020B0604030504040204" pitchFamily="34" charset="0"/>
                </a:rPr>
                <a:t>M</a:t>
              </a:r>
              <a:endParaRPr lang="zh-TW" altLang="en-US" sz="1200" b="1" kern="100" dirty="0">
                <a:solidFill>
                  <a:srgbClr val="FFFFFF"/>
                </a:solidFill>
                <a:ea typeface="Georgia"/>
                <a:cs typeface="Tahoma" panose="020B0604030504040204" pitchFamily="34" charset="0"/>
              </a:endParaRPr>
            </a:p>
          </p:txBody>
        </p:sp>
        <p:sp>
          <p:nvSpPr>
            <p:cNvPr id="88" name="矩形 87"/>
            <p:cNvSpPr/>
            <p:nvPr/>
          </p:nvSpPr>
          <p:spPr>
            <a:xfrm rot="5400000">
              <a:off x="6873389" y="3570085"/>
              <a:ext cx="202745" cy="150331"/>
            </a:xfrm>
            <a:prstGeom prst="rect">
              <a:avLst/>
            </a:prstGeom>
            <a:solidFill>
              <a:srgbClr val="FFFFFF">
                <a:lumMod val="85000"/>
              </a:srgbClr>
            </a:solidFill>
            <a:ln w="12700" cap="flat" cmpd="sng" algn="ctr">
              <a:solidFill>
                <a:srgbClr val="FFFFFF">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lnSpc>
                  <a:spcPct val="150000"/>
                </a:lnSpc>
                <a:spcBef>
                  <a:spcPct val="0"/>
                </a:spcBef>
                <a:defRPr/>
              </a:pPr>
              <a:r>
                <a:rPr lang="en-US" altLang="zh-TW" sz="1200" b="1" kern="100" dirty="0">
                  <a:solidFill>
                    <a:srgbClr val="000000"/>
                  </a:solidFill>
                  <a:ea typeface="Tahoma" panose="020B0604030504040204" pitchFamily="34" charset="0"/>
                  <a:cs typeface="Tahoma" panose="020B0604030504040204" pitchFamily="34" charset="0"/>
                </a:rPr>
                <a:t>S</a:t>
              </a:r>
              <a:endParaRPr lang="zh-TW" altLang="en-US" sz="1200" b="1" kern="100" dirty="0">
                <a:solidFill>
                  <a:srgbClr val="FFFFFF"/>
                </a:solidFill>
                <a:ea typeface="Georgia"/>
                <a:cs typeface="Tahoma" panose="020B0604030504040204" pitchFamily="34" charset="0"/>
              </a:endParaRPr>
            </a:p>
          </p:txBody>
        </p:sp>
        <p:sp>
          <p:nvSpPr>
            <p:cNvPr id="89" name="矩形 88"/>
            <p:cNvSpPr/>
            <p:nvPr/>
          </p:nvSpPr>
          <p:spPr>
            <a:xfrm>
              <a:off x="3506045" y="3022879"/>
              <a:ext cx="1351653" cy="307777"/>
            </a:xfrm>
            <a:prstGeom prst="rect">
              <a:avLst/>
            </a:prstGeom>
          </p:spPr>
          <p:txBody>
            <a:bodyPr wrap="none">
              <a:spAutoFit/>
            </a:bodyPr>
            <a:lstStyle/>
            <a:p>
              <a:pPr algn="ctr" fontAlgn="base">
                <a:spcBef>
                  <a:spcPct val="0"/>
                </a:spcBef>
                <a:spcAft>
                  <a:spcPct val="0"/>
                </a:spcAft>
              </a:pPr>
              <a:r>
                <a:rPr kumimoji="1" lang="en-US" altLang="zh-TW" dirty="0">
                  <a:solidFill>
                    <a:srgbClr val="0000CC"/>
                  </a:solidFill>
                  <a:ea typeface="新細明體" charset="-120"/>
                </a:rPr>
                <a:t>L1-to-L2 64b</a:t>
              </a:r>
              <a:endParaRPr kumimoji="1" lang="zh-TW" altLang="en-US" dirty="0">
                <a:solidFill>
                  <a:srgbClr val="0000CC"/>
                </a:solidFill>
                <a:ea typeface="新細明體" charset="-120"/>
              </a:endParaRPr>
            </a:p>
          </p:txBody>
        </p:sp>
        <p:sp>
          <p:nvSpPr>
            <p:cNvPr id="70" name="矩形 69"/>
            <p:cNvSpPr/>
            <p:nvPr/>
          </p:nvSpPr>
          <p:spPr bwMode="auto">
            <a:xfrm>
              <a:off x="2933176" y="239928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ILM</a:t>
              </a:r>
              <a:endParaRPr lang="zh-TW" altLang="en-US" sz="1600" dirty="0">
                <a:solidFill>
                  <a:prstClr val="black"/>
                </a:solidFill>
                <a:ea typeface="新細明體" charset="-120"/>
              </a:endParaRPr>
            </a:p>
          </p:txBody>
        </p:sp>
        <p:sp>
          <p:nvSpPr>
            <p:cNvPr id="84" name="矩形 83"/>
            <p:cNvSpPr/>
            <p:nvPr/>
          </p:nvSpPr>
          <p:spPr bwMode="auto">
            <a:xfrm>
              <a:off x="3470886" y="239928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DLM</a:t>
              </a:r>
              <a:endParaRPr lang="zh-TW" altLang="en-US" sz="1600" dirty="0">
                <a:solidFill>
                  <a:prstClr val="black"/>
                </a:solidFill>
                <a:ea typeface="新細明體" charset="-120"/>
              </a:endParaRPr>
            </a:p>
          </p:txBody>
        </p:sp>
        <p:sp>
          <p:nvSpPr>
            <p:cNvPr id="90" name="矩形 89"/>
            <p:cNvSpPr/>
            <p:nvPr/>
          </p:nvSpPr>
          <p:spPr bwMode="auto">
            <a:xfrm>
              <a:off x="4364379" y="239928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ILM</a:t>
              </a:r>
              <a:endParaRPr lang="zh-TW" altLang="en-US" sz="1600" dirty="0">
                <a:solidFill>
                  <a:prstClr val="black"/>
                </a:solidFill>
                <a:ea typeface="新細明體" charset="-120"/>
              </a:endParaRPr>
            </a:p>
          </p:txBody>
        </p:sp>
        <p:sp>
          <p:nvSpPr>
            <p:cNvPr id="91" name="矩形 90"/>
            <p:cNvSpPr/>
            <p:nvPr/>
          </p:nvSpPr>
          <p:spPr bwMode="auto">
            <a:xfrm>
              <a:off x="4902089" y="239928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DLM</a:t>
              </a:r>
              <a:endParaRPr lang="zh-TW" altLang="en-US" sz="1600" dirty="0">
                <a:solidFill>
                  <a:prstClr val="black"/>
                </a:solidFill>
                <a:ea typeface="新細明體" charset="-120"/>
              </a:endParaRPr>
            </a:p>
          </p:txBody>
        </p:sp>
        <p:sp>
          <p:nvSpPr>
            <p:cNvPr id="92" name="矩形 91"/>
            <p:cNvSpPr/>
            <p:nvPr/>
          </p:nvSpPr>
          <p:spPr bwMode="auto">
            <a:xfrm>
              <a:off x="5792541" y="239928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ILM</a:t>
              </a:r>
              <a:endParaRPr lang="zh-TW" altLang="en-US" sz="1600" dirty="0">
                <a:solidFill>
                  <a:prstClr val="black"/>
                </a:solidFill>
                <a:ea typeface="新細明體" charset="-120"/>
              </a:endParaRPr>
            </a:p>
          </p:txBody>
        </p:sp>
        <p:sp>
          <p:nvSpPr>
            <p:cNvPr id="93" name="矩形 92"/>
            <p:cNvSpPr/>
            <p:nvPr/>
          </p:nvSpPr>
          <p:spPr bwMode="auto">
            <a:xfrm>
              <a:off x="6330251" y="239928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DLM</a:t>
              </a:r>
              <a:endParaRPr lang="zh-TW" altLang="en-US" sz="1600" dirty="0">
                <a:solidFill>
                  <a:prstClr val="black"/>
                </a:solidFill>
                <a:ea typeface="新細明體" charset="-120"/>
              </a:endParaRPr>
            </a:p>
          </p:txBody>
        </p:sp>
        <p:sp>
          <p:nvSpPr>
            <p:cNvPr id="94" name="矩形 93"/>
            <p:cNvSpPr/>
            <p:nvPr/>
          </p:nvSpPr>
          <p:spPr bwMode="auto">
            <a:xfrm>
              <a:off x="3472481" y="268839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a:t>
              </a:r>
              <a:endParaRPr lang="zh-TW" altLang="en-US" sz="1600" dirty="0">
                <a:solidFill>
                  <a:prstClr val="black"/>
                </a:solidFill>
                <a:ea typeface="新細明體" charset="-120"/>
              </a:endParaRPr>
            </a:p>
          </p:txBody>
        </p:sp>
        <p:sp>
          <p:nvSpPr>
            <p:cNvPr id="95" name="矩形 94"/>
            <p:cNvSpPr/>
            <p:nvPr/>
          </p:nvSpPr>
          <p:spPr bwMode="auto">
            <a:xfrm>
              <a:off x="2934771" y="268839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a:t>
              </a:r>
              <a:endParaRPr lang="zh-TW" altLang="en-US" sz="1600" dirty="0">
                <a:solidFill>
                  <a:prstClr val="black"/>
                </a:solidFill>
                <a:ea typeface="新細明體" charset="-120"/>
              </a:endParaRPr>
            </a:p>
          </p:txBody>
        </p:sp>
        <p:sp>
          <p:nvSpPr>
            <p:cNvPr id="96" name="矩形 95"/>
            <p:cNvSpPr/>
            <p:nvPr/>
          </p:nvSpPr>
          <p:spPr bwMode="auto">
            <a:xfrm>
              <a:off x="4900944" y="268839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a:t>
              </a:r>
              <a:endParaRPr lang="zh-TW" altLang="en-US" sz="1600" dirty="0">
                <a:solidFill>
                  <a:prstClr val="black"/>
                </a:solidFill>
                <a:ea typeface="新細明體" charset="-120"/>
              </a:endParaRPr>
            </a:p>
          </p:txBody>
        </p:sp>
        <p:sp>
          <p:nvSpPr>
            <p:cNvPr id="97" name="矩形 96"/>
            <p:cNvSpPr/>
            <p:nvPr/>
          </p:nvSpPr>
          <p:spPr bwMode="auto">
            <a:xfrm>
              <a:off x="4363234" y="268839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a:t>
              </a:r>
              <a:endParaRPr lang="zh-TW" altLang="en-US" sz="1600" dirty="0">
                <a:solidFill>
                  <a:prstClr val="black"/>
                </a:solidFill>
                <a:ea typeface="新細明體" charset="-120"/>
              </a:endParaRPr>
            </a:p>
          </p:txBody>
        </p:sp>
        <p:sp>
          <p:nvSpPr>
            <p:cNvPr id="98" name="矩形 97"/>
            <p:cNvSpPr/>
            <p:nvPr/>
          </p:nvSpPr>
          <p:spPr bwMode="auto">
            <a:xfrm>
              <a:off x="6332041" y="268839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a:t>
              </a:r>
              <a:endParaRPr lang="zh-TW" altLang="en-US" sz="1600" dirty="0">
                <a:solidFill>
                  <a:prstClr val="black"/>
                </a:solidFill>
                <a:ea typeface="新細明體" charset="-120"/>
              </a:endParaRPr>
            </a:p>
          </p:txBody>
        </p:sp>
        <p:sp>
          <p:nvSpPr>
            <p:cNvPr id="99" name="矩形 98"/>
            <p:cNvSpPr/>
            <p:nvPr/>
          </p:nvSpPr>
          <p:spPr bwMode="auto">
            <a:xfrm>
              <a:off x="5794331" y="2688390"/>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a:t>
              </a:r>
              <a:endParaRPr lang="zh-TW" altLang="en-US" sz="1600" dirty="0">
                <a:solidFill>
                  <a:prstClr val="black"/>
                </a:solidFill>
                <a:ea typeface="新細明體" charset="-120"/>
              </a:endParaRPr>
            </a:p>
          </p:txBody>
        </p:sp>
        <p:sp>
          <p:nvSpPr>
            <p:cNvPr id="100" name="矩形 99"/>
            <p:cNvSpPr/>
            <p:nvPr/>
          </p:nvSpPr>
          <p:spPr>
            <a:xfrm>
              <a:off x="7520957" y="2249271"/>
              <a:ext cx="1364797" cy="830997"/>
            </a:xfrm>
            <a:prstGeom prst="rect">
              <a:avLst/>
            </a:prstGeom>
          </p:spPr>
          <p:txBody>
            <a:bodyPr wrap="none">
              <a:spAutoFit/>
            </a:bodyPr>
            <a:lstStyle/>
            <a:p>
              <a:pPr fontAlgn="base">
                <a:spcBef>
                  <a:spcPct val="0"/>
                </a:spcBef>
                <a:spcAft>
                  <a:spcPct val="0"/>
                </a:spcAft>
              </a:pPr>
              <a:r>
                <a:rPr kumimoji="1" lang="en-US" altLang="zh-TW" sz="1600" dirty="0">
                  <a:solidFill>
                    <a:prstClr val="white"/>
                  </a:solidFill>
                  <a:ea typeface="新細明體" charset="-120"/>
                </a:rPr>
                <a:t>I/D LM</a:t>
              </a:r>
            </a:p>
            <a:p>
              <a:pPr fontAlgn="base">
                <a:spcBef>
                  <a:spcPct val="0"/>
                </a:spcBef>
                <a:spcAft>
                  <a:spcPct val="0"/>
                </a:spcAft>
              </a:pPr>
              <a:r>
                <a:rPr kumimoji="1" lang="en-US" altLang="zh-TW" sz="1600" dirty="0">
                  <a:solidFill>
                    <a:prstClr val="white"/>
                  </a:solidFill>
                  <a:ea typeface="新細明體" charset="-120"/>
                </a:rPr>
                <a:t>Slave Port x4</a:t>
              </a:r>
            </a:p>
            <a:p>
              <a:pPr fontAlgn="base">
                <a:spcBef>
                  <a:spcPct val="0"/>
                </a:spcBef>
                <a:spcAft>
                  <a:spcPct val="0"/>
                </a:spcAft>
              </a:pPr>
              <a:r>
                <a:rPr kumimoji="1" lang="en-US" altLang="zh-TW" sz="1600" dirty="0">
                  <a:solidFill>
                    <a:prstClr val="white"/>
                  </a:solidFill>
                  <a:ea typeface="新細明體" charset="-120"/>
                </a:rPr>
                <a:t>(AHB-32/64)</a:t>
              </a:r>
              <a:endParaRPr kumimoji="1" lang="zh-TW" altLang="en-US" sz="1600" dirty="0">
                <a:solidFill>
                  <a:prstClr val="white"/>
                </a:solidFill>
                <a:ea typeface="新細明體" charset="-120"/>
              </a:endParaRPr>
            </a:p>
          </p:txBody>
        </p:sp>
        <p:cxnSp>
          <p:nvCxnSpPr>
            <p:cNvPr id="101" name="直線單箭頭接點 100"/>
            <p:cNvCxnSpPr/>
            <p:nvPr/>
          </p:nvCxnSpPr>
          <p:spPr bwMode="auto">
            <a:xfrm flipH="1">
              <a:off x="7063485" y="2657071"/>
              <a:ext cx="531794" cy="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02" name="矩形 101"/>
            <p:cNvSpPr/>
            <p:nvPr/>
          </p:nvSpPr>
          <p:spPr>
            <a:xfrm>
              <a:off x="214140" y="2125840"/>
              <a:ext cx="665439" cy="830997"/>
            </a:xfrm>
            <a:prstGeom prst="rect">
              <a:avLst/>
            </a:prstGeom>
          </p:spPr>
          <p:txBody>
            <a:bodyPr wrap="none">
              <a:spAutoFit/>
            </a:bodyPr>
            <a:lstStyle/>
            <a:p>
              <a:pPr algn="ctr" fontAlgn="base">
                <a:spcBef>
                  <a:spcPct val="0"/>
                </a:spcBef>
                <a:spcAft>
                  <a:spcPct val="0"/>
                </a:spcAft>
              </a:pPr>
              <a:r>
                <a:rPr kumimoji="1" lang="en-US" altLang="zh-TW" sz="1600" dirty="0">
                  <a:solidFill>
                    <a:prstClr val="white"/>
                  </a:solidFill>
                  <a:ea typeface="新細明體" charset="-120"/>
                </a:rPr>
                <a:t>Trace</a:t>
              </a:r>
            </a:p>
            <a:p>
              <a:pPr algn="ctr" fontAlgn="base">
                <a:spcBef>
                  <a:spcPct val="0"/>
                </a:spcBef>
                <a:spcAft>
                  <a:spcPct val="0"/>
                </a:spcAft>
              </a:pPr>
              <a:r>
                <a:rPr kumimoji="1" lang="en-US" altLang="zh-TW" sz="1600" dirty="0">
                  <a:solidFill>
                    <a:prstClr val="white"/>
                  </a:solidFill>
                  <a:ea typeface="新細明體" charset="-120"/>
                </a:rPr>
                <a:t>Port</a:t>
              </a:r>
            </a:p>
            <a:p>
              <a:pPr algn="ctr" fontAlgn="base">
                <a:spcBef>
                  <a:spcPct val="0"/>
                </a:spcBef>
                <a:spcAft>
                  <a:spcPct val="0"/>
                </a:spcAft>
              </a:pPr>
              <a:r>
                <a:rPr kumimoji="1" lang="en-US" altLang="zh-TW" sz="1600" dirty="0">
                  <a:solidFill>
                    <a:prstClr val="white"/>
                  </a:solidFill>
                </a:rPr>
                <a:t>(x</a:t>
              </a:r>
              <a:r>
                <a:rPr kumimoji="1" lang="en-US" altLang="zh-TW" sz="1600" dirty="0">
                  <a:solidFill>
                    <a:prstClr val="white"/>
                  </a:solidFill>
                  <a:ea typeface="新細明體" charset="-120"/>
                </a:rPr>
                <a:t>4)</a:t>
              </a:r>
            </a:p>
          </p:txBody>
        </p:sp>
        <p:cxnSp>
          <p:nvCxnSpPr>
            <p:cNvPr id="103" name="直線單箭頭接點 102"/>
            <p:cNvCxnSpPr/>
            <p:nvPr/>
          </p:nvCxnSpPr>
          <p:spPr bwMode="auto">
            <a:xfrm flipH="1">
              <a:off x="802343" y="2536839"/>
              <a:ext cx="531794" cy="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83" name="直線單箭頭接點 82"/>
            <p:cNvCxnSpPr/>
            <p:nvPr/>
          </p:nvCxnSpPr>
          <p:spPr bwMode="auto">
            <a:xfrm flipH="1">
              <a:off x="790336" y="1352389"/>
              <a:ext cx="531794" cy="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sp>
          <p:nvSpPr>
            <p:cNvPr id="72" name="矩形 71"/>
            <p:cNvSpPr/>
            <p:nvPr/>
          </p:nvSpPr>
          <p:spPr bwMode="auto">
            <a:xfrm>
              <a:off x="1502584" y="2384533"/>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ILM</a:t>
              </a:r>
              <a:endParaRPr lang="zh-TW" altLang="en-US" sz="1600" dirty="0">
                <a:solidFill>
                  <a:prstClr val="black"/>
                </a:solidFill>
                <a:ea typeface="新細明體" charset="-120"/>
              </a:endParaRPr>
            </a:p>
          </p:txBody>
        </p:sp>
        <p:sp>
          <p:nvSpPr>
            <p:cNvPr id="79" name="矩形 78"/>
            <p:cNvSpPr/>
            <p:nvPr/>
          </p:nvSpPr>
          <p:spPr bwMode="auto">
            <a:xfrm>
              <a:off x="2040294" y="2384533"/>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DLM</a:t>
              </a:r>
              <a:endParaRPr lang="zh-TW" altLang="en-US" sz="1600" dirty="0">
                <a:solidFill>
                  <a:prstClr val="black"/>
                </a:solidFill>
                <a:ea typeface="新細明體" charset="-120"/>
              </a:endParaRPr>
            </a:p>
          </p:txBody>
        </p:sp>
        <p:sp>
          <p:nvSpPr>
            <p:cNvPr id="81" name="矩形 80"/>
            <p:cNvSpPr/>
            <p:nvPr/>
          </p:nvSpPr>
          <p:spPr bwMode="auto">
            <a:xfrm>
              <a:off x="2041889" y="2673643"/>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D$</a:t>
              </a:r>
              <a:endParaRPr lang="zh-TW" altLang="en-US" sz="1600" dirty="0">
                <a:solidFill>
                  <a:prstClr val="black"/>
                </a:solidFill>
                <a:ea typeface="新細明體" charset="-120"/>
              </a:endParaRPr>
            </a:p>
          </p:txBody>
        </p:sp>
        <p:sp>
          <p:nvSpPr>
            <p:cNvPr id="104" name="矩形 103"/>
            <p:cNvSpPr/>
            <p:nvPr/>
          </p:nvSpPr>
          <p:spPr bwMode="auto">
            <a:xfrm>
              <a:off x="1504179" y="2673643"/>
              <a:ext cx="540000" cy="27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altLang="zh-TW" sz="1600" dirty="0">
                  <a:solidFill>
                    <a:prstClr val="black"/>
                  </a:solidFill>
                  <a:ea typeface="新細明體" charset="-120"/>
                </a:rPr>
                <a:t>I$</a:t>
              </a:r>
              <a:endParaRPr lang="zh-TW" altLang="en-US" sz="1600" dirty="0">
                <a:solidFill>
                  <a:prstClr val="black"/>
                </a:solidFill>
                <a:ea typeface="新細明體" charset="-120"/>
              </a:endParaRPr>
            </a:p>
          </p:txBody>
        </p:sp>
      </p:grpSp>
      <p:sp>
        <p:nvSpPr>
          <p:cNvPr id="59" name="文字版面配置區 2"/>
          <p:cNvSpPr txBox="1">
            <a:spLocks/>
          </p:cNvSpPr>
          <p:nvPr/>
        </p:nvSpPr>
        <p:spPr>
          <a:xfrm>
            <a:off x="955497" y="67702"/>
            <a:ext cx="7263829"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2800" dirty="0">
                <a:solidFill>
                  <a:prstClr val="white"/>
                </a:solidFill>
              </a:rPr>
              <a:t>A(X)25MP: Cache-Coherent Multicore</a:t>
            </a:r>
            <a:endParaRPr lang="zh-TW" altLang="en-US" sz="2800" dirty="0">
              <a:solidFill>
                <a:prstClr val="white"/>
              </a:solidFill>
            </a:endParaRPr>
          </a:p>
        </p:txBody>
      </p:sp>
    </p:spTree>
    <p:extLst>
      <p:ext uri="{BB962C8B-B14F-4D97-AF65-F5344CB8AC3E}">
        <p14:creationId xmlns:p14="http://schemas.microsoft.com/office/powerpoint/2010/main" val="29533590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 y="717194"/>
            <a:ext cx="9084182" cy="4050016"/>
          </a:xfrm>
        </p:spPr>
        <p:txBody>
          <a:bodyPr>
            <a:noAutofit/>
          </a:bodyPr>
          <a:lstStyle/>
          <a:p>
            <a:pPr marL="44450" indent="-274638">
              <a:lnSpc>
                <a:spcPts val="1900"/>
              </a:lnSpc>
              <a:spcBef>
                <a:spcPts val="0"/>
              </a:spcBef>
            </a:pPr>
            <a:r>
              <a:rPr lang="en-US" altLang="zh-TW" sz="1800" b="1" dirty="0">
                <a:ea typeface="Tahoma" pitchFamily="34" charset="0"/>
              </a:rPr>
              <a:t>L2 Cache Controller (optional)</a:t>
            </a:r>
          </a:p>
          <a:p>
            <a:pPr marL="631825" lvl="1" defTabSz="714375">
              <a:lnSpc>
                <a:spcPts val="1900"/>
              </a:lnSpc>
              <a:spcBef>
                <a:spcPts val="0"/>
              </a:spcBef>
            </a:pPr>
            <a:r>
              <a:rPr lang="en-US" altLang="zh-TW" sz="1600" dirty="0"/>
              <a:t>0/128/256K…2MB, 32-byte line, 16-way, pseudo random replacement and write-back mode</a:t>
            </a:r>
          </a:p>
          <a:p>
            <a:pPr marL="631825" lvl="1" defTabSz="714375">
              <a:lnSpc>
                <a:spcPts val="1900"/>
              </a:lnSpc>
              <a:spcBef>
                <a:spcPts val="0"/>
              </a:spcBef>
            </a:pPr>
            <a:r>
              <a:rPr lang="en-US" altLang="zh-TW" sz="1600" dirty="0"/>
              <a:t>ECC error protection, same SECDED capability for L1 caches and I/D local memories</a:t>
            </a:r>
          </a:p>
          <a:p>
            <a:pPr marL="631825" lvl="1" defTabSz="714375">
              <a:lnSpc>
                <a:spcPts val="1900"/>
              </a:lnSpc>
              <a:spcBef>
                <a:spcPts val="0"/>
              </a:spcBef>
            </a:pPr>
            <a:r>
              <a:rPr lang="en-US" altLang="zh-TW" sz="1600" dirty="0"/>
              <a:t>Tag and data RAMs</a:t>
            </a:r>
          </a:p>
          <a:p>
            <a:pPr marL="1031875" lvl="2" defTabSz="714375">
              <a:lnSpc>
                <a:spcPts val="1900"/>
              </a:lnSpc>
              <a:spcBef>
                <a:spcPts val="0"/>
              </a:spcBef>
            </a:pPr>
            <a:r>
              <a:rPr lang="en-US" altLang="zh-TW" sz="1400" dirty="0"/>
              <a:t>2 tag banks, 8 data banks with bank interleaving</a:t>
            </a:r>
          </a:p>
          <a:p>
            <a:pPr marL="1031875" lvl="2" defTabSz="714375">
              <a:lnSpc>
                <a:spcPts val="1900"/>
              </a:lnSpc>
              <a:spcBef>
                <a:spcPts val="0"/>
              </a:spcBef>
            </a:pPr>
            <a:r>
              <a:rPr lang="en-US" altLang="zh-TW" sz="1400" dirty="0"/>
              <a:t>2-cycle accesses to relieve SRAM timing</a:t>
            </a:r>
          </a:p>
          <a:p>
            <a:pPr marL="631825" lvl="1" defTabSz="714375">
              <a:lnSpc>
                <a:spcPts val="1900"/>
              </a:lnSpc>
              <a:spcBef>
                <a:spcPts val="0"/>
              </a:spcBef>
            </a:pPr>
            <a:r>
              <a:rPr lang="en-US" altLang="zh-TW" sz="1600" dirty="0"/>
              <a:t>Prefetching</a:t>
            </a:r>
          </a:p>
          <a:p>
            <a:pPr marL="1031875" lvl="2" defTabSz="714375">
              <a:lnSpc>
                <a:spcPts val="1900"/>
              </a:lnSpc>
              <a:spcBef>
                <a:spcPts val="0"/>
              </a:spcBef>
            </a:pPr>
            <a:r>
              <a:rPr lang="en-US" altLang="zh-TW" sz="1400" dirty="0"/>
              <a:t>Load/store: prefetch up to 2/4/8 lines after detecting consecutive linear L2 misses (tracking 8 different address sequences)</a:t>
            </a:r>
          </a:p>
          <a:p>
            <a:pPr marL="1031875" lvl="2" defTabSz="714375">
              <a:lnSpc>
                <a:spcPts val="1900"/>
              </a:lnSpc>
              <a:spcBef>
                <a:spcPts val="0"/>
              </a:spcBef>
            </a:pPr>
            <a:r>
              <a:rPr lang="en-US" altLang="zh-TW" sz="1400" dirty="0"/>
              <a:t>Instruction: prefetch up to 1/2/3 lines after a L2 miss</a:t>
            </a:r>
          </a:p>
          <a:p>
            <a:pPr marL="44450" lvl="1" indent="-274638">
              <a:lnSpc>
                <a:spcPts val="1900"/>
              </a:lnSpc>
              <a:spcBef>
                <a:spcPts val="0"/>
              </a:spcBef>
              <a:buClr>
                <a:schemeClr val="bg1"/>
              </a:buClr>
              <a:buFont typeface="Wingdings" pitchFamily="2" charset="2"/>
              <a:buChar char="n"/>
            </a:pPr>
            <a:r>
              <a:rPr lang="en-US" altLang="zh-TW" sz="1800" b="1" dirty="0">
                <a:ea typeface="Tahoma" pitchFamily="34" charset="0"/>
              </a:rPr>
              <a:t>Platform Level Interrupt, Debug and Trace Support</a:t>
            </a:r>
          </a:p>
          <a:p>
            <a:pPr marL="44450" lvl="1" indent="-274638">
              <a:lnSpc>
                <a:spcPts val="1900"/>
              </a:lnSpc>
              <a:spcBef>
                <a:spcPts val="0"/>
              </a:spcBef>
              <a:buClr>
                <a:schemeClr val="bg1"/>
              </a:buClr>
              <a:buFont typeface="Wingdings" pitchFamily="2" charset="2"/>
              <a:buChar char="n"/>
            </a:pPr>
            <a:r>
              <a:rPr lang="en-US" altLang="zh-TW" sz="1800" b="1" dirty="0">
                <a:ea typeface="Tahoma" pitchFamily="34" charset="0"/>
              </a:rPr>
              <a:t>Some key latencies</a:t>
            </a:r>
          </a:p>
          <a:p>
            <a:pPr marL="631825" lvl="1" defTabSz="714375">
              <a:lnSpc>
                <a:spcPts val="1900"/>
              </a:lnSpc>
              <a:spcBef>
                <a:spcPts val="0"/>
              </a:spcBef>
            </a:pPr>
            <a:r>
              <a:rPr lang="en-US" altLang="zh-TW" sz="1600" dirty="0"/>
              <a:t>L1 read miss/L2 hit: 14 cycles</a:t>
            </a:r>
          </a:p>
          <a:p>
            <a:pPr marL="631825" lvl="1" defTabSz="714375">
              <a:lnSpc>
                <a:spcPts val="1900"/>
              </a:lnSpc>
              <a:spcBef>
                <a:spcPts val="0"/>
              </a:spcBef>
            </a:pPr>
            <a:r>
              <a:rPr lang="en-US" altLang="zh-TW" sz="1600" dirty="0"/>
              <a:t>2nd of simultaneous transactions of the above: 15 cycles if hitting different banks</a:t>
            </a:r>
          </a:p>
          <a:p>
            <a:pPr marL="631825" lvl="1" defTabSz="714375">
              <a:lnSpc>
                <a:spcPts val="1900"/>
              </a:lnSpc>
              <a:spcBef>
                <a:spcPts val="0"/>
              </a:spcBef>
            </a:pPr>
            <a:r>
              <a:rPr lang="en-US" altLang="zh-TW" sz="1600" dirty="0"/>
              <a:t>L1 and L2 both read miss: 14 + system memory latency</a:t>
            </a:r>
          </a:p>
        </p:txBody>
      </p:sp>
      <p:sp>
        <p:nvSpPr>
          <p:cNvPr id="5" name="文字版面配置區 2"/>
          <p:cNvSpPr txBox="1">
            <a:spLocks/>
          </p:cNvSpPr>
          <p:nvPr/>
        </p:nvSpPr>
        <p:spPr>
          <a:xfrm>
            <a:off x="955497" y="67702"/>
            <a:ext cx="7263829"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2800" dirty="0">
                <a:solidFill>
                  <a:prstClr val="white"/>
                </a:solidFill>
              </a:rPr>
              <a:t>A(X)25MP: Cache-Coherent Multicore</a:t>
            </a:r>
            <a:endParaRPr lang="zh-TW" altLang="en-US" sz="2800" dirty="0">
              <a:solidFill>
                <a:prstClr val="white"/>
              </a:solidFill>
            </a:endParaRPr>
          </a:p>
        </p:txBody>
      </p:sp>
    </p:spTree>
    <p:extLst>
      <p:ext uri="{BB962C8B-B14F-4D97-AF65-F5344CB8AC3E}">
        <p14:creationId xmlns:p14="http://schemas.microsoft.com/office/powerpoint/2010/main" val="358169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695850" y="827318"/>
            <a:ext cx="2930056" cy="3349696"/>
          </a:xfrm>
          <a:prstGeom prst="rect">
            <a:avLst/>
          </a:prstGeom>
          <a:solidFill>
            <a:schemeClr val="bg2">
              <a:lumMod val="90000"/>
            </a:schemeClr>
          </a:solidFill>
          <a:ln w="12700" cap="flat">
            <a:solidFill>
              <a:schemeClr val="tx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45719" rIns="45719" bIns="45719" numCol="1" spcCol="38100" rtlCol="0" anchor="t" anchorCtr="0">
            <a:noAutofit/>
          </a:bodyPr>
          <a:lstStyle/>
          <a:p>
            <a:pPr algn="ctr" hangingPunct="0"/>
            <a:r>
              <a:rPr lang="en-US" altLang="zh-TW" dirty="0">
                <a:solidFill>
                  <a:srgbClr val="000000"/>
                </a:solidFill>
                <a:cs typeface="Tahoma" pitchFamily="34" charset="0"/>
                <a:sym typeface="Calibri"/>
              </a:rPr>
              <a:t>AE350_CPU_subsys</a:t>
            </a:r>
            <a:endParaRPr lang="zh-TW" altLang="en-US" dirty="0">
              <a:solidFill>
                <a:srgbClr val="000000"/>
              </a:solidFill>
              <a:cs typeface="Tahoma" pitchFamily="34" charset="0"/>
              <a:sym typeface="Calibri"/>
            </a:endParaRPr>
          </a:p>
        </p:txBody>
      </p:sp>
      <p:sp>
        <p:nvSpPr>
          <p:cNvPr id="13" name="矩形 12"/>
          <p:cNvSpPr/>
          <p:nvPr/>
        </p:nvSpPr>
        <p:spPr>
          <a:xfrm>
            <a:off x="6275411" y="1938010"/>
            <a:ext cx="2461827" cy="1572881"/>
          </a:xfrm>
          <a:prstGeom prst="rect">
            <a:avLst/>
          </a:prstGeom>
          <a:solidFill>
            <a:schemeClr val="accent5">
              <a:lumMod val="40000"/>
              <a:lumOff val="60000"/>
            </a:schemeClr>
          </a:solidFill>
          <a:ln w="12700" cap="flat">
            <a:solidFill>
              <a:schemeClr val="tx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endParaRPr lang="zh-TW" altLang="en-US" dirty="0">
              <a:solidFill>
                <a:srgbClr val="000000"/>
              </a:solidFill>
              <a:cs typeface="Tahoma" pitchFamily="34" charset="0"/>
              <a:sym typeface="Calibri"/>
            </a:endParaRPr>
          </a:p>
        </p:txBody>
      </p:sp>
      <p:sp>
        <p:nvSpPr>
          <p:cNvPr id="6" name="矩形 5"/>
          <p:cNvSpPr/>
          <p:nvPr/>
        </p:nvSpPr>
        <p:spPr>
          <a:xfrm>
            <a:off x="2019128" y="2585597"/>
            <a:ext cx="2010145" cy="896238"/>
          </a:xfrm>
          <a:prstGeom prst="rect">
            <a:avLst/>
          </a:prstGeom>
          <a:solidFill>
            <a:srgbClr val="FFF78F"/>
          </a:solidFill>
          <a:ln w="12700" cap="flat">
            <a:solidFill>
              <a:schemeClr val="tx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45719" rIns="36000" bIns="45719" numCol="1" spcCol="38100" rtlCol="0" anchor="t" anchorCtr="0">
            <a:noAutofit/>
          </a:bodyPr>
          <a:lstStyle/>
          <a:p>
            <a:pPr algn="ctr" hangingPunct="0">
              <a:spcBef>
                <a:spcPts val="900"/>
              </a:spcBef>
            </a:pPr>
            <a:r>
              <a:rPr lang="en-US" altLang="zh-TW" dirty="0">
                <a:solidFill>
                  <a:srgbClr val="000000"/>
                </a:solidFill>
                <a:cs typeface="Tahoma" pitchFamily="34" charset="0"/>
                <a:sym typeface="Calibri"/>
              </a:rPr>
              <a:t>AX25MP</a:t>
            </a:r>
          </a:p>
        </p:txBody>
      </p:sp>
      <p:sp>
        <p:nvSpPr>
          <p:cNvPr id="7" name="矩形 6"/>
          <p:cNvSpPr/>
          <p:nvPr/>
        </p:nvSpPr>
        <p:spPr>
          <a:xfrm>
            <a:off x="2019128" y="3669144"/>
            <a:ext cx="2010145" cy="307775"/>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4400" hangingPunct="0"/>
            <a:r>
              <a:rPr lang="en-US" altLang="zh-TW" dirty="0">
                <a:solidFill>
                  <a:srgbClr val="000000"/>
                </a:solidFill>
                <a:ea typeface="Tahoma" pitchFamily="34" charset="0"/>
                <a:cs typeface="Tahoma" pitchFamily="34" charset="0"/>
                <a:sym typeface="Calibri"/>
              </a:rPr>
              <a:t>AXI bus decoder</a:t>
            </a:r>
            <a:endParaRPr lang="zh-TW" altLang="en-US" dirty="0">
              <a:solidFill>
                <a:srgbClr val="000000"/>
              </a:solidFill>
              <a:cs typeface="Tahoma" pitchFamily="34" charset="0"/>
              <a:sym typeface="Calibri"/>
            </a:endParaRPr>
          </a:p>
        </p:txBody>
      </p:sp>
      <p:sp>
        <p:nvSpPr>
          <p:cNvPr id="8" name="矩形 7"/>
          <p:cNvSpPr/>
          <p:nvPr/>
        </p:nvSpPr>
        <p:spPr>
          <a:xfrm>
            <a:off x="385171" y="4524816"/>
            <a:ext cx="8394739" cy="307775"/>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4400" hangingPunct="0"/>
            <a:r>
              <a:rPr lang="en-US" altLang="zh-TW" spc="300" dirty="0">
                <a:solidFill>
                  <a:srgbClr val="000000"/>
                </a:solidFill>
                <a:ea typeface="Tahoma" pitchFamily="34" charset="0"/>
                <a:cs typeface="Tahoma" pitchFamily="34" charset="0"/>
                <a:sym typeface="Calibri"/>
              </a:rPr>
              <a:t>System Bus</a:t>
            </a:r>
            <a:endParaRPr lang="zh-TW" altLang="en-US" spc="300" dirty="0">
              <a:solidFill>
                <a:srgbClr val="000000"/>
              </a:solidFill>
              <a:cs typeface="Tahoma" pitchFamily="34" charset="0"/>
              <a:sym typeface="Calibri"/>
            </a:endParaRPr>
          </a:p>
        </p:txBody>
      </p:sp>
      <p:sp>
        <p:nvSpPr>
          <p:cNvPr id="9" name="矩形 8"/>
          <p:cNvSpPr/>
          <p:nvPr/>
        </p:nvSpPr>
        <p:spPr>
          <a:xfrm>
            <a:off x="2019128" y="1166451"/>
            <a:ext cx="2010145" cy="307775"/>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4400" hangingPunct="0"/>
            <a:r>
              <a:rPr lang="en-US" altLang="zh-TW" dirty="0">
                <a:solidFill>
                  <a:srgbClr val="000000"/>
                </a:solidFill>
                <a:ea typeface="Tahoma" pitchFamily="34" charset="0"/>
                <a:cs typeface="Tahoma" pitchFamily="34" charset="0"/>
                <a:sym typeface="Calibri"/>
              </a:rPr>
              <a:t>PLIC</a:t>
            </a:r>
            <a:endParaRPr lang="zh-TW" altLang="en-US" dirty="0">
              <a:solidFill>
                <a:srgbClr val="000000"/>
              </a:solidFill>
              <a:cs typeface="Tahoma" pitchFamily="34" charset="0"/>
              <a:sym typeface="Calibri"/>
            </a:endParaRPr>
          </a:p>
        </p:txBody>
      </p:sp>
      <p:sp>
        <p:nvSpPr>
          <p:cNvPr id="11" name="矩形 10"/>
          <p:cNvSpPr/>
          <p:nvPr/>
        </p:nvSpPr>
        <p:spPr>
          <a:xfrm>
            <a:off x="6502946" y="2789605"/>
            <a:ext cx="1105105" cy="523218"/>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45719" rIns="0" bIns="45719" numCol="1" spcCol="38100" rtlCol="0" anchor="ctr">
            <a:spAutoFit/>
          </a:bodyPr>
          <a:lstStyle/>
          <a:p>
            <a:pPr algn="ctr" defTabSz="914400" hangingPunct="0"/>
            <a:r>
              <a:rPr lang="en-US" altLang="zh-TW" dirty="0">
                <a:solidFill>
                  <a:srgbClr val="000000"/>
                </a:solidFill>
                <a:ea typeface="Tahoma" pitchFamily="34" charset="0"/>
                <a:cs typeface="Tahoma" pitchFamily="34" charset="0"/>
                <a:sym typeface="Calibri"/>
              </a:rPr>
              <a:t>AX25</a:t>
            </a:r>
          </a:p>
          <a:p>
            <a:pPr algn="ctr" defTabSz="914400" hangingPunct="0"/>
            <a:r>
              <a:rPr lang="en-US" altLang="zh-TW" dirty="0">
                <a:solidFill>
                  <a:prstClr val="black"/>
                </a:solidFill>
                <a:ea typeface="Tahoma" pitchFamily="34" charset="0"/>
                <a:cs typeface="Tahoma" pitchFamily="34" charset="0"/>
              </a:rPr>
              <a:t>(Little: +DSP)</a:t>
            </a:r>
            <a:endParaRPr lang="zh-TW" altLang="en-US" dirty="0">
              <a:solidFill>
                <a:srgbClr val="000000"/>
              </a:solidFill>
              <a:cs typeface="Tahoma" pitchFamily="34" charset="0"/>
              <a:sym typeface="Calibri"/>
            </a:endParaRPr>
          </a:p>
        </p:txBody>
      </p:sp>
      <p:sp>
        <p:nvSpPr>
          <p:cNvPr id="12" name="矩形 11"/>
          <p:cNvSpPr/>
          <p:nvPr/>
        </p:nvSpPr>
        <p:spPr>
          <a:xfrm>
            <a:off x="6502947" y="2203104"/>
            <a:ext cx="1105104" cy="307775"/>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4400" hangingPunct="0"/>
            <a:r>
              <a:rPr lang="en-US" altLang="zh-TW" dirty="0" err="1">
                <a:solidFill>
                  <a:srgbClr val="000000"/>
                </a:solidFill>
                <a:ea typeface="Tahoma" pitchFamily="34" charset="0"/>
                <a:cs typeface="Tahoma" pitchFamily="34" charset="0"/>
                <a:sym typeface="Calibri"/>
              </a:rPr>
              <a:t>vPLIC</a:t>
            </a:r>
            <a:endParaRPr lang="zh-TW" altLang="en-US" dirty="0">
              <a:solidFill>
                <a:srgbClr val="000000"/>
              </a:solidFill>
              <a:cs typeface="Tahoma" pitchFamily="34" charset="0"/>
              <a:sym typeface="Calibri"/>
            </a:endParaRPr>
          </a:p>
        </p:txBody>
      </p:sp>
      <p:cxnSp>
        <p:nvCxnSpPr>
          <p:cNvPr id="5" name="直線單箭頭接點 4"/>
          <p:cNvCxnSpPr>
            <a:stCxn id="15" idx="2"/>
            <a:endCxn id="12" idx="0"/>
          </p:cNvCxnSpPr>
          <p:nvPr/>
        </p:nvCxnSpPr>
        <p:spPr>
          <a:xfrm>
            <a:off x="7055498" y="1862684"/>
            <a:ext cx="1" cy="340420"/>
          </a:xfrm>
          <a:prstGeom prst="straightConnector1">
            <a:avLst/>
          </a:prstGeom>
          <a:noFill/>
          <a:ln w="6350" cap="flat">
            <a:solidFill>
              <a:srgbClr val="FFFF00"/>
            </a:solidFill>
            <a:prstDash val="solid"/>
            <a:round/>
            <a:tailEnd type="arrow"/>
          </a:ln>
          <a:effectLst/>
          <a:sp3d/>
        </p:spPr>
        <p:style>
          <a:lnRef idx="0">
            <a:scrgbClr r="0" g="0" b="0"/>
          </a:lnRef>
          <a:fillRef idx="0">
            <a:scrgbClr r="0" g="0" b="0"/>
          </a:fillRef>
          <a:effectRef idx="0">
            <a:scrgbClr r="0" g="0" b="0"/>
          </a:effectRef>
          <a:fontRef idx="none"/>
        </p:style>
      </p:cxnSp>
      <p:sp>
        <p:nvSpPr>
          <p:cNvPr id="15" name="文字方塊 14"/>
          <p:cNvSpPr txBox="1"/>
          <p:nvPr/>
        </p:nvSpPr>
        <p:spPr>
          <a:xfrm>
            <a:off x="6856245" y="1554909"/>
            <a:ext cx="398505" cy="307775"/>
          </a:xfrm>
          <a:prstGeom prst="rect">
            <a:avLst/>
          </a:prstGeom>
          <a:noFill/>
          <a:ln w="127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altLang="zh-TW" dirty="0">
                <a:solidFill>
                  <a:prstClr val="white"/>
                </a:solidFill>
                <a:ea typeface="Tahoma" pitchFamily="34" charset="0"/>
                <a:cs typeface="Tahoma" pitchFamily="34" charset="0"/>
                <a:sym typeface="Calibri"/>
              </a:rPr>
              <a:t>IRQ</a:t>
            </a:r>
            <a:endParaRPr lang="zh-TW" altLang="en-US" dirty="0">
              <a:solidFill>
                <a:prstClr val="white"/>
              </a:solidFill>
              <a:cs typeface="Tahoma" pitchFamily="34" charset="0"/>
              <a:sym typeface="Calibri"/>
            </a:endParaRPr>
          </a:p>
        </p:txBody>
      </p:sp>
      <p:cxnSp>
        <p:nvCxnSpPr>
          <p:cNvPr id="16" name="直線單箭頭接點 15"/>
          <p:cNvCxnSpPr>
            <a:stCxn id="3" idx="0"/>
            <a:endCxn id="11" idx="2"/>
          </p:cNvCxnSpPr>
          <p:nvPr/>
        </p:nvCxnSpPr>
        <p:spPr>
          <a:xfrm flipH="1" flipV="1">
            <a:off x="7055499" y="3312823"/>
            <a:ext cx="220" cy="508755"/>
          </a:xfrm>
          <a:prstGeom prst="straightConnector1">
            <a:avLst/>
          </a:prstGeom>
          <a:noFill/>
          <a:ln w="12700" cap="flat">
            <a:solidFill>
              <a:srgbClr val="FFFF00"/>
            </a:solidFill>
            <a:prstDash val="solid"/>
            <a:round/>
            <a:headEnd type="arrow"/>
            <a:tailEnd type="none"/>
          </a:ln>
          <a:effectLst/>
          <a:sp3d/>
        </p:spPr>
        <p:style>
          <a:lnRef idx="0">
            <a:scrgbClr r="0" g="0" b="0"/>
          </a:lnRef>
          <a:fillRef idx="0">
            <a:scrgbClr r="0" g="0" b="0"/>
          </a:fillRef>
          <a:effectRef idx="0">
            <a:scrgbClr r="0" g="0" b="0"/>
          </a:effectRef>
          <a:fontRef idx="none"/>
        </p:style>
      </p:cxnSp>
      <p:cxnSp>
        <p:nvCxnSpPr>
          <p:cNvPr id="28" name="肘形接點 27"/>
          <p:cNvCxnSpPr>
            <a:endCxn id="12" idx="3"/>
          </p:cNvCxnSpPr>
          <p:nvPr/>
        </p:nvCxnSpPr>
        <p:spPr>
          <a:xfrm rot="10800000">
            <a:off x="7608051" y="2356992"/>
            <a:ext cx="920306" cy="692144"/>
          </a:xfrm>
          <a:prstGeom prst="bentConnector3">
            <a:avLst>
              <a:gd name="adj1" fmla="val 45"/>
            </a:avLst>
          </a:prstGeom>
          <a:noFill/>
          <a:ln w="127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33" name="直線單箭頭接點 32"/>
          <p:cNvCxnSpPr>
            <a:stCxn id="12" idx="2"/>
            <a:endCxn id="11" idx="0"/>
          </p:cNvCxnSpPr>
          <p:nvPr/>
        </p:nvCxnSpPr>
        <p:spPr>
          <a:xfrm>
            <a:off x="7055499" y="2510879"/>
            <a:ext cx="0" cy="278726"/>
          </a:xfrm>
          <a:prstGeom prst="straightConnector1">
            <a:avLst/>
          </a:prstGeom>
          <a:noFill/>
          <a:ln w="635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40" name="直線單箭頭接點 39"/>
          <p:cNvCxnSpPr>
            <a:stCxn id="41" idx="3"/>
            <a:endCxn id="9" idx="1"/>
          </p:cNvCxnSpPr>
          <p:nvPr/>
        </p:nvCxnSpPr>
        <p:spPr>
          <a:xfrm flipV="1">
            <a:off x="1514478" y="1320339"/>
            <a:ext cx="504650" cy="1503"/>
          </a:xfrm>
          <a:prstGeom prst="straightConnector1">
            <a:avLst/>
          </a:prstGeom>
          <a:noFill/>
          <a:ln w="6350" cap="flat">
            <a:solidFill>
              <a:srgbClr val="FFFF00"/>
            </a:solidFill>
            <a:prstDash val="solid"/>
            <a:round/>
            <a:tailEnd type="arrow"/>
          </a:ln>
          <a:effectLst/>
          <a:sp3d/>
        </p:spPr>
        <p:style>
          <a:lnRef idx="0">
            <a:scrgbClr r="0" g="0" b="0"/>
          </a:lnRef>
          <a:fillRef idx="0">
            <a:scrgbClr r="0" g="0" b="0"/>
          </a:fillRef>
          <a:effectRef idx="0">
            <a:scrgbClr r="0" g="0" b="0"/>
          </a:effectRef>
          <a:fontRef idx="none"/>
        </p:style>
      </p:cxnSp>
      <p:sp>
        <p:nvSpPr>
          <p:cNvPr id="41" name="文字方塊 40"/>
          <p:cNvSpPr txBox="1"/>
          <p:nvPr/>
        </p:nvSpPr>
        <p:spPr>
          <a:xfrm>
            <a:off x="1115973" y="1167954"/>
            <a:ext cx="3985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altLang="zh-TW" dirty="0">
                <a:solidFill>
                  <a:prstClr val="white"/>
                </a:solidFill>
                <a:ea typeface="Tahoma" pitchFamily="34" charset="0"/>
                <a:cs typeface="Tahoma" pitchFamily="34" charset="0"/>
                <a:sym typeface="Calibri"/>
              </a:rPr>
              <a:t>IRQ</a:t>
            </a:r>
            <a:endParaRPr lang="zh-TW" altLang="en-US" dirty="0">
              <a:solidFill>
                <a:prstClr val="white"/>
              </a:solidFill>
              <a:cs typeface="Tahoma" pitchFamily="34" charset="0"/>
              <a:sym typeface="Calibri"/>
            </a:endParaRPr>
          </a:p>
        </p:txBody>
      </p:sp>
      <p:cxnSp>
        <p:nvCxnSpPr>
          <p:cNvPr id="44" name="肘形接點 43"/>
          <p:cNvCxnSpPr/>
          <p:nvPr/>
        </p:nvCxnSpPr>
        <p:spPr>
          <a:xfrm>
            <a:off x="4029274" y="3242240"/>
            <a:ext cx="2865495" cy="1008627"/>
          </a:xfrm>
          <a:prstGeom prst="bentConnector3">
            <a:avLst>
              <a:gd name="adj1" fmla="val 50000"/>
            </a:avLst>
          </a:prstGeom>
          <a:noFill/>
          <a:ln w="12700" cap="flat">
            <a:solidFill>
              <a:srgbClr val="FFFF00"/>
            </a:solidFill>
            <a:prstDash val="solid"/>
            <a:round/>
            <a:headEnd type="arrow"/>
            <a:tailEnd type="none"/>
          </a:ln>
          <a:effectLst/>
          <a:sp3d/>
        </p:spPr>
        <p:style>
          <a:lnRef idx="0">
            <a:scrgbClr r="0" g="0" b="0"/>
          </a:lnRef>
          <a:fillRef idx="0">
            <a:scrgbClr r="0" g="0" b="0"/>
          </a:fillRef>
          <a:effectRef idx="0">
            <a:scrgbClr r="0" g="0" b="0"/>
          </a:effectRef>
          <a:fontRef idx="none"/>
        </p:style>
      </p:cxnSp>
      <p:sp>
        <p:nvSpPr>
          <p:cNvPr id="49" name="矩形 48"/>
          <p:cNvSpPr/>
          <p:nvPr/>
        </p:nvSpPr>
        <p:spPr>
          <a:xfrm>
            <a:off x="2019128" y="1636406"/>
            <a:ext cx="894080" cy="738662"/>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4400" hangingPunct="0"/>
            <a:r>
              <a:rPr lang="en-US" altLang="zh-TW" dirty="0">
                <a:solidFill>
                  <a:srgbClr val="000000"/>
                </a:solidFill>
                <a:ea typeface="Tahoma" pitchFamily="34" charset="0"/>
                <a:cs typeface="Tahoma" pitchFamily="34" charset="0"/>
                <a:sym typeface="Calibri"/>
              </a:rPr>
              <a:t>Debug Transport Module</a:t>
            </a:r>
            <a:endParaRPr lang="zh-TW" altLang="en-US" dirty="0">
              <a:solidFill>
                <a:srgbClr val="000000"/>
              </a:solidFill>
              <a:cs typeface="Tahoma" pitchFamily="34" charset="0"/>
              <a:sym typeface="Calibri"/>
            </a:endParaRPr>
          </a:p>
        </p:txBody>
      </p:sp>
      <p:cxnSp>
        <p:nvCxnSpPr>
          <p:cNvPr id="50" name="直線單箭頭接點 49"/>
          <p:cNvCxnSpPr/>
          <p:nvPr/>
        </p:nvCxnSpPr>
        <p:spPr>
          <a:xfrm>
            <a:off x="3538343" y="2368929"/>
            <a:ext cx="0" cy="209675"/>
          </a:xfrm>
          <a:prstGeom prst="straightConnector1">
            <a:avLst/>
          </a:prstGeom>
          <a:noFill/>
          <a:ln w="127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55" name="直線單箭頭接點 54"/>
          <p:cNvCxnSpPr>
            <a:stCxn id="49" idx="1"/>
            <a:endCxn id="56" idx="3"/>
          </p:cNvCxnSpPr>
          <p:nvPr/>
        </p:nvCxnSpPr>
        <p:spPr>
          <a:xfrm flipH="1" flipV="1">
            <a:off x="1418562" y="2005724"/>
            <a:ext cx="600566" cy="13"/>
          </a:xfrm>
          <a:prstGeom prst="straightConnector1">
            <a:avLst/>
          </a:prstGeom>
          <a:noFill/>
          <a:ln w="12700" cap="flat">
            <a:solidFill>
              <a:srgbClr val="FFFF00"/>
            </a:solidFill>
            <a:prstDash val="solid"/>
            <a:round/>
            <a:headEnd type="arrow"/>
            <a:tailEnd type="none"/>
          </a:ln>
          <a:effectLst/>
          <a:sp3d/>
        </p:spPr>
        <p:style>
          <a:lnRef idx="0">
            <a:scrgbClr r="0" g="0" b="0"/>
          </a:lnRef>
          <a:fillRef idx="0">
            <a:scrgbClr r="0" g="0" b="0"/>
          </a:fillRef>
          <a:effectRef idx="0">
            <a:scrgbClr r="0" g="0" b="0"/>
          </a:effectRef>
          <a:fontRef idx="none"/>
        </p:style>
      </p:cxnSp>
      <p:sp>
        <p:nvSpPr>
          <p:cNvPr id="56" name="文字方塊 55"/>
          <p:cNvSpPr txBox="1"/>
          <p:nvPr/>
        </p:nvSpPr>
        <p:spPr>
          <a:xfrm>
            <a:off x="929135" y="1851836"/>
            <a:ext cx="48942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altLang="zh-TW" dirty="0">
                <a:solidFill>
                  <a:prstClr val="white"/>
                </a:solidFill>
                <a:ea typeface="Tahoma" pitchFamily="34" charset="0"/>
                <a:cs typeface="Tahoma" pitchFamily="34" charset="0"/>
                <a:sym typeface="Calibri"/>
              </a:rPr>
              <a:t>JTAG</a:t>
            </a:r>
            <a:endParaRPr lang="zh-TW" altLang="en-US" dirty="0">
              <a:solidFill>
                <a:prstClr val="white"/>
              </a:solidFill>
              <a:cs typeface="Tahoma" pitchFamily="34" charset="0"/>
              <a:sym typeface="Calibri"/>
            </a:endParaRPr>
          </a:p>
        </p:txBody>
      </p:sp>
      <p:cxnSp>
        <p:nvCxnSpPr>
          <p:cNvPr id="61" name="直線單箭頭接點 60"/>
          <p:cNvCxnSpPr>
            <a:stCxn id="39" idx="1"/>
            <a:endCxn id="49" idx="3"/>
          </p:cNvCxnSpPr>
          <p:nvPr/>
        </p:nvCxnSpPr>
        <p:spPr>
          <a:xfrm flipH="1" flipV="1">
            <a:off x="2913208" y="2005737"/>
            <a:ext cx="223265" cy="195"/>
          </a:xfrm>
          <a:prstGeom prst="straightConnector1">
            <a:avLst/>
          </a:prstGeom>
          <a:noFill/>
          <a:ln w="12700" cap="flat">
            <a:solidFill>
              <a:schemeClr val="tx1"/>
            </a:solidFill>
            <a:prstDash val="solid"/>
            <a:round/>
            <a:headEnd type="arrow"/>
            <a:tailEnd type="none"/>
          </a:ln>
          <a:effectLst/>
          <a:sp3d/>
        </p:spPr>
        <p:style>
          <a:lnRef idx="0">
            <a:scrgbClr r="0" g="0" b="0"/>
          </a:lnRef>
          <a:fillRef idx="0">
            <a:scrgbClr r="0" g="0" b="0"/>
          </a:fillRef>
          <a:effectRef idx="0">
            <a:scrgbClr r="0" g="0" b="0"/>
          </a:effectRef>
          <a:fontRef idx="none"/>
        </p:style>
      </p:cxnSp>
      <p:cxnSp>
        <p:nvCxnSpPr>
          <p:cNvPr id="70" name="肘形接點 69"/>
          <p:cNvCxnSpPr>
            <a:endCxn id="9" idx="3"/>
          </p:cNvCxnSpPr>
          <p:nvPr/>
        </p:nvCxnSpPr>
        <p:spPr>
          <a:xfrm rot="16200000" flipV="1">
            <a:off x="3764765" y="1584847"/>
            <a:ext cx="809256" cy="280239"/>
          </a:xfrm>
          <a:prstGeom prst="bentConnector2">
            <a:avLst/>
          </a:prstGeom>
          <a:noFill/>
          <a:ln w="127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71" name="肘形接點 70"/>
          <p:cNvCxnSpPr/>
          <p:nvPr/>
        </p:nvCxnSpPr>
        <p:spPr>
          <a:xfrm rot="16200000" flipV="1">
            <a:off x="3323402" y="2835468"/>
            <a:ext cx="1691983" cy="280238"/>
          </a:xfrm>
          <a:prstGeom prst="bentConnector3">
            <a:avLst>
              <a:gd name="adj1" fmla="val 99990"/>
            </a:avLst>
          </a:prstGeom>
          <a:noFill/>
          <a:ln w="127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76" name="直線單箭頭接點 75"/>
          <p:cNvCxnSpPr/>
          <p:nvPr/>
        </p:nvCxnSpPr>
        <p:spPr>
          <a:xfrm flipV="1">
            <a:off x="7268939" y="3972833"/>
            <a:ext cx="0" cy="551983"/>
          </a:xfrm>
          <a:prstGeom prst="straightConnector1">
            <a:avLst/>
          </a:prstGeom>
          <a:noFill/>
          <a:ln w="12700" cap="flat">
            <a:solidFill>
              <a:srgbClr val="FFFF00"/>
            </a:solidFill>
            <a:prstDash val="solid"/>
            <a:round/>
            <a:headEnd type="arrow"/>
            <a:tailEnd type="none"/>
          </a:ln>
          <a:effectLst/>
          <a:sp3d/>
        </p:spPr>
        <p:style>
          <a:lnRef idx="0">
            <a:scrgbClr r="0" g="0" b="0"/>
          </a:lnRef>
          <a:fillRef idx="0">
            <a:scrgbClr r="0" g="0" b="0"/>
          </a:fillRef>
          <a:effectRef idx="0">
            <a:scrgbClr r="0" g="0" b="0"/>
          </a:effectRef>
          <a:fontRef idx="none"/>
        </p:style>
      </p:cxnSp>
      <p:cxnSp>
        <p:nvCxnSpPr>
          <p:cNvPr id="79" name="直線單箭頭接點 78"/>
          <p:cNvCxnSpPr>
            <a:stCxn id="7" idx="2"/>
          </p:cNvCxnSpPr>
          <p:nvPr/>
        </p:nvCxnSpPr>
        <p:spPr>
          <a:xfrm flipH="1">
            <a:off x="3024200" y="3976919"/>
            <a:ext cx="1" cy="547897"/>
          </a:xfrm>
          <a:prstGeom prst="straightConnector1">
            <a:avLst/>
          </a:prstGeom>
          <a:noFill/>
          <a:ln w="12700" cap="flat">
            <a:solidFill>
              <a:srgbClr val="FFFF00"/>
            </a:solidFill>
            <a:prstDash val="solid"/>
            <a:round/>
            <a:headEnd type="none"/>
            <a:tailEnd type="arrow"/>
          </a:ln>
          <a:effectLst/>
          <a:sp3d/>
        </p:spPr>
        <p:style>
          <a:lnRef idx="0">
            <a:scrgbClr r="0" g="0" b="0"/>
          </a:lnRef>
          <a:fillRef idx="0">
            <a:scrgbClr r="0" g="0" b="0"/>
          </a:fillRef>
          <a:effectRef idx="0">
            <a:scrgbClr r="0" g="0" b="0"/>
          </a:effectRef>
          <a:fontRef idx="none"/>
        </p:style>
      </p:cxnSp>
      <p:cxnSp>
        <p:nvCxnSpPr>
          <p:cNvPr id="81" name="直線單箭頭接點 80"/>
          <p:cNvCxnSpPr>
            <a:stCxn id="7" idx="3"/>
          </p:cNvCxnSpPr>
          <p:nvPr/>
        </p:nvCxnSpPr>
        <p:spPr>
          <a:xfrm>
            <a:off x="4029273" y="3823032"/>
            <a:ext cx="280240" cy="184"/>
          </a:xfrm>
          <a:prstGeom prst="straightConnector1">
            <a:avLst/>
          </a:prstGeom>
          <a:noFill/>
          <a:ln w="12700" cap="flat">
            <a:solidFill>
              <a:schemeClr val="tx1"/>
            </a:solidFill>
            <a:prstDash val="solid"/>
            <a:round/>
            <a:tailEnd type="none"/>
          </a:ln>
          <a:effectLst/>
          <a:sp3d/>
        </p:spPr>
        <p:style>
          <a:lnRef idx="0">
            <a:scrgbClr r="0" g="0" b="0"/>
          </a:lnRef>
          <a:fillRef idx="0">
            <a:scrgbClr r="0" g="0" b="0"/>
          </a:fillRef>
          <a:effectRef idx="0">
            <a:scrgbClr r="0" g="0" b="0"/>
          </a:effectRef>
          <a:fontRef idx="none"/>
        </p:style>
      </p:cxnSp>
      <p:cxnSp>
        <p:nvCxnSpPr>
          <p:cNvPr id="131" name="直線單箭頭接點 130"/>
          <p:cNvCxnSpPr>
            <a:stCxn id="9" idx="2"/>
            <a:endCxn id="6" idx="0"/>
          </p:cNvCxnSpPr>
          <p:nvPr/>
        </p:nvCxnSpPr>
        <p:spPr>
          <a:xfrm>
            <a:off x="3024201" y="1474226"/>
            <a:ext cx="0" cy="1111371"/>
          </a:xfrm>
          <a:prstGeom prst="straightConnector1">
            <a:avLst/>
          </a:prstGeom>
          <a:noFill/>
          <a:ln w="635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44" name="直線單箭頭接點 143"/>
          <p:cNvCxnSpPr>
            <a:stCxn id="7" idx="0"/>
            <a:endCxn id="6" idx="2"/>
          </p:cNvCxnSpPr>
          <p:nvPr/>
        </p:nvCxnSpPr>
        <p:spPr>
          <a:xfrm flipV="1">
            <a:off x="3024201" y="3481835"/>
            <a:ext cx="0" cy="187309"/>
          </a:xfrm>
          <a:prstGeom prst="straightConnector1">
            <a:avLst/>
          </a:prstGeom>
          <a:noFill/>
          <a:ln w="12700" cap="flat">
            <a:solidFill>
              <a:schemeClr val="tx1"/>
            </a:solidFill>
            <a:prstDash val="solid"/>
            <a:round/>
            <a:headEnd type="arrow"/>
            <a:tailEnd type="none"/>
          </a:ln>
          <a:effectLst/>
          <a:sp3d/>
        </p:spPr>
        <p:style>
          <a:lnRef idx="0">
            <a:scrgbClr r="0" g="0" b="0"/>
          </a:lnRef>
          <a:fillRef idx="0">
            <a:scrgbClr r="0" g="0" b="0"/>
          </a:fillRef>
          <a:effectRef idx="0">
            <a:scrgbClr r="0" g="0" b="0"/>
          </a:effectRef>
          <a:fontRef idx="none"/>
        </p:style>
      </p:cxnSp>
      <p:cxnSp>
        <p:nvCxnSpPr>
          <p:cNvPr id="155" name="肘形接點 154"/>
          <p:cNvCxnSpPr>
            <a:stCxn id="11" idx="1"/>
          </p:cNvCxnSpPr>
          <p:nvPr/>
        </p:nvCxnSpPr>
        <p:spPr>
          <a:xfrm rot="10800000">
            <a:off x="3786156" y="2491166"/>
            <a:ext cx="2716791" cy="560048"/>
          </a:xfrm>
          <a:prstGeom prst="bentConnector3">
            <a:avLst>
              <a:gd name="adj1" fmla="val 20269"/>
            </a:avLst>
          </a:prstGeom>
          <a:noFill/>
          <a:ln w="12700" cap="flat">
            <a:solidFill>
              <a:srgbClr val="FFFF00"/>
            </a:solidFill>
            <a:prstDash val="solid"/>
            <a:round/>
            <a:headEnd type="arrow"/>
            <a:tailEnd type="none"/>
          </a:ln>
          <a:effectLst/>
          <a:sp3d/>
        </p:spPr>
        <p:style>
          <a:lnRef idx="0">
            <a:scrgbClr r="0" g="0" b="0"/>
          </a:lnRef>
          <a:fillRef idx="0">
            <a:scrgbClr r="0" g="0" b="0"/>
          </a:fillRef>
          <a:effectRef idx="0">
            <a:scrgbClr r="0" g="0" b="0"/>
          </a:effectRef>
          <a:fontRef idx="none"/>
        </p:style>
      </p:cxnSp>
      <p:cxnSp>
        <p:nvCxnSpPr>
          <p:cNvPr id="42" name="直線單箭頭接點 41"/>
          <p:cNvCxnSpPr/>
          <p:nvPr/>
        </p:nvCxnSpPr>
        <p:spPr>
          <a:xfrm>
            <a:off x="3340880" y="2370254"/>
            <a:ext cx="0" cy="209675"/>
          </a:xfrm>
          <a:prstGeom prst="straightConnector1">
            <a:avLst/>
          </a:prstGeom>
          <a:noFill/>
          <a:ln w="127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43" name="直線單箭頭接點 42"/>
          <p:cNvCxnSpPr/>
          <p:nvPr/>
        </p:nvCxnSpPr>
        <p:spPr>
          <a:xfrm>
            <a:off x="3786155" y="2282799"/>
            <a:ext cx="0" cy="209675"/>
          </a:xfrm>
          <a:prstGeom prst="straightConnector1">
            <a:avLst/>
          </a:prstGeom>
          <a:noFill/>
          <a:ln w="12700" cap="flat">
            <a:solidFill>
              <a:srgbClr val="FFFF00"/>
            </a:solidFill>
            <a:prstDash val="solid"/>
            <a:round/>
            <a:tailEnd type="none"/>
          </a:ln>
          <a:effectLst/>
          <a:sp3d/>
        </p:spPr>
        <p:style>
          <a:lnRef idx="0">
            <a:scrgbClr r="0" g="0" b="0"/>
          </a:lnRef>
          <a:fillRef idx="0">
            <a:scrgbClr r="0" g="0" b="0"/>
          </a:fillRef>
          <a:effectRef idx="0">
            <a:scrgbClr r="0" g="0" b="0"/>
          </a:effectRef>
          <a:fontRef idx="none"/>
        </p:style>
      </p:cxnSp>
      <p:sp>
        <p:nvSpPr>
          <p:cNvPr id="39" name="矩形 38"/>
          <p:cNvSpPr/>
          <p:nvPr/>
        </p:nvSpPr>
        <p:spPr>
          <a:xfrm>
            <a:off x="3136473" y="1638946"/>
            <a:ext cx="892800" cy="733971"/>
          </a:xfrm>
          <a:prstGeom prst="rect">
            <a:avLst/>
          </a:prstGeom>
          <a:solidFill>
            <a:srgbClr val="FFFFFF"/>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defTabSz="914400" hangingPunct="0"/>
            <a:r>
              <a:rPr lang="en-US" altLang="zh-TW" dirty="0">
                <a:solidFill>
                  <a:srgbClr val="000000"/>
                </a:solidFill>
                <a:ea typeface="Tahoma" pitchFamily="34" charset="0"/>
                <a:cs typeface="Tahoma" pitchFamily="34" charset="0"/>
                <a:sym typeface="Calibri"/>
              </a:rPr>
              <a:t>Debug Module</a:t>
            </a:r>
            <a:endParaRPr lang="zh-TW" altLang="en-US" dirty="0">
              <a:solidFill>
                <a:srgbClr val="000000"/>
              </a:solidFill>
              <a:cs typeface="Tahoma" pitchFamily="34" charset="0"/>
              <a:sym typeface="Calibri"/>
            </a:endParaRPr>
          </a:p>
        </p:txBody>
      </p:sp>
      <p:cxnSp>
        <p:nvCxnSpPr>
          <p:cNvPr id="45" name="直線單箭頭接點 44"/>
          <p:cNvCxnSpPr/>
          <p:nvPr/>
        </p:nvCxnSpPr>
        <p:spPr>
          <a:xfrm flipV="1">
            <a:off x="6893584" y="3985816"/>
            <a:ext cx="1185" cy="265051"/>
          </a:xfrm>
          <a:prstGeom prst="straightConnector1">
            <a:avLst/>
          </a:prstGeom>
          <a:noFill/>
          <a:ln w="12700" cap="flat">
            <a:solidFill>
              <a:srgbClr val="FFFF00"/>
            </a:solidFill>
            <a:prstDash val="solid"/>
            <a:round/>
            <a:headEnd type="none"/>
            <a:tailEnd type="none"/>
          </a:ln>
          <a:effectLst/>
          <a:sp3d/>
        </p:spPr>
        <p:style>
          <a:lnRef idx="0">
            <a:scrgbClr r="0" g="0" b="0"/>
          </a:lnRef>
          <a:fillRef idx="0">
            <a:scrgbClr r="0" g="0" b="0"/>
          </a:fillRef>
          <a:effectRef idx="0">
            <a:scrgbClr r="0" g="0" b="0"/>
          </a:effectRef>
          <a:fontRef idx="none"/>
        </p:style>
      </p:cxnSp>
      <p:sp>
        <p:nvSpPr>
          <p:cNvPr id="47" name="文字方塊 46"/>
          <p:cNvSpPr txBox="1"/>
          <p:nvPr/>
        </p:nvSpPr>
        <p:spPr>
          <a:xfrm>
            <a:off x="3076839" y="4191358"/>
            <a:ext cx="37125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altLang="zh-TW" dirty="0">
                <a:solidFill>
                  <a:prstClr val="white"/>
                </a:solidFill>
                <a:ea typeface="Tahoma" pitchFamily="34" charset="0"/>
                <a:cs typeface="Tahoma" pitchFamily="34" charset="0"/>
              </a:rPr>
              <a:t>AXI</a:t>
            </a:r>
            <a:endParaRPr lang="zh-TW" altLang="en-US" dirty="0">
              <a:solidFill>
                <a:prstClr val="white"/>
              </a:solidFill>
              <a:cs typeface="Tahoma" pitchFamily="34" charset="0"/>
              <a:sym typeface="Calibri"/>
            </a:endParaRPr>
          </a:p>
        </p:txBody>
      </p:sp>
      <p:sp>
        <p:nvSpPr>
          <p:cNvPr id="48" name="文字方塊 47"/>
          <p:cNvSpPr txBox="1"/>
          <p:nvPr/>
        </p:nvSpPr>
        <p:spPr>
          <a:xfrm>
            <a:off x="7033927" y="3481835"/>
            <a:ext cx="37125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altLang="zh-TW" dirty="0">
                <a:solidFill>
                  <a:prstClr val="white"/>
                </a:solidFill>
                <a:ea typeface="Tahoma" pitchFamily="34" charset="0"/>
                <a:cs typeface="Tahoma" pitchFamily="34" charset="0"/>
              </a:rPr>
              <a:t>AXI</a:t>
            </a:r>
            <a:endParaRPr lang="zh-TW" altLang="en-US" dirty="0">
              <a:solidFill>
                <a:prstClr val="white"/>
              </a:solidFill>
              <a:cs typeface="Tahoma" pitchFamily="34" charset="0"/>
              <a:sym typeface="Calibri"/>
            </a:endParaRPr>
          </a:p>
        </p:txBody>
      </p:sp>
      <p:sp>
        <p:nvSpPr>
          <p:cNvPr id="51" name="文字方塊 50"/>
          <p:cNvSpPr txBox="1"/>
          <p:nvPr/>
        </p:nvSpPr>
        <p:spPr>
          <a:xfrm>
            <a:off x="4713109" y="2710583"/>
            <a:ext cx="1083733"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hangingPunct="0"/>
            <a:r>
              <a:rPr lang="en-US" altLang="zh-TW" dirty="0">
                <a:solidFill>
                  <a:prstClr val="white"/>
                </a:solidFill>
                <a:ea typeface="Tahoma" pitchFamily="34" charset="0"/>
                <a:cs typeface="Tahoma" pitchFamily="34" charset="0"/>
              </a:rPr>
              <a:t>AXI </a:t>
            </a:r>
            <a:r>
              <a:rPr lang="en-US" altLang="zh-TW" sz="1200" dirty="0">
                <a:solidFill>
                  <a:prstClr val="white"/>
                </a:solidFill>
                <a:ea typeface="Tahoma" pitchFamily="34" charset="0"/>
                <a:cs typeface="Tahoma" pitchFamily="34" charset="0"/>
              </a:rPr>
              <a:t>(IO</a:t>
            </a:r>
          </a:p>
          <a:p>
            <a:pPr algn="ctr" defTabSz="914400" hangingPunct="0"/>
            <a:r>
              <a:rPr lang="en-US" altLang="zh-TW" sz="1200" dirty="0">
                <a:solidFill>
                  <a:prstClr val="white"/>
                </a:solidFill>
                <a:ea typeface="Tahoma" pitchFamily="34" charset="0"/>
                <a:cs typeface="Tahoma" pitchFamily="34" charset="0"/>
              </a:rPr>
              <a:t>Coherent Port)</a:t>
            </a:r>
            <a:endParaRPr lang="zh-TW" altLang="en-US" sz="1200" dirty="0">
              <a:solidFill>
                <a:prstClr val="white"/>
              </a:solidFill>
              <a:cs typeface="Tahoma" pitchFamily="34" charset="0"/>
              <a:sym typeface="Calibri"/>
            </a:endParaRPr>
          </a:p>
        </p:txBody>
      </p:sp>
      <p:sp>
        <p:nvSpPr>
          <p:cNvPr id="52" name="文字方塊 51"/>
          <p:cNvSpPr txBox="1"/>
          <p:nvPr/>
        </p:nvSpPr>
        <p:spPr>
          <a:xfrm>
            <a:off x="5320133" y="1998819"/>
            <a:ext cx="659794" cy="4514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lnSpc>
                <a:spcPts val="1400"/>
              </a:lnSpc>
            </a:pPr>
            <a:r>
              <a:rPr lang="en-US" altLang="zh-TW" dirty="0">
                <a:solidFill>
                  <a:prstClr val="white"/>
                </a:solidFill>
                <a:ea typeface="Tahoma" pitchFamily="34" charset="0"/>
                <a:cs typeface="Tahoma" pitchFamily="34" charset="0"/>
              </a:rPr>
              <a:t>Debug</a:t>
            </a:r>
          </a:p>
          <a:p>
            <a:pPr defTabSz="914400" hangingPunct="0">
              <a:lnSpc>
                <a:spcPts val="1400"/>
              </a:lnSpc>
            </a:pPr>
            <a:r>
              <a:rPr lang="en-US" altLang="zh-TW" dirty="0">
                <a:solidFill>
                  <a:prstClr val="white"/>
                </a:solidFill>
                <a:ea typeface="Tahoma" pitchFamily="34" charset="0"/>
                <a:cs typeface="Tahoma" pitchFamily="34" charset="0"/>
              </a:rPr>
              <a:t>Control</a:t>
            </a:r>
            <a:endParaRPr lang="zh-TW" altLang="en-US" dirty="0">
              <a:solidFill>
                <a:prstClr val="white"/>
              </a:solidFill>
              <a:cs typeface="Tahoma" pitchFamily="34" charset="0"/>
              <a:sym typeface="Calibri"/>
            </a:endParaRPr>
          </a:p>
        </p:txBody>
      </p:sp>
      <p:sp>
        <p:nvSpPr>
          <p:cNvPr id="3" name="梯形 2"/>
          <p:cNvSpPr/>
          <p:nvPr/>
        </p:nvSpPr>
        <p:spPr>
          <a:xfrm flipH="1">
            <a:off x="6654927" y="3821578"/>
            <a:ext cx="801584" cy="194212"/>
          </a:xfrm>
          <a:prstGeom prst="trapezoid">
            <a:avLst>
              <a:gd name="adj" fmla="val 50513"/>
            </a:avLst>
          </a:prstGeom>
          <a:solidFill>
            <a:schemeClr val="bg1"/>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914400" hangingPunct="0"/>
            <a:endParaRPr lang="zh-TW" altLang="en-US" sz="1800">
              <a:solidFill>
                <a:srgbClr val="000000"/>
              </a:solidFill>
              <a:sym typeface="Calibri"/>
            </a:endParaRPr>
          </a:p>
        </p:txBody>
      </p:sp>
      <p:sp>
        <p:nvSpPr>
          <p:cNvPr id="18" name="流程圖: 接點 17"/>
          <p:cNvSpPr/>
          <p:nvPr/>
        </p:nvSpPr>
        <p:spPr bwMode="auto">
          <a:xfrm>
            <a:off x="4268587" y="2073476"/>
            <a:ext cx="101600" cy="112889"/>
          </a:xfrm>
          <a:prstGeom prst="flowChartConnector">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zh-TW" altLang="en-US" sz="1800" b="1">
              <a:solidFill>
                <a:prstClr val="black"/>
              </a:solidFill>
              <a:latin typeface="Arial" charset="0"/>
            </a:endParaRPr>
          </a:p>
        </p:txBody>
      </p:sp>
      <p:sp>
        <p:nvSpPr>
          <p:cNvPr id="53" name="矩形 52"/>
          <p:cNvSpPr/>
          <p:nvPr/>
        </p:nvSpPr>
        <p:spPr>
          <a:xfrm>
            <a:off x="4726281" y="831908"/>
            <a:ext cx="4201159" cy="633703"/>
          </a:xfrm>
          <a:prstGeom prst="rect">
            <a:avLst/>
          </a:prstGeom>
          <a:solidFill>
            <a:schemeClr val="accent3">
              <a:lumMod val="40000"/>
              <a:lumOff val="60000"/>
            </a:schemeClr>
          </a:solidFill>
          <a:ln w="127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45719" rIns="36000" bIns="45719" numCol="1" spcCol="38100" rtlCol="0" anchor="t" anchorCtr="0">
            <a:noAutofit/>
          </a:bodyPr>
          <a:lstStyle/>
          <a:p>
            <a:pPr marL="180975" indent="-180975" hangingPunct="0">
              <a:spcBef>
                <a:spcPts val="300"/>
              </a:spcBef>
              <a:buFont typeface="Wingdings" pitchFamily="2" charset="2"/>
              <a:buChar char="l"/>
            </a:pPr>
            <a:r>
              <a:rPr lang="en-US" altLang="zh-TW" sz="1200" dirty="0">
                <a:solidFill>
                  <a:srgbClr val="000000"/>
                </a:solidFill>
                <a:cs typeface="Tahoma" pitchFamily="34" charset="0"/>
                <a:sym typeface="Calibri"/>
              </a:rPr>
              <a:t>AX25MP (B): multicore + L2$, Linux SMP, applications</a:t>
            </a:r>
          </a:p>
          <a:p>
            <a:pPr marL="180975" indent="-180975" hangingPunct="0">
              <a:spcBef>
                <a:spcPts val="300"/>
              </a:spcBef>
              <a:buFont typeface="Wingdings" pitchFamily="2" charset="2"/>
              <a:buChar char="l"/>
            </a:pPr>
            <a:r>
              <a:rPr lang="en-US" altLang="zh-TW" sz="1200" dirty="0">
                <a:solidFill>
                  <a:srgbClr val="000000"/>
                </a:solidFill>
                <a:cs typeface="Tahoma" pitchFamily="34" charset="0"/>
                <a:sym typeface="Calibri"/>
              </a:rPr>
              <a:t>AX25 (L): </a:t>
            </a:r>
            <a:r>
              <a:rPr lang="en-US" altLang="zh-TW" sz="1200" dirty="0" err="1">
                <a:solidFill>
                  <a:srgbClr val="000000"/>
                </a:solidFill>
                <a:cs typeface="Tahoma" pitchFamily="34" charset="0"/>
                <a:sym typeface="Calibri"/>
              </a:rPr>
              <a:t>unicore+DSP</a:t>
            </a:r>
            <a:r>
              <a:rPr lang="en-US" altLang="zh-TW" sz="1200" dirty="0">
                <a:solidFill>
                  <a:srgbClr val="000000"/>
                </a:solidFill>
                <a:cs typeface="Tahoma" pitchFamily="34" charset="0"/>
                <a:sym typeface="Calibri"/>
              </a:rPr>
              <a:t>, acceleration control, fast interrupt</a:t>
            </a:r>
          </a:p>
        </p:txBody>
      </p:sp>
      <p:sp>
        <p:nvSpPr>
          <p:cNvPr id="58" name="文字方塊 57"/>
          <p:cNvSpPr txBox="1"/>
          <p:nvPr/>
        </p:nvSpPr>
        <p:spPr>
          <a:xfrm>
            <a:off x="7680213" y="1944957"/>
            <a:ext cx="861550" cy="4514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lnSpc>
                <a:spcPts val="1400"/>
              </a:lnSpc>
            </a:pPr>
            <a:r>
              <a:rPr lang="en-US" altLang="zh-TW" dirty="0">
                <a:solidFill>
                  <a:prstClr val="black"/>
                </a:solidFill>
                <a:ea typeface="Tahoma" pitchFamily="34" charset="0"/>
                <a:cs typeface="Tahoma" pitchFamily="34" charset="0"/>
              </a:rPr>
              <a:t>CSR</a:t>
            </a:r>
          </a:p>
          <a:p>
            <a:pPr defTabSz="914400" hangingPunct="0">
              <a:lnSpc>
                <a:spcPts val="1400"/>
              </a:lnSpc>
            </a:pPr>
            <a:r>
              <a:rPr lang="en-US" altLang="zh-TW" dirty="0">
                <a:solidFill>
                  <a:prstClr val="black"/>
                </a:solidFill>
                <a:ea typeface="Tahoma" pitchFamily="34" charset="0"/>
                <a:cs typeface="Tahoma" pitchFamily="34" charset="0"/>
              </a:rPr>
              <a:t>slave port</a:t>
            </a:r>
            <a:endParaRPr lang="zh-TW" altLang="en-US" dirty="0">
              <a:solidFill>
                <a:srgbClr val="000000"/>
              </a:solidFill>
              <a:cs typeface="Tahoma" pitchFamily="34" charset="0"/>
              <a:sym typeface="Calibri"/>
            </a:endParaRPr>
          </a:p>
        </p:txBody>
      </p:sp>
      <p:sp>
        <p:nvSpPr>
          <p:cNvPr id="59" name="文字方塊 58"/>
          <p:cNvSpPr txBox="1"/>
          <p:nvPr/>
        </p:nvSpPr>
        <p:spPr>
          <a:xfrm>
            <a:off x="6008669" y="4015790"/>
            <a:ext cx="627734" cy="4514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lnSpc>
                <a:spcPts val="1400"/>
              </a:lnSpc>
            </a:pPr>
            <a:r>
              <a:rPr lang="en-US" altLang="zh-TW" sz="1200" i="1" dirty="0">
                <a:solidFill>
                  <a:prstClr val="white"/>
                </a:solidFill>
                <a:ea typeface="Tahoma" pitchFamily="34" charset="0"/>
                <a:cs typeface="Tahoma" pitchFamily="34" charset="0"/>
                <a:sym typeface="Calibri"/>
              </a:rPr>
              <a:t>Normal </a:t>
            </a:r>
          </a:p>
          <a:p>
            <a:pPr algn="ctr" defTabSz="914400" hangingPunct="0">
              <a:lnSpc>
                <a:spcPts val="1400"/>
              </a:lnSpc>
            </a:pPr>
            <a:r>
              <a:rPr lang="en-US" altLang="zh-TW" sz="1200" i="1" dirty="0">
                <a:solidFill>
                  <a:prstClr val="white"/>
                </a:solidFill>
                <a:ea typeface="Tahoma" pitchFamily="34" charset="0"/>
                <a:cs typeface="Tahoma" pitchFamily="34" charset="0"/>
                <a:sym typeface="Calibri"/>
              </a:rPr>
              <a:t>path</a:t>
            </a:r>
            <a:endParaRPr lang="zh-TW" altLang="en-US" sz="1200" i="1" dirty="0">
              <a:solidFill>
                <a:prstClr val="white"/>
              </a:solidFill>
              <a:cs typeface="Tahoma" pitchFamily="34" charset="0"/>
              <a:sym typeface="Calibri"/>
            </a:endParaRPr>
          </a:p>
        </p:txBody>
      </p:sp>
      <p:sp>
        <p:nvSpPr>
          <p:cNvPr id="60" name="文字方塊 59"/>
          <p:cNvSpPr txBox="1"/>
          <p:nvPr/>
        </p:nvSpPr>
        <p:spPr>
          <a:xfrm>
            <a:off x="7351362" y="4030224"/>
            <a:ext cx="931728" cy="4514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lnSpc>
                <a:spcPts val="1400"/>
              </a:lnSpc>
            </a:pPr>
            <a:r>
              <a:rPr lang="en-US" altLang="zh-TW" sz="1200" i="1" dirty="0">
                <a:solidFill>
                  <a:prstClr val="white"/>
                </a:solidFill>
                <a:ea typeface="Tahoma" pitchFamily="34" charset="0"/>
                <a:cs typeface="Tahoma" pitchFamily="34" charset="0"/>
                <a:sym typeface="Calibri"/>
              </a:rPr>
              <a:t>Power-down</a:t>
            </a:r>
          </a:p>
          <a:p>
            <a:pPr defTabSz="914400" hangingPunct="0">
              <a:lnSpc>
                <a:spcPts val="1400"/>
              </a:lnSpc>
            </a:pPr>
            <a:r>
              <a:rPr lang="en-US" altLang="zh-TW" sz="1200" i="1" dirty="0">
                <a:solidFill>
                  <a:prstClr val="white"/>
                </a:solidFill>
                <a:ea typeface="Tahoma" pitchFamily="34" charset="0"/>
                <a:cs typeface="Tahoma" pitchFamily="34" charset="0"/>
                <a:sym typeface="Calibri"/>
              </a:rPr>
              <a:t>(big) path</a:t>
            </a:r>
            <a:endParaRPr lang="zh-TW" altLang="en-US" sz="1200" i="1" dirty="0">
              <a:solidFill>
                <a:prstClr val="white"/>
              </a:solidFill>
              <a:cs typeface="Tahoma" pitchFamily="34" charset="0"/>
              <a:sym typeface="Calibri"/>
            </a:endParaRPr>
          </a:p>
        </p:txBody>
      </p:sp>
      <p:sp>
        <p:nvSpPr>
          <p:cNvPr id="57" name="文字方塊 56"/>
          <p:cNvSpPr txBox="1"/>
          <p:nvPr/>
        </p:nvSpPr>
        <p:spPr>
          <a:xfrm>
            <a:off x="7584257" y="2578215"/>
            <a:ext cx="973983" cy="4514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lnSpc>
                <a:spcPts val="1400"/>
              </a:lnSpc>
            </a:pPr>
            <a:r>
              <a:rPr lang="en-US" altLang="zh-TW" dirty="0">
                <a:solidFill>
                  <a:prstClr val="black"/>
                </a:solidFill>
                <a:ea typeface="Tahoma" pitchFamily="34" charset="0"/>
                <a:cs typeface="Tahoma" pitchFamily="34" charset="0"/>
              </a:rPr>
              <a:t>LM slave</a:t>
            </a:r>
          </a:p>
          <a:p>
            <a:pPr defTabSz="914400" hangingPunct="0">
              <a:lnSpc>
                <a:spcPts val="1400"/>
              </a:lnSpc>
            </a:pPr>
            <a:r>
              <a:rPr lang="en-US" altLang="zh-TW" dirty="0">
                <a:solidFill>
                  <a:prstClr val="black"/>
                </a:solidFill>
                <a:ea typeface="Tahoma" pitchFamily="34" charset="0"/>
                <a:cs typeface="Tahoma" pitchFamily="34" charset="0"/>
              </a:rPr>
              <a:t>port (DMA)</a:t>
            </a:r>
            <a:endParaRPr lang="zh-TW" altLang="en-US" dirty="0">
              <a:solidFill>
                <a:srgbClr val="000000"/>
              </a:solidFill>
              <a:cs typeface="Tahoma" pitchFamily="34" charset="0"/>
              <a:sym typeface="Calibri"/>
            </a:endParaRPr>
          </a:p>
        </p:txBody>
      </p:sp>
      <p:cxnSp>
        <p:nvCxnSpPr>
          <p:cNvPr id="65" name="肘形接點 64"/>
          <p:cNvCxnSpPr>
            <a:endCxn id="11" idx="3"/>
          </p:cNvCxnSpPr>
          <p:nvPr/>
        </p:nvCxnSpPr>
        <p:spPr>
          <a:xfrm rot="16200000" flipV="1">
            <a:off x="7325354" y="3333911"/>
            <a:ext cx="1485700" cy="920305"/>
          </a:xfrm>
          <a:prstGeom prst="bentConnector2">
            <a:avLst/>
          </a:prstGeom>
          <a:noFill/>
          <a:ln w="12700" cap="flat">
            <a:solidFill>
              <a:srgbClr val="FFFF00"/>
            </a:solidFill>
            <a:prstDash val="solid"/>
            <a:round/>
            <a:tailEnd type="arrow"/>
          </a:ln>
          <a:effectLst/>
          <a:sp3d/>
        </p:spPr>
        <p:style>
          <a:lnRef idx="0">
            <a:scrgbClr r="0" g="0" b="0"/>
          </a:lnRef>
          <a:fillRef idx="0">
            <a:scrgbClr r="0" g="0" b="0"/>
          </a:fillRef>
          <a:effectRef idx="0">
            <a:scrgbClr r="0" g="0" b="0"/>
          </a:effectRef>
          <a:fontRef idx="none"/>
        </p:style>
      </p:cxnSp>
      <p:sp>
        <p:nvSpPr>
          <p:cNvPr id="62" name="文字方塊 61"/>
          <p:cNvSpPr txBox="1"/>
          <p:nvPr/>
        </p:nvSpPr>
        <p:spPr>
          <a:xfrm>
            <a:off x="436740" y="2545584"/>
            <a:ext cx="105413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hangingPunct="0"/>
            <a:r>
              <a:rPr lang="en-US" altLang="zh-TW" dirty="0">
                <a:solidFill>
                  <a:prstClr val="white"/>
                </a:solidFill>
                <a:ea typeface="Tahoma" pitchFamily="34" charset="0"/>
                <a:cs typeface="Tahoma" pitchFamily="34" charset="0"/>
                <a:sym typeface="Calibri"/>
              </a:rPr>
              <a:t>LM slave</a:t>
            </a:r>
          </a:p>
          <a:p>
            <a:pPr algn="r" hangingPunct="0"/>
            <a:r>
              <a:rPr lang="en-US" altLang="zh-TW" dirty="0">
                <a:solidFill>
                  <a:prstClr val="white"/>
                </a:solidFill>
                <a:ea typeface="Tahoma" pitchFamily="34" charset="0"/>
                <a:cs typeface="Tahoma" pitchFamily="34" charset="0"/>
                <a:sym typeface="Calibri"/>
              </a:rPr>
              <a:t>ports (DMA)</a:t>
            </a:r>
            <a:endParaRPr lang="zh-TW" altLang="en-US" dirty="0">
              <a:solidFill>
                <a:prstClr val="white"/>
              </a:solidFill>
              <a:cs typeface="Tahoma" pitchFamily="34" charset="0"/>
              <a:sym typeface="Calibri"/>
            </a:endParaRPr>
          </a:p>
        </p:txBody>
      </p:sp>
      <p:sp>
        <p:nvSpPr>
          <p:cNvPr id="91" name="矩形 90"/>
          <p:cNvSpPr/>
          <p:nvPr/>
        </p:nvSpPr>
        <p:spPr>
          <a:xfrm>
            <a:off x="2220202" y="3035345"/>
            <a:ext cx="1635760" cy="307775"/>
          </a:xfrm>
          <a:prstGeom prst="rect">
            <a:avLst/>
          </a:prstGeom>
          <a:solidFill>
            <a:srgbClr val="FFFFCC"/>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4400" hangingPunct="0"/>
            <a:r>
              <a:rPr lang="en-US" altLang="zh-TW" dirty="0">
                <a:solidFill>
                  <a:srgbClr val="000000"/>
                </a:solidFill>
                <a:ea typeface="Tahoma" pitchFamily="34" charset="0"/>
                <a:cs typeface="Tahoma" pitchFamily="34" charset="0"/>
                <a:sym typeface="Calibri"/>
              </a:rPr>
              <a:t>L2 Cache + </a:t>
            </a:r>
            <a:r>
              <a:rPr lang="en-US" altLang="zh-TW" dirty="0" err="1">
                <a:solidFill>
                  <a:srgbClr val="000000"/>
                </a:solidFill>
                <a:ea typeface="Tahoma" pitchFamily="34" charset="0"/>
                <a:cs typeface="Tahoma" pitchFamily="34" charset="0"/>
                <a:sym typeface="Calibri"/>
              </a:rPr>
              <a:t>Mem</a:t>
            </a:r>
            <a:r>
              <a:rPr lang="en-US" altLang="zh-TW" dirty="0">
                <a:solidFill>
                  <a:srgbClr val="000000"/>
                </a:solidFill>
                <a:ea typeface="Tahoma" pitchFamily="34" charset="0"/>
                <a:cs typeface="Tahoma" pitchFamily="34" charset="0"/>
                <a:sym typeface="Calibri"/>
              </a:rPr>
              <a:t>.</a:t>
            </a:r>
            <a:endParaRPr lang="zh-TW" altLang="en-US" dirty="0">
              <a:solidFill>
                <a:srgbClr val="000000"/>
              </a:solidFill>
              <a:cs typeface="Tahoma" pitchFamily="34" charset="0"/>
              <a:sym typeface="Calibri"/>
            </a:endParaRPr>
          </a:p>
        </p:txBody>
      </p:sp>
      <p:sp>
        <p:nvSpPr>
          <p:cNvPr id="64" name="矩形 63"/>
          <p:cNvSpPr/>
          <p:nvPr/>
        </p:nvSpPr>
        <p:spPr>
          <a:xfrm>
            <a:off x="385172" y="3396128"/>
            <a:ext cx="818556" cy="576704"/>
          </a:xfrm>
          <a:prstGeom prst="rect">
            <a:avLst/>
          </a:prstGeom>
          <a:solidFill>
            <a:schemeClr val="accent6">
              <a:lumMod val="20000"/>
              <a:lumOff val="80000"/>
            </a:schemeClr>
          </a:solidFill>
          <a:ln w="12700" cap="flat">
            <a:solidFill>
              <a:schemeClr val="tx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defTabSz="914400" hangingPunct="0"/>
            <a:r>
              <a:rPr lang="en-US" altLang="zh-TW" dirty="0">
                <a:solidFill>
                  <a:srgbClr val="000000"/>
                </a:solidFill>
                <a:ea typeface="Tahoma" pitchFamily="34" charset="0"/>
                <a:cs typeface="Tahoma" pitchFamily="34" charset="0"/>
                <a:sym typeface="Calibri"/>
              </a:rPr>
              <a:t>DMA</a:t>
            </a:r>
          </a:p>
        </p:txBody>
      </p:sp>
      <p:cxnSp>
        <p:nvCxnSpPr>
          <p:cNvPr id="67" name="直線單箭頭接點 66"/>
          <p:cNvCxnSpPr>
            <a:stCxn id="64" idx="2"/>
          </p:cNvCxnSpPr>
          <p:nvPr/>
        </p:nvCxnSpPr>
        <p:spPr>
          <a:xfrm>
            <a:off x="794450" y="3972832"/>
            <a:ext cx="0" cy="551984"/>
          </a:xfrm>
          <a:prstGeom prst="straightConnector1">
            <a:avLst/>
          </a:prstGeom>
          <a:noFill/>
          <a:ln w="12700" cap="flat">
            <a:solidFill>
              <a:srgbClr val="FFFF00"/>
            </a:solidFill>
            <a:prstDash val="solid"/>
            <a:round/>
            <a:headEnd type="none"/>
            <a:tailEnd type="arrow"/>
          </a:ln>
          <a:effectLst/>
          <a:sp3d/>
        </p:spPr>
        <p:style>
          <a:lnRef idx="0">
            <a:scrgbClr r="0" g="0" b="0"/>
          </a:lnRef>
          <a:fillRef idx="0">
            <a:scrgbClr r="0" g="0" b="0"/>
          </a:fillRef>
          <a:effectRef idx="0">
            <a:scrgbClr r="0" g="0" b="0"/>
          </a:effectRef>
          <a:fontRef idx="none"/>
        </p:style>
      </p:cxnSp>
      <p:cxnSp>
        <p:nvCxnSpPr>
          <p:cNvPr id="68" name="肘形接點 67"/>
          <p:cNvCxnSpPr/>
          <p:nvPr/>
        </p:nvCxnSpPr>
        <p:spPr>
          <a:xfrm rot="5400000">
            <a:off x="911028" y="3416715"/>
            <a:ext cx="1720900" cy="495302"/>
          </a:xfrm>
          <a:prstGeom prst="bentConnector3">
            <a:avLst>
              <a:gd name="adj1" fmla="val 112"/>
            </a:avLst>
          </a:prstGeom>
          <a:noFill/>
          <a:ln w="12700" cap="flat">
            <a:solidFill>
              <a:srgbClr val="FFFF00"/>
            </a:solidFill>
            <a:prstDash val="solid"/>
            <a:round/>
            <a:headEnd type="arrow"/>
            <a:tailEnd type="none"/>
          </a:ln>
          <a:effectLst/>
          <a:sp3d/>
        </p:spPr>
        <p:style>
          <a:lnRef idx="0">
            <a:scrgbClr r="0" g="0" b="0"/>
          </a:lnRef>
          <a:fillRef idx="0">
            <a:scrgbClr r="0" g="0" b="0"/>
          </a:fillRef>
          <a:effectRef idx="0">
            <a:scrgbClr r="0" g="0" b="0"/>
          </a:effectRef>
          <a:fontRef idx="none"/>
        </p:style>
      </p:cxnSp>
      <p:sp>
        <p:nvSpPr>
          <p:cNvPr id="54" name="文字版面配置區 2"/>
          <p:cNvSpPr txBox="1">
            <a:spLocks/>
          </p:cNvSpPr>
          <p:nvPr/>
        </p:nvSpPr>
        <p:spPr>
          <a:xfrm>
            <a:off x="955497" y="67702"/>
            <a:ext cx="7263829"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2800" dirty="0">
                <a:solidFill>
                  <a:prstClr val="white"/>
                </a:solidFill>
              </a:rPr>
              <a:t>A(X)25MP: An SoC Example</a:t>
            </a:r>
            <a:endParaRPr lang="zh-TW" altLang="en-US" sz="2800" dirty="0">
              <a:solidFill>
                <a:prstClr val="white"/>
              </a:solidFill>
            </a:endParaRPr>
          </a:p>
        </p:txBody>
      </p:sp>
    </p:spTree>
    <p:extLst>
      <p:ext uri="{BB962C8B-B14F-4D97-AF65-F5344CB8AC3E}">
        <p14:creationId xmlns:p14="http://schemas.microsoft.com/office/powerpoint/2010/main" val="304437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942" y="716508"/>
            <a:ext cx="8998226" cy="4094032"/>
          </a:xfrm>
        </p:spPr>
        <p:txBody>
          <a:bodyPr>
            <a:noAutofit/>
          </a:bodyPr>
          <a:lstStyle/>
          <a:p>
            <a:pPr>
              <a:spcBef>
                <a:spcPts val="0"/>
              </a:spcBef>
              <a:buClr>
                <a:schemeClr val="bg1"/>
              </a:buClr>
            </a:pPr>
            <a:r>
              <a:rPr lang="en-US" altLang="zh-TW" b="1" dirty="0">
                <a:solidFill>
                  <a:schemeClr val="bg1"/>
                </a:solidFill>
                <a:sym typeface="Wingdings" pitchFamily="2" charset="2"/>
              </a:rPr>
              <a:t>Extensibility in RISC-V enables DSA</a:t>
            </a:r>
            <a:endParaRPr lang="en-US" altLang="zh-TW" b="1" dirty="0">
              <a:solidFill>
                <a:schemeClr val="bg1"/>
              </a:solidFill>
            </a:endParaRPr>
          </a:p>
          <a:p>
            <a:pPr>
              <a:spcBef>
                <a:spcPts val="0"/>
              </a:spcBef>
              <a:buClr>
                <a:schemeClr val="bg1"/>
              </a:buClr>
            </a:pPr>
            <a:r>
              <a:rPr lang="en-US" altLang="zh-TW" b="1" dirty="0">
                <a:solidFill>
                  <a:schemeClr val="bg1"/>
                </a:solidFill>
              </a:rPr>
              <a:t>Acceleration is the key, but 80-20 still applies</a:t>
            </a:r>
          </a:p>
          <a:p>
            <a:pPr lvl="1">
              <a:spcBef>
                <a:spcPts val="0"/>
              </a:spcBef>
            </a:pPr>
            <a:r>
              <a:rPr lang="en-US" altLang="zh-TW" sz="2400" dirty="0">
                <a:solidFill>
                  <a:schemeClr val="bg1"/>
                </a:solidFill>
              </a:rPr>
              <a:t>80% of the time spent on 20% of the code/logic</a:t>
            </a:r>
          </a:p>
          <a:p>
            <a:pPr lvl="1">
              <a:spcBef>
                <a:spcPts val="0"/>
              </a:spcBef>
            </a:pPr>
            <a:r>
              <a:rPr lang="en-US" altLang="zh-TW" dirty="0">
                <a:solidFill>
                  <a:schemeClr val="bg1"/>
                </a:solidFill>
                <a:sym typeface="Wingdings" pitchFamily="2" charset="2"/>
              </a:rPr>
              <a:t>For rest of the logic, its power &amp; area matter</a:t>
            </a:r>
          </a:p>
          <a:p>
            <a:pPr lvl="1">
              <a:spcBef>
                <a:spcPts val="0"/>
              </a:spcBef>
            </a:pPr>
            <a:r>
              <a:rPr lang="en-US" altLang="zh-TW" dirty="0">
                <a:solidFill>
                  <a:schemeClr val="bg1"/>
                </a:solidFill>
              </a:rPr>
              <a:t>For rest of the code, its </a:t>
            </a:r>
            <a:r>
              <a:rPr lang="en-US" altLang="zh-TW" dirty="0">
                <a:solidFill>
                  <a:schemeClr val="bg1"/>
                </a:solidFill>
                <a:sym typeface="Wingdings" pitchFamily="2" charset="2"/>
              </a:rPr>
              <a:t>size matters. So is performance</a:t>
            </a:r>
          </a:p>
          <a:p>
            <a:pPr>
              <a:spcBef>
                <a:spcPts val="0"/>
              </a:spcBef>
              <a:buClr>
                <a:schemeClr val="bg1"/>
              </a:buClr>
            </a:pPr>
            <a:r>
              <a:rPr lang="en-US" altLang="zh-TW" b="1" dirty="0">
                <a:solidFill>
                  <a:schemeClr val="bg1"/>
                </a:solidFill>
                <a:sym typeface="Wingdings" pitchFamily="2" charset="2"/>
              </a:rPr>
              <a:t>Baseline processors are important too</a:t>
            </a:r>
          </a:p>
          <a:p>
            <a:pPr>
              <a:spcBef>
                <a:spcPts val="0"/>
              </a:spcBef>
              <a:buClr>
                <a:schemeClr val="bg1"/>
              </a:buClr>
            </a:pPr>
            <a:r>
              <a:rPr lang="en-US" altLang="zh-TW" b="1" dirty="0">
                <a:solidFill>
                  <a:schemeClr val="bg1"/>
                </a:solidFill>
                <a:sym typeface="Wingdings" pitchFamily="2" charset="2"/>
              </a:rPr>
              <a:t>An ideal DSA architecture proposed:</a:t>
            </a:r>
          </a:p>
          <a:p>
            <a:pPr marL="360363" lvl="1" indent="0">
              <a:spcBef>
                <a:spcPts val="0"/>
              </a:spcBef>
              <a:buNone/>
            </a:pPr>
            <a:r>
              <a:rPr lang="en-US" altLang="zh-TW" b="1" dirty="0">
                <a:solidFill>
                  <a:schemeClr val="bg1"/>
                </a:solidFill>
                <a:sym typeface="Wingdings" pitchFamily="2" charset="2"/>
              </a:rPr>
              <a:t>RISC-V standard+ Andes baseline extensions</a:t>
            </a:r>
          </a:p>
          <a:p>
            <a:pPr marL="360363" lvl="1" indent="0">
              <a:spcBef>
                <a:spcPts val="0"/>
              </a:spcBef>
              <a:buNone/>
            </a:pPr>
            <a:r>
              <a:rPr lang="en-US" altLang="zh-TW" sz="2400" b="1" dirty="0">
                <a:solidFill>
                  <a:schemeClr val="bg1"/>
                </a:solidFill>
                <a:sym typeface="Wingdings" pitchFamily="2" charset="2"/>
              </a:rPr>
              <a:t>+ </a:t>
            </a:r>
            <a:r>
              <a:rPr lang="en-US" altLang="zh-TW" b="1" dirty="0">
                <a:sym typeface="Wingdings" pitchFamily="2" charset="2"/>
              </a:rPr>
              <a:t>Andes Custom Extension™ (ACE) </a:t>
            </a:r>
            <a:r>
              <a:rPr lang="en-US" altLang="zh-TW" sz="2400" b="1" dirty="0">
                <a:solidFill>
                  <a:schemeClr val="bg1"/>
                </a:solidFill>
                <a:sym typeface="Wingdings" pitchFamily="2" charset="2"/>
              </a:rPr>
              <a:t>for your custom instructions</a:t>
            </a:r>
          </a:p>
        </p:txBody>
      </p:sp>
      <p:sp>
        <p:nvSpPr>
          <p:cNvPr id="5" name="文字版面配置區 2"/>
          <p:cNvSpPr txBox="1">
            <a:spLocks/>
          </p:cNvSpPr>
          <p:nvPr/>
        </p:nvSpPr>
        <p:spPr>
          <a:xfrm>
            <a:off x="1106985" y="67702"/>
            <a:ext cx="6985455" cy="562797"/>
          </a:xfrm>
          <a:prstGeom prst="rect">
            <a:avLst/>
          </a:prstGeom>
        </p:spPr>
        <p:txBody>
          <a:bodyPr/>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buNone/>
            </a:pPr>
            <a:endParaRPr lang="zh-TW" altLang="en-US" dirty="0"/>
          </a:p>
        </p:txBody>
      </p:sp>
      <p:sp>
        <p:nvSpPr>
          <p:cNvPr id="7" name="文字版面配置區 2"/>
          <p:cNvSpPr txBox="1">
            <a:spLocks/>
          </p:cNvSpPr>
          <p:nvPr/>
        </p:nvSpPr>
        <p:spPr>
          <a:xfrm>
            <a:off x="1259385" y="62790"/>
            <a:ext cx="6985455" cy="562797"/>
          </a:xfrm>
          <a:prstGeom prst="rect">
            <a:avLst/>
          </a:prstGeom>
        </p:spPr>
        <p:txBody>
          <a:bodyPr/>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None/>
            </a:pPr>
            <a:r>
              <a:rPr lang="en-US" altLang="zh-TW" sz="3200" dirty="0"/>
              <a:t>Specific Processors For DSA</a:t>
            </a:r>
            <a:endParaRPr lang="zh-TW" altLang="en-US" sz="3200" dirty="0"/>
          </a:p>
        </p:txBody>
      </p:sp>
    </p:spTree>
    <p:extLst>
      <p:ext uri="{BB962C8B-B14F-4D97-AF65-F5344CB8AC3E}">
        <p14:creationId xmlns:p14="http://schemas.microsoft.com/office/powerpoint/2010/main" val="40258153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7"/>
          </p:nvPr>
        </p:nvSpPr>
        <p:spPr/>
        <p:txBody>
          <a:bodyPr/>
          <a:lstStyle/>
          <a:p>
            <a:r>
              <a:rPr lang="en-US" altLang="zh-TW" dirty="0"/>
              <a:t>ACE Framework</a:t>
            </a:r>
            <a:endParaRPr lang="zh-TW" altLang="en-US" dirty="0"/>
          </a:p>
        </p:txBody>
      </p:sp>
      <p:grpSp>
        <p:nvGrpSpPr>
          <p:cNvPr id="47" name="群組 46"/>
          <p:cNvGrpSpPr/>
          <p:nvPr/>
        </p:nvGrpSpPr>
        <p:grpSpPr>
          <a:xfrm>
            <a:off x="296616" y="1727199"/>
            <a:ext cx="3802776" cy="2968979"/>
            <a:chOff x="349213" y="2083317"/>
            <a:chExt cx="4581665" cy="3577085"/>
          </a:xfrm>
        </p:grpSpPr>
        <p:grpSp>
          <p:nvGrpSpPr>
            <p:cNvPr id="48" name="群組 47"/>
            <p:cNvGrpSpPr/>
            <p:nvPr/>
          </p:nvGrpSpPr>
          <p:grpSpPr>
            <a:xfrm>
              <a:off x="349213" y="3569783"/>
              <a:ext cx="3078116" cy="2090619"/>
              <a:chOff x="349213" y="3337559"/>
              <a:chExt cx="3078116" cy="2090619"/>
            </a:xfrm>
          </p:grpSpPr>
          <p:sp>
            <p:nvSpPr>
              <p:cNvPr id="50" name="矩形 49"/>
              <p:cNvSpPr/>
              <p:nvPr/>
            </p:nvSpPr>
            <p:spPr bwMode="auto">
              <a:xfrm>
                <a:off x="349213" y="3337559"/>
                <a:ext cx="3075709" cy="2090619"/>
              </a:xfrm>
              <a:prstGeom prst="rect">
                <a:avLst/>
              </a:prstGeom>
              <a:solidFill>
                <a:srgbClr val="FFCC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51" name="文字方塊 50"/>
              <p:cNvSpPr txBox="1"/>
              <p:nvPr/>
            </p:nvSpPr>
            <p:spPr>
              <a:xfrm>
                <a:off x="363491" y="3465839"/>
                <a:ext cx="3063838" cy="553998"/>
              </a:xfrm>
              <a:prstGeom prst="rect">
                <a:avLst/>
              </a:prstGeom>
              <a:noFill/>
              <a:ln>
                <a:noFill/>
              </a:ln>
              <a:effectLst/>
            </p:spPr>
            <p:txBody>
              <a:bodyPr wrap="square" rtlCol="0" anchor="b" anchorCtr="0">
                <a:spAutoFit/>
              </a:bodyPr>
              <a:lstStyle/>
              <a:p>
                <a:pPr algn="ctr">
                  <a:lnSpc>
                    <a:spcPts val="1800"/>
                  </a:lnSpc>
                </a:pPr>
                <a:r>
                  <a:rPr lang="en-US" altLang="zh-TW" b="1" i="1" dirty="0">
                    <a:latin typeface="Tahoma"/>
                  </a:rPr>
                  <a:t>Automated </a:t>
                </a:r>
                <a:r>
                  <a:rPr lang="en-US" altLang="zh-TW" b="1" i="1" dirty="0" err="1">
                    <a:latin typeface="Tahoma"/>
                  </a:rPr>
                  <a:t>Env</a:t>
                </a:r>
                <a:r>
                  <a:rPr lang="en-US" altLang="zh-TW" b="1" i="1" dirty="0">
                    <a:latin typeface="Tahoma"/>
                  </a:rPr>
                  <a:t>. For</a:t>
                </a:r>
              </a:p>
              <a:p>
                <a:pPr algn="ctr">
                  <a:lnSpc>
                    <a:spcPts val="1800"/>
                  </a:lnSpc>
                </a:pPr>
                <a:r>
                  <a:rPr lang="en-US" altLang="zh-TW" b="1" i="1" dirty="0">
                    <a:latin typeface="Tahoma"/>
                  </a:rPr>
                  <a:t>Cross Checking</a:t>
                </a:r>
                <a:endParaRPr lang="zh-TW" altLang="en-US" b="1" i="1" dirty="0">
                  <a:latin typeface="Tahoma"/>
                </a:endParaRPr>
              </a:p>
            </p:txBody>
          </p:sp>
        </p:grpSp>
        <p:sp>
          <p:nvSpPr>
            <p:cNvPr id="49" name="右彎箭號 48"/>
            <p:cNvSpPr/>
            <p:nvPr/>
          </p:nvSpPr>
          <p:spPr bwMode="auto">
            <a:xfrm rot="16200000" flipH="1">
              <a:off x="2452303" y="1182552"/>
              <a:ext cx="1577809" cy="3379340"/>
            </a:xfrm>
            <a:prstGeom prst="bentArrow">
              <a:avLst>
                <a:gd name="adj1" fmla="val 8463"/>
                <a:gd name="adj2" fmla="val 15547"/>
                <a:gd name="adj3" fmla="val 13634"/>
                <a:gd name="adj4" fmla="val 74055"/>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TW" altLang="en-US" sz="1600" b="1" i="0" u="none" strike="noStrike" cap="none" normalizeH="0" baseline="0" dirty="0">
                <a:ln>
                  <a:noFill/>
                </a:ln>
                <a:solidFill>
                  <a:schemeClr val="tx1"/>
                </a:solidFill>
                <a:effectLst/>
                <a:latin typeface="Arial" charset="0"/>
              </a:endParaRPr>
            </a:p>
          </p:txBody>
        </p:sp>
      </p:grpSp>
      <p:grpSp>
        <p:nvGrpSpPr>
          <p:cNvPr id="52" name="群組 51"/>
          <p:cNvGrpSpPr/>
          <p:nvPr/>
        </p:nvGrpSpPr>
        <p:grpSpPr>
          <a:xfrm>
            <a:off x="3277456" y="3290811"/>
            <a:ext cx="5558319" cy="1352429"/>
            <a:chOff x="2982700" y="3760016"/>
            <a:chExt cx="6268832" cy="1629432"/>
          </a:xfrm>
        </p:grpSpPr>
        <p:sp>
          <p:nvSpPr>
            <p:cNvPr id="53" name="矩形 52"/>
            <p:cNvSpPr/>
            <p:nvPr/>
          </p:nvSpPr>
          <p:spPr bwMode="auto">
            <a:xfrm>
              <a:off x="2982700" y="3760016"/>
              <a:ext cx="6268832" cy="1574242"/>
            </a:xfrm>
            <a:prstGeom prst="rect">
              <a:avLst/>
            </a:prstGeom>
            <a:solidFill>
              <a:schemeClr val="accent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54" name="雲朵形 53"/>
            <p:cNvSpPr/>
            <p:nvPr/>
          </p:nvSpPr>
          <p:spPr bwMode="auto">
            <a:xfrm>
              <a:off x="3325076" y="3807634"/>
              <a:ext cx="1811318" cy="1245519"/>
            </a:xfrm>
            <a:prstGeom prst="cloud">
              <a:avLst/>
            </a:prstGeom>
            <a:solidFill>
              <a:schemeClr val="accent6">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zh-TW" altLang="en-US" sz="1600" b="1" dirty="0">
                <a:solidFill>
                  <a:prstClr val="white"/>
                </a:solidFill>
                <a:latin typeface="Tahoma"/>
              </a:endParaRPr>
            </a:p>
          </p:txBody>
        </p:sp>
        <p:sp>
          <p:nvSpPr>
            <p:cNvPr id="55" name="雲朵形 54"/>
            <p:cNvSpPr/>
            <p:nvPr/>
          </p:nvSpPr>
          <p:spPr bwMode="auto">
            <a:xfrm>
              <a:off x="5376397" y="3807634"/>
              <a:ext cx="1650337" cy="1057276"/>
            </a:xfrm>
            <a:prstGeom prst="cloud">
              <a:avLst/>
            </a:prstGeom>
            <a:solidFill>
              <a:schemeClr val="accent5">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algn="ctr"/>
              <a:r>
                <a:rPr lang="en-US" altLang="zh-TW" sz="1800" b="1" dirty="0">
                  <a:solidFill>
                    <a:prstClr val="white"/>
                  </a:solidFill>
                  <a:latin typeface="Tahoma"/>
                </a:rPr>
                <a:t>CPU ISS</a:t>
              </a:r>
            </a:p>
            <a:p>
              <a:pPr algn="ctr">
                <a:lnSpc>
                  <a:spcPts val="1400"/>
                </a:lnSpc>
              </a:pPr>
              <a:r>
                <a:rPr lang="en-US" altLang="zh-TW" sz="1400" dirty="0">
                  <a:solidFill>
                    <a:prstClr val="white"/>
                  </a:solidFill>
                  <a:latin typeface="Tahoma"/>
                </a:rPr>
                <a:t>(near-cycle accurate)</a:t>
              </a:r>
              <a:endParaRPr lang="zh-TW" altLang="en-US" sz="1400" b="1" dirty="0">
                <a:solidFill>
                  <a:prstClr val="white"/>
                </a:solidFill>
                <a:latin typeface="Tahoma"/>
              </a:endParaRPr>
            </a:p>
          </p:txBody>
        </p:sp>
        <p:sp>
          <p:nvSpPr>
            <p:cNvPr id="56" name="流程圖: 多重文件 55"/>
            <p:cNvSpPr/>
            <p:nvPr/>
          </p:nvSpPr>
          <p:spPr bwMode="auto">
            <a:xfrm>
              <a:off x="7536223" y="3904620"/>
              <a:ext cx="1502606" cy="930947"/>
            </a:xfrm>
            <a:prstGeom prst="flowChartMultidocumen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0" tIns="45720" rIns="0" bIns="108000" numCol="1" rtlCol="0" anchor="ctr" anchorCtr="0" compatLnSpc="1">
              <a:prstTxWarp prst="textNoShape">
                <a:avLst/>
              </a:prstTxWarp>
            </a:bodyPr>
            <a:lstStyle/>
            <a:p>
              <a:pPr algn="ctr"/>
              <a:r>
                <a:rPr lang="en-US" altLang="zh-TW" sz="1800" b="1" dirty="0">
                  <a:solidFill>
                    <a:prstClr val="white"/>
                  </a:solidFill>
                  <a:latin typeface="Tahoma"/>
                </a:rPr>
                <a:t>CPU RTL</a:t>
              </a:r>
              <a:endParaRPr lang="zh-TW" altLang="en-US" sz="1800" b="1" dirty="0">
                <a:solidFill>
                  <a:prstClr val="white"/>
                </a:solidFill>
                <a:latin typeface="Tahoma"/>
              </a:endParaRPr>
            </a:p>
          </p:txBody>
        </p:sp>
        <p:sp>
          <p:nvSpPr>
            <p:cNvPr id="72" name="文字方塊 71"/>
            <p:cNvSpPr txBox="1"/>
            <p:nvPr/>
          </p:nvSpPr>
          <p:spPr>
            <a:xfrm>
              <a:off x="3194462" y="4981552"/>
              <a:ext cx="5721032" cy="407896"/>
            </a:xfrm>
            <a:prstGeom prst="rect">
              <a:avLst/>
            </a:prstGeom>
            <a:noFill/>
          </p:spPr>
          <p:txBody>
            <a:bodyPr wrap="square" rtlCol="0">
              <a:spAutoFit/>
            </a:bodyPr>
            <a:lstStyle/>
            <a:p>
              <a:pPr algn="ctr"/>
              <a:r>
                <a:rPr lang="en-US" altLang="zh-TW" sz="1600" b="1" dirty="0">
                  <a:solidFill>
                    <a:prstClr val="black"/>
                  </a:solidFill>
                  <a:latin typeface="Tahoma"/>
                </a:rPr>
                <a:t>Extensible Baseline Components</a:t>
              </a:r>
            </a:p>
          </p:txBody>
        </p:sp>
        <p:sp>
          <p:nvSpPr>
            <p:cNvPr id="73" name="文字方塊 72"/>
            <p:cNvSpPr txBox="1"/>
            <p:nvPr/>
          </p:nvSpPr>
          <p:spPr>
            <a:xfrm>
              <a:off x="3423022" y="3824535"/>
              <a:ext cx="1622251" cy="1223690"/>
            </a:xfrm>
            <a:prstGeom prst="rect">
              <a:avLst/>
            </a:prstGeom>
            <a:noFill/>
          </p:spPr>
          <p:txBody>
            <a:bodyPr wrap="square" lIns="0" rIns="0" rtlCol="0">
              <a:spAutoFit/>
            </a:bodyPr>
            <a:lstStyle/>
            <a:p>
              <a:pPr algn="ctr">
                <a:lnSpc>
                  <a:spcPts val="1800"/>
                </a:lnSpc>
              </a:pPr>
              <a:r>
                <a:rPr lang="en-US" altLang="zh-TW" sz="1600" b="1" dirty="0">
                  <a:solidFill>
                    <a:prstClr val="white"/>
                  </a:solidFill>
                  <a:latin typeface="Tahoma"/>
                </a:rPr>
                <a:t>Compiler</a:t>
              </a:r>
            </a:p>
            <a:p>
              <a:pPr algn="ctr">
                <a:lnSpc>
                  <a:spcPts val="1800"/>
                </a:lnSpc>
              </a:pPr>
              <a:r>
                <a:rPr lang="en-US" altLang="zh-TW" sz="1600" b="1" dirty="0" err="1">
                  <a:solidFill>
                    <a:prstClr val="white"/>
                  </a:solidFill>
                  <a:latin typeface="Tahoma"/>
                </a:rPr>
                <a:t>Asm</a:t>
              </a:r>
              <a:r>
                <a:rPr lang="en-US" altLang="zh-TW" sz="1600" b="1" dirty="0">
                  <a:solidFill>
                    <a:prstClr val="white"/>
                  </a:solidFill>
                  <a:latin typeface="Tahoma"/>
                </a:rPr>
                <a:t>/</a:t>
              </a:r>
              <a:r>
                <a:rPr lang="en-US" altLang="zh-TW" sz="1600" b="1" dirty="0" err="1">
                  <a:solidFill>
                    <a:prstClr val="white"/>
                  </a:solidFill>
                  <a:latin typeface="Tahoma"/>
                </a:rPr>
                <a:t>Disasm</a:t>
              </a:r>
              <a:endParaRPr lang="en-US" altLang="zh-TW" sz="1600" b="1" dirty="0">
                <a:solidFill>
                  <a:prstClr val="white"/>
                </a:solidFill>
                <a:latin typeface="Tahoma"/>
              </a:endParaRPr>
            </a:p>
            <a:p>
              <a:pPr algn="ctr">
                <a:lnSpc>
                  <a:spcPts val="1800"/>
                </a:lnSpc>
              </a:pPr>
              <a:r>
                <a:rPr lang="en-US" altLang="zh-TW" sz="1600" b="1" dirty="0">
                  <a:solidFill>
                    <a:prstClr val="white"/>
                  </a:solidFill>
                  <a:latin typeface="Tahoma"/>
                </a:rPr>
                <a:t>Debugger</a:t>
              </a:r>
            </a:p>
            <a:p>
              <a:pPr algn="ctr">
                <a:lnSpc>
                  <a:spcPts val="1800"/>
                </a:lnSpc>
              </a:pPr>
              <a:r>
                <a:rPr lang="en-US" altLang="zh-TW" sz="1600" b="1" dirty="0">
                  <a:solidFill>
                    <a:prstClr val="white"/>
                  </a:solidFill>
                  <a:latin typeface="Tahoma"/>
                </a:rPr>
                <a:t>IDE</a:t>
              </a:r>
              <a:endParaRPr lang="zh-TW" altLang="en-US" sz="1600" b="1" dirty="0">
                <a:solidFill>
                  <a:prstClr val="white"/>
                </a:solidFill>
                <a:latin typeface="Tahoma"/>
              </a:endParaRPr>
            </a:p>
          </p:txBody>
        </p:sp>
      </p:grpSp>
      <p:sp>
        <p:nvSpPr>
          <p:cNvPr id="74" name="圓角矩形 73"/>
          <p:cNvSpPr/>
          <p:nvPr/>
        </p:nvSpPr>
        <p:spPr bwMode="auto">
          <a:xfrm>
            <a:off x="7297642" y="2242248"/>
            <a:ext cx="1379913" cy="2073088"/>
          </a:xfrm>
          <a:prstGeom prst="round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75" name="圓角矩形 74"/>
          <p:cNvSpPr/>
          <p:nvPr/>
        </p:nvSpPr>
        <p:spPr bwMode="auto">
          <a:xfrm>
            <a:off x="5402933" y="2249324"/>
            <a:ext cx="1491028" cy="2086109"/>
          </a:xfrm>
          <a:prstGeom prst="round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76" name="圓角矩形 75"/>
          <p:cNvSpPr/>
          <p:nvPr/>
        </p:nvSpPr>
        <p:spPr bwMode="auto">
          <a:xfrm>
            <a:off x="3534205" y="2290060"/>
            <a:ext cx="1616461" cy="2105663"/>
          </a:xfrm>
          <a:prstGeom prst="round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grpSp>
        <p:nvGrpSpPr>
          <p:cNvPr id="106" name="群組 105"/>
          <p:cNvGrpSpPr/>
          <p:nvPr/>
        </p:nvGrpSpPr>
        <p:grpSpPr>
          <a:xfrm>
            <a:off x="3746026" y="1826558"/>
            <a:ext cx="1147077" cy="1096273"/>
            <a:chOff x="2665910" y="2062041"/>
            <a:chExt cx="1382020" cy="1320811"/>
          </a:xfrm>
        </p:grpSpPr>
        <p:sp>
          <p:nvSpPr>
            <p:cNvPr id="107" name="向下箭號 106"/>
            <p:cNvSpPr/>
            <p:nvPr/>
          </p:nvSpPr>
          <p:spPr bwMode="auto">
            <a:xfrm>
              <a:off x="3109849" y="2062041"/>
              <a:ext cx="500063" cy="639854"/>
            </a:xfrm>
            <a:prstGeom prst="downArrow">
              <a:avLst>
                <a:gd name="adj1" fmla="val 27272"/>
                <a:gd name="adj2" fmla="val 4772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grpSp>
          <p:nvGrpSpPr>
            <p:cNvPr id="108" name="群組 107"/>
            <p:cNvGrpSpPr/>
            <p:nvPr/>
          </p:nvGrpSpPr>
          <p:grpSpPr>
            <a:xfrm>
              <a:off x="2665910" y="2651041"/>
              <a:ext cx="1382020" cy="731811"/>
              <a:chOff x="2665910" y="2651041"/>
              <a:chExt cx="1382020" cy="731811"/>
            </a:xfrm>
          </p:grpSpPr>
          <p:sp>
            <p:nvSpPr>
              <p:cNvPr id="109" name="雲朵形 108"/>
              <p:cNvSpPr/>
              <p:nvPr/>
            </p:nvSpPr>
            <p:spPr bwMode="auto">
              <a:xfrm>
                <a:off x="2665910" y="2651041"/>
                <a:ext cx="1382020" cy="731811"/>
              </a:xfrm>
              <a:prstGeom prst="cloud">
                <a:avLst/>
              </a:prstGeom>
              <a:solidFill>
                <a:schemeClr val="accent6">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zh-TW" altLang="en-US" sz="1400" b="1" dirty="0">
                  <a:solidFill>
                    <a:prstClr val="black"/>
                  </a:solidFill>
                  <a:latin typeface="Tahoma"/>
                </a:endParaRPr>
              </a:p>
            </p:txBody>
          </p:sp>
          <p:sp>
            <p:nvSpPr>
              <p:cNvPr id="110" name="矩形 109"/>
              <p:cNvSpPr/>
              <p:nvPr/>
            </p:nvSpPr>
            <p:spPr>
              <a:xfrm>
                <a:off x="2906015" y="2791101"/>
                <a:ext cx="969817" cy="492443"/>
              </a:xfrm>
              <a:prstGeom prst="rect">
                <a:avLst/>
              </a:prstGeom>
            </p:spPr>
            <p:txBody>
              <a:bodyPr wrap="none" lIns="0" tIns="0" rIns="0" bIns="0" anchor="ctr" anchorCtr="0">
                <a:spAutoFit/>
              </a:bodyPr>
              <a:lstStyle/>
              <a:p>
                <a:pPr algn="ctr"/>
                <a:r>
                  <a:rPr lang="en-US" altLang="zh-TW" sz="1600" b="1" dirty="0">
                    <a:solidFill>
                      <a:prstClr val="black"/>
                    </a:solidFill>
                    <a:latin typeface="Tahoma"/>
                  </a:rPr>
                  <a:t>Extended</a:t>
                </a:r>
              </a:p>
              <a:p>
                <a:pPr algn="ctr"/>
                <a:r>
                  <a:rPr lang="en-US" altLang="zh-TW" sz="1600" b="1" dirty="0">
                    <a:solidFill>
                      <a:prstClr val="black"/>
                    </a:solidFill>
                    <a:latin typeface="Tahoma"/>
                  </a:rPr>
                  <a:t>Tools</a:t>
                </a:r>
                <a:endParaRPr lang="zh-TW" altLang="en-US" sz="1600" b="1" dirty="0">
                  <a:solidFill>
                    <a:prstClr val="black"/>
                  </a:solidFill>
                  <a:latin typeface="Tahoma"/>
                </a:endParaRPr>
              </a:p>
            </p:txBody>
          </p:sp>
        </p:grpSp>
      </p:grpSp>
      <p:sp>
        <p:nvSpPr>
          <p:cNvPr id="111" name="流程圖: 文件 110"/>
          <p:cNvSpPr/>
          <p:nvPr/>
        </p:nvSpPr>
        <p:spPr bwMode="auto">
          <a:xfrm>
            <a:off x="79042" y="978310"/>
            <a:ext cx="1540385" cy="987842"/>
          </a:xfrm>
          <a:prstGeom prst="flowChartDocument">
            <a:avLst/>
          </a:prstGeom>
          <a:solidFill>
            <a:srgbClr val="990033"/>
          </a:solidFill>
          <a:ln w="9525" cap="flat" cmpd="sng" algn="ctr">
            <a:solidFill>
              <a:srgbClr val="78A4C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 tIns="0" rIns="0" bIns="45720" numCol="1" rtlCol="0" anchor="t" anchorCtr="0" compatLnSpc="1">
            <a:prstTxWarp prst="textNoShape">
              <a:avLst/>
            </a:prstTxWarp>
          </a:bodyPr>
          <a:lstStyle/>
          <a:p>
            <a:pPr algn="ctr"/>
            <a:endParaRPr lang="en-US" altLang="zh-TW" sz="500" dirty="0">
              <a:solidFill>
                <a:prstClr val="white"/>
              </a:solidFill>
              <a:latin typeface="Tahoma"/>
            </a:endParaRPr>
          </a:p>
          <a:p>
            <a:pPr>
              <a:lnSpc>
                <a:spcPts val="1800"/>
              </a:lnSpc>
            </a:pPr>
            <a:r>
              <a:rPr lang="en-US" altLang="zh-TW" sz="1600" b="1" dirty="0">
                <a:solidFill>
                  <a:prstClr val="white"/>
                </a:solidFill>
                <a:latin typeface="Tahoma"/>
              </a:rPr>
              <a:t>- C code</a:t>
            </a:r>
          </a:p>
          <a:p>
            <a:pPr>
              <a:lnSpc>
                <a:spcPts val="1800"/>
              </a:lnSpc>
            </a:pPr>
            <a:r>
              <a:rPr lang="en-US" altLang="zh-TW" sz="1600" b="1" dirty="0">
                <a:solidFill>
                  <a:prstClr val="white"/>
                </a:solidFill>
                <a:latin typeface="Tahoma"/>
              </a:rPr>
              <a:t>- Verilog</a:t>
            </a:r>
          </a:p>
          <a:p>
            <a:pPr>
              <a:lnSpc>
                <a:spcPts val="1800"/>
              </a:lnSpc>
            </a:pPr>
            <a:r>
              <a:rPr lang="en-US" altLang="zh-TW" sz="1600" b="1" dirty="0">
                <a:solidFill>
                  <a:prstClr val="white"/>
                </a:solidFill>
                <a:latin typeface="Tahoma"/>
              </a:rPr>
              <a:t>- Attributes</a:t>
            </a:r>
            <a:endParaRPr lang="zh-TW" altLang="en-US" sz="1600" b="1" dirty="0">
              <a:solidFill>
                <a:prstClr val="white"/>
              </a:solidFill>
              <a:latin typeface="Tahoma"/>
            </a:endParaRPr>
          </a:p>
        </p:txBody>
      </p:sp>
      <p:grpSp>
        <p:nvGrpSpPr>
          <p:cNvPr id="112" name="群組 111"/>
          <p:cNvGrpSpPr/>
          <p:nvPr/>
        </p:nvGrpSpPr>
        <p:grpSpPr>
          <a:xfrm>
            <a:off x="5593069" y="1817111"/>
            <a:ext cx="1121826" cy="1110806"/>
            <a:chOff x="5121214" y="1897827"/>
            <a:chExt cx="1351598" cy="1338321"/>
          </a:xfrm>
        </p:grpSpPr>
        <p:grpSp>
          <p:nvGrpSpPr>
            <p:cNvPr id="113" name="群組 112"/>
            <p:cNvGrpSpPr/>
            <p:nvPr/>
          </p:nvGrpSpPr>
          <p:grpSpPr>
            <a:xfrm>
              <a:off x="5121214" y="2504337"/>
              <a:ext cx="1351598" cy="731811"/>
              <a:chOff x="4706862" y="2547201"/>
              <a:chExt cx="1351598" cy="731811"/>
            </a:xfrm>
          </p:grpSpPr>
          <p:sp>
            <p:nvSpPr>
              <p:cNvPr id="115" name="雲朵形 114"/>
              <p:cNvSpPr/>
              <p:nvPr/>
            </p:nvSpPr>
            <p:spPr bwMode="auto">
              <a:xfrm>
                <a:off x="4706862" y="2547201"/>
                <a:ext cx="1351598" cy="731811"/>
              </a:xfrm>
              <a:prstGeom prst="cloud">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zh-TW" altLang="en-US" sz="1400" b="1" dirty="0">
                  <a:solidFill>
                    <a:prstClr val="black"/>
                  </a:solidFill>
                  <a:latin typeface="Tahoma"/>
                </a:endParaRPr>
              </a:p>
            </p:txBody>
          </p:sp>
          <p:sp>
            <p:nvSpPr>
              <p:cNvPr id="116" name="矩形 115"/>
              <p:cNvSpPr/>
              <p:nvPr/>
            </p:nvSpPr>
            <p:spPr>
              <a:xfrm>
                <a:off x="4894745" y="2704861"/>
                <a:ext cx="969817" cy="492443"/>
              </a:xfrm>
              <a:prstGeom prst="rect">
                <a:avLst/>
              </a:prstGeom>
            </p:spPr>
            <p:txBody>
              <a:bodyPr wrap="none" lIns="0" tIns="0" rIns="0" bIns="0" anchor="ctr" anchorCtr="0">
                <a:spAutoFit/>
              </a:bodyPr>
              <a:lstStyle/>
              <a:p>
                <a:pPr algn="ctr"/>
                <a:r>
                  <a:rPr lang="en-US" altLang="zh-TW" sz="1600" b="1" dirty="0">
                    <a:solidFill>
                      <a:prstClr val="black"/>
                    </a:solidFill>
                    <a:latin typeface="Tahoma"/>
                  </a:rPr>
                  <a:t>Extended</a:t>
                </a:r>
              </a:p>
              <a:p>
                <a:pPr algn="ctr"/>
                <a:r>
                  <a:rPr lang="en-US" altLang="zh-TW" sz="1600" b="1" dirty="0">
                    <a:solidFill>
                      <a:prstClr val="black"/>
                    </a:solidFill>
                    <a:latin typeface="Tahoma"/>
                  </a:rPr>
                  <a:t>ISS</a:t>
                </a:r>
                <a:endParaRPr lang="zh-TW" altLang="en-US" sz="1600" b="1" dirty="0">
                  <a:solidFill>
                    <a:prstClr val="black"/>
                  </a:solidFill>
                  <a:latin typeface="Tahoma"/>
                </a:endParaRPr>
              </a:p>
            </p:txBody>
          </p:sp>
        </p:grpSp>
        <p:sp>
          <p:nvSpPr>
            <p:cNvPr id="114" name="向下箭號 113"/>
            <p:cNvSpPr/>
            <p:nvPr/>
          </p:nvSpPr>
          <p:spPr bwMode="auto">
            <a:xfrm>
              <a:off x="5548329" y="1897827"/>
              <a:ext cx="500063" cy="639854"/>
            </a:xfrm>
            <a:prstGeom prst="downArrow">
              <a:avLst>
                <a:gd name="adj1" fmla="val 27272"/>
                <a:gd name="adj2" fmla="val 4772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grpSp>
      <p:grpSp>
        <p:nvGrpSpPr>
          <p:cNvPr id="117" name="群組 116"/>
          <p:cNvGrpSpPr/>
          <p:nvPr/>
        </p:nvGrpSpPr>
        <p:grpSpPr>
          <a:xfrm>
            <a:off x="7463996" y="1825013"/>
            <a:ext cx="1043003" cy="1094967"/>
            <a:chOff x="7814208" y="1907347"/>
            <a:chExt cx="1256630" cy="1319237"/>
          </a:xfrm>
        </p:grpSpPr>
        <p:sp>
          <p:nvSpPr>
            <p:cNvPr id="118" name="向下箭號 117"/>
            <p:cNvSpPr/>
            <p:nvPr/>
          </p:nvSpPr>
          <p:spPr bwMode="auto">
            <a:xfrm>
              <a:off x="8202900" y="1907347"/>
              <a:ext cx="500063" cy="639854"/>
            </a:xfrm>
            <a:prstGeom prst="downArrow">
              <a:avLst>
                <a:gd name="adj1" fmla="val 27272"/>
                <a:gd name="adj2" fmla="val 4772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119" name="流程圖: 文件 118"/>
            <p:cNvSpPr/>
            <p:nvPr/>
          </p:nvSpPr>
          <p:spPr bwMode="auto">
            <a:xfrm>
              <a:off x="7814208" y="2590065"/>
              <a:ext cx="1256630" cy="636519"/>
            </a:xfrm>
            <a:prstGeom prst="flowChartDocument">
              <a:avLst/>
            </a:prstGeom>
            <a:solidFill>
              <a:schemeClr val="accent3">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algn="ctr"/>
              <a:r>
                <a:rPr lang="en-US" altLang="zh-TW" sz="1600" b="1" dirty="0">
                  <a:solidFill>
                    <a:prstClr val="black"/>
                  </a:solidFill>
                  <a:latin typeface="Tahoma"/>
                </a:rPr>
                <a:t>Extended</a:t>
              </a:r>
            </a:p>
            <a:p>
              <a:pPr algn="ctr"/>
              <a:r>
                <a:rPr lang="en-US" altLang="zh-TW" sz="1600" b="1" dirty="0">
                  <a:solidFill>
                    <a:prstClr val="black"/>
                  </a:solidFill>
                  <a:latin typeface="Tahoma"/>
                </a:rPr>
                <a:t>RTL</a:t>
              </a:r>
              <a:endParaRPr lang="zh-TW" altLang="en-US" sz="1600" b="1" dirty="0">
                <a:solidFill>
                  <a:prstClr val="black"/>
                </a:solidFill>
                <a:latin typeface="Tahoma"/>
              </a:endParaRPr>
            </a:p>
          </p:txBody>
        </p:sp>
      </p:grpSp>
      <p:grpSp>
        <p:nvGrpSpPr>
          <p:cNvPr id="120" name="群組 119"/>
          <p:cNvGrpSpPr/>
          <p:nvPr/>
        </p:nvGrpSpPr>
        <p:grpSpPr>
          <a:xfrm>
            <a:off x="435019" y="3528261"/>
            <a:ext cx="2250517" cy="1055029"/>
            <a:chOff x="194136" y="3603349"/>
            <a:chExt cx="2711466" cy="1271119"/>
          </a:xfrm>
        </p:grpSpPr>
        <p:sp>
          <p:nvSpPr>
            <p:cNvPr id="121" name="矩形 120"/>
            <p:cNvSpPr/>
            <p:nvPr/>
          </p:nvSpPr>
          <p:spPr bwMode="auto">
            <a:xfrm>
              <a:off x="194136" y="3603349"/>
              <a:ext cx="2711466" cy="1271119"/>
            </a:xfrm>
            <a:prstGeom prst="rect">
              <a:avLst/>
            </a:prstGeom>
            <a:solidFill>
              <a:schemeClr val="accent4">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91440" bIns="45720" numCol="1" rtlCol="0" anchor="t" anchorCtr="0" compatLnSpc="1">
              <a:prstTxWarp prst="textNoShape">
                <a:avLst/>
              </a:prstTxWarp>
            </a:bodyPr>
            <a:lstStyle/>
            <a:p>
              <a:pPr algn="ctr"/>
              <a:r>
                <a:rPr lang="en-US" altLang="zh-TW" b="1" i="1" dirty="0">
                  <a:solidFill>
                    <a:prstClr val="black"/>
                  </a:solidFill>
                  <a:effectLst>
                    <a:outerShdw blurRad="38100" dist="38100" dir="2700000" algn="tl">
                      <a:srgbClr val="000000">
                        <a:alpha val="43137"/>
                      </a:srgbClr>
                    </a:outerShdw>
                  </a:effectLst>
                  <a:latin typeface="+mj-lt"/>
                </a:rPr>
                <a:t>Test Case Generator</a:t>
              </a:r>
              <a:endParaRPr lang="zh-TW" altLang="en-US" b="1" i="1" dirty="0">
                <a:solidFill>
                  <a:prstClr val="black"/>
                </a:solidFill>
                <a:effectLst>
                  <a:outerShdw blurRad="38100" dist="38100" dir="2700000" algn="tl">
                    <a:srgbClr val="000000">
                      <a:alpha val="43137"/>
                    </a:srgbClr>
                  </a:outerShdw>
                </a:effectLst>
                <a:latin typeface="+mj-lt"/>
              </a:endParaRPr>
            </a:p>
          </p:txBody>
        </p:sp>
        <p:sp>
          <p:nvSpPr>
            <p:cNvPr id="122" name="流程圖: 文件 121"/>
            <p:cNvSpPr/>
            <p:nvPr/>
          </p:nvSpPr>
          <p:spPr bwMode="auto">
            <a:xfrm>
              <a:off x="1607054" y="4114394"/>
              <a:ext cx="1235029" cy="609052"/>
            </a:xfrm>
            <a:prstGeom prst="flowChartDocument">
              <a:avLst/>
            </a:prstGeom>
            <a:solidFill>
              <a:schemeClr val="accent3">
                <a:lumMod val="40000"/>
                <a:lumOff val="60000"/>
              </a:schemeClr>
            </a:solidFill>
            <a:ln w="9525" cap="flat" cmpd="sng" algn="ctr">
              <a:solidFill>
                <a:schemeClr val="accent3">
                  <a:lumMod val="60000"/>
                  <a:lumOff val="40000"/>
                </a:schemeClr>
              </a:solid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algn="ctr"/>
              <a:r>
                <a:rPr lang="en-US" altLang="zh-TW" sz="1600" b="1" dirty="0">
                  <a:solidFill>
                    <a:prstClr val="black"/>
                  </a:solidFill>
                  <a:latin typeface="Tahoma"/>
                </a:rPr>
                <a:t>Extended</a:t>
              </a:r>
            </a:p>
            <a:p>
              <a:pPr algn="ctr"/>
              <a:r>
                <a:rPr lang="en-US" altLang="zh-TW" sz="1600" b="1" dirty="0">
                  <a:solidFill>
                    <a:prstClr val="black"/>
                  </a:solidFill>
                  <a:latin typeface="Tahoma"/>
                </a:rPr>
                <a:t>RTL</a:t>
              </a:r>
            </a:p>
          </p:txBody>
        </p:sp>
        <p:grpSp>
          <p:nvGrpSpPr>
            <p:cNvPr id="123" name="群組 122"/>
            <p:cNvGrpSpPr/>
            <p:nvPr/>
          </p:nvGrpSpPr>
          <p:grpSpPr>
            <a:xfrm>
              <a:off x="223368" y="4055640"/>
              <a:ext cx="1331861" cy="701660"/>
              <a:chOff x="4123240" y="2639768"/>
              <a:chExt cx="969450" cy="599193"/>
            </a:xfrm>
          </p:grpSpPr>
          <p:sp>
            <p:nvSpPr>
              <p:cNvPr id="124" name="雲朵形 123"/>
              <p:cNvSpPr/>
              <p:nvPr/>
            </p:nvSpPr>
            <p:spPr bwMode="auto">
              <a:xfrm>
                <a:off x="4123240" y="2639768"/>
                <a:ext cx="969450" cy="599193"/>
              </a:xfrm>
              <a:prstGeom prst="cloud">
                <a:avLst/>
              </a:prstGeom>
              <a:solidFill>
                <a:schemeClr val="accent5">
                  <a:lumMod val="40000"/>
                  <a:lumOff val="60000"/>
                </a:schemeClr>
              </a:solidFill>
              <a:ln w="9525" cap="flat" cmpd="sng" algn="ctr">
                <a:solidFill>
                  <a:schemeClr val="accent5">
                    <a:lumMod val="60000"/>
                    <a:lumOff val="40000"/>
                  </a:schemeClr>
                </a:solid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zh-TW" altLang="en-US" sz="1400" b="1" dirty="0">
                  <a:solidFill>
                    <a:prstClr val="black"/>
                  </a:solidFill>
                  <a:latin typeface="Tahoma"/>
                </a:endParaRPr>
              </a:p>
            </p:txBody>
          </p:sp>
          <p:sp>
            <p:nvSpPr>
              <p:cNvPr id="125" name="矩形 124"/>
              <p:cNvSpPr/>
              <p:nvPr/>
            </p:nvSpPr>
            <p:spPr>
              <a:xfrm>
                <a:off x="4282129" y="2752690"/>
                <a:ext cx="705921" cy="420528"/>
              </a:xfrm>
              <a:prstGeom prst="rect">
                <a:avLst/>
              </a:prstGeom>
            </p:spPr>
            <p:txBody>
              <a:bodyPr wrap="none" lIns="0" tIns="0" rIns="0" bIns="0" anchor="ctr" anchorCtr="0">
                <a:spAutoFit/>
              </a:bodyPr>
              <a:lstStyle/>
              <a:p>
                <a:pPr algn="ctr"/>
                <a:r>
                  <a:rPr lang="en-US" altLang="zh-TW" sz="1600" b="1" dirty="0">
                    <a:solidFill>
                      <a:prstClr val="black"/>
                    </a:solidFill>
                    <a:latin typeface="Tahoma"/>
                  </a:rPr>
                  <a:t>Extended</a:t>
                </a:r>
              </a:p>
              <a:p>
                <a:pPr algn="ctr"/>
                <a:r>
                  <a:rPr lang="en-US" altLang="zh-TW" sz="1600" b="1" dirty="0">
                    <a:solidFill>
                      <a:prstClr val="black"/>
                    </a:solidFill>
                    <a:latin typeface="Tahoma"/>
                  </a:rPr>
                  <a:t>ISS</a:t>
                </a:r>
                <a:endParaRPr lang="zh-TW" altLang="en-US" sz="1600" b="1" dirty="0">
                  <a:solidFill>
                    <a:prstClr val="black"/>
                  </a:solidFill>
                  <a:latin typeface="Tahoma"/>
                </a:endParaRPr>
              </a:p>
            </p:txBody>
          </p:sp>
        </p:grpSp>
      </p:grpSp>
      <p:grpSp>
        <p:nvGrpSpPr>
          <p:cNvPr id="126" name="群組 125"/>
          <p:cNvGrpSpPr/>
          <p:nvPr/>
        </p:nvGrpSpPr>
        <p:grpSpPr>
          <a:xfrm>
            <a:off x="4124366" y="2900241"/>
            <a:ext cx="4081637" cy="447426"/>
            <a:chOff x="3988617" y="3347008"/>
            <a:chExt cx="4917619" cy="539068"/>
          </a:xfrm>
        </p:grpSpPr>
        <p:sp>
          <p:nvSpPr>
            <p:cNvPr id="127" name="加號 126"/>
            <p:cNvSpPr/>
            <p:nvPr/>
          </p:nvSpPr>
          <p:spPr bwMode="auto">
            <a:xfrm>
              <a:off x="3988617" y="3357439"/>
              <a:ext cx="492933" cy="528637"/>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128" name="加號 127"/>
            <p:cNvSpPr/>
            <p:nvPr/>
          </p:nvSpPr>
          <p:spPr bwMode="auto">
            <a:xfrm>
              <a:off x="6185232" y="3351775"/>
              <a:ext cx="492933" cy="528637"/>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sp>
          <p:nvSpPr>
            <p:cNvPr id="129" name="加號 128"/>
            <p:cNvSpPr/>
            <p:nvPr/>
          </p:nvSpPr>
          <p:spPr bwMode="auto">
            <a:xfrm>
              <a:off x="8413305" y="3347008"/>
              <a:ext cx="492931" cy="528637"/>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1600" b="1">
                <a:solidFill>
                  <a:prstClr val="black"/>
                </a:solidFill>
                <a:latin typeface="Arial" charset="0"/>
              </a:endParaRPr>
            </a:p>
          </p:txBody>
        </p:sp>
      </p:grpSp>
      <p:sp>
        <p:nvSpPr>
          <p:cNvPr id="130" name="矩形 129"/>
          <p:cNvSpPr/>
          <p:nvPr/>
        </p:nvSpPr>
        <p:spPr bwMode="auto">
          <a:xfrm>
            <a:off x="3547215" y="925714"/>
            <a:ext cx="5352836" cy="1035707"/>
          </a:xfrm>
          <a:prstGeom prst="rect">
            <a:avLst/>
          </a:prstGeom>
          <a:solidFill>
            <a:schemeClr val="accent4">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lnSpc>
                <a:spcPts val="2700"/>
              </a:lnSpc>
            </a:pPr>
            <a:r>
              <a:rPr lang="en-US" altLang="zh-TW" sz="2400" b="1" spc="-150" dirty="0">
                <a:solidFill>
                  <a:prstClr val="white"/>
                </a:solidFill>
                <a:latin typeface="Tahoma" pitchFamily="34" charset="0"/>
                <a:ea typeface="Tahoma" pitchFamily="34" charset="0"/>
                <a:cs typeface="Tahoma" pitchFamily="34" charset="0"/>
              </a:rPr>
              <a:t>  C O P I L O T</a:t>
            </a:r>
          </a:p>
          <a:p>
            <a:pPr algn="ctr">
              <a:lnSpc>
                <a:spcPts val="2700"/>
              </a:lnSpc>
            </a:pPr>
            <a:r>
              <a:rPr lang="en-US" altLang="zh-TW" sz="1800" u="sng" dirty="0">
                <a:solidFill>
                  <a:schemeClr val="bg1"/>
                </a:solidFill>
                <a:latin typeface="Tahoma" pitchFamily="34" charset="0"/>
                <a:ea typeface="Tahoma" pitchFamily="34" charset="0"/>
                <a:cs typeface="Tahoma" pitchFamily="34" charset="0"/>
              </a:rPr>
              <a:t>C</a:t>
            </a:r>
            <a:r>
              <a:rPr lang="en-US" altLang="zh-TW" sz="1800" dirty="0">
                <a:solidFill>
                  <a:schemeClr val="bg1"/>
                </a:solidFill>
                <a:latin typeface="Tahoma" pitchFamily="34" charset="0"/>
                <a:ea typeface="Tahoma" pitchFamily="34" charset="0"/>
                <a:cs typeface="Tahoma" pitchFamily="34" charset="0"/>
              </a:rPr>
              <a:t>ustom-</a:t>
            </a:r>
            <a:r>
              <a:rPr lang="en-US" altLang="zh-TW" sz="1800" u="sng" dirty="0" err="1">
                <a:solidFill>
                  <a:schemeClr val="bg1"/>
                </a:solidFill>
                <a:latin typeface="Tahoma" pitchFamily="34" charset="0"/>
                <a:ea typeface="Tahoma" pitchFamily="34" charset="0"/>
                <a:cs typeface="Tahoma" pitchFamily="34" charset="0"/>
              </a:rPr>
              <a:t>OP</a:t>
            </a:r>
            <a:r>
              <a:rPr lang="en-US" altLang="zh-TW" sz="1800" dirty="0" err="1">
                <a:solidFill>
                  <a:schemeClr val="bg1"/>
                </a:solidFill>
                <a:latin typeface="Tahoma" pitchFamily="34" charset="0"/>
                <a:ea typeface="Tahoma" pitchFamily="34" charset="0"/>
                <a:cs typeface="Tahoma" pitchFamily="34" charset="0"/>
              </a:rPr>
              <a:t>timized</a:t>
            </a:r>
            <a:r>
              <a:rPr lang="en-US" altLang="zh-TW" sz="1800" dirty="0">
                <a:solidFill>
                  <a:schemeClr val="bg1"/>
                </a:solidFill>
                <a:latin typeface="Tahoma" pitchFamily="34" charset="0"/>
                <a:ea typeface="Tahoma" pitchFamily="34" charset="0"/>
                <a:cs typeface="Tahoma" pitchFamily="34" charset="0"/>
              </a:rPr>
              <a:t> </a:t>
            </a:r>
            <a:r>
              <a:rPr lang="en-US" altLang="zh-TW" sz="1800" u="sng" dirty="0">
                <a:solidFill>
                  <a:schemeClr val="bg1"/>
                </a:solidFill>
                <a:latin typeface="Tahoma" pitchFamily="34" charset="0"/>
                <a:ea typeface="Tahoma" pitchFamily="34" charset="0"/>
                <a:cs typeface="Tahoma" pitchFamily="34" charset="0"/>
              </a:rPr>
              <a:t>I</a:t>
            </a:r>
            <a:r>
              <a:rPr lang="en-US" altLang="zh-TW" sz="1800" dirty="0">
                <a:solidFill>
                  <a:schemeClr val="bg1"/>
                </a:solidFill>
                <a:latin typeface="Tahoma" pitchFamily="34" charset="0"/>
                <a:ea typeface="Tahoma" pitchFamily="34" charset="0"/>
                <a:cs typeface="Tahoma" pitchFamily="34" charset="0"/>
              </a:rPr>
              <a:t>nstruction deve</a:t>
            </a:r>
            <a:r>
              <a:rPr lang="en-US" altLang="zh-TW" sz="1800" u="sng" dirty="0">
                <a:solidFill>
                  <a:schemeClr val="bg1"/>
                </a:solidFill>
                <a:latin typeface="Tahoma" pitchFamily="34" charset="0"/>
                <a:ea typeface="Tahoma" pitchFamily="34" charset="0"/>
                <a:cs typeface="Tahoma" pitchFamily="34" charset="0"/>
              </a:rPr>
              <a:t>LO</a:t>
            </a:r>
            <a:r>
              <a:rPr lang="en-US" altLang="zh-TW" sz="1800" dirty="0">
                <a:solidFill>
                  <a:schemeClr val="bg1"/>
                </a:solidFill>
                <a:latin typeface="Tahoma" pitchFamily="34" charset="0"/>
                <a:ea typeface="Tahoma" pitchFamily="34" charset="0"/>
                <a:cs typeface="Tahoma" pitchFamily="34" charset="0"/>
              </a:rPr>
              <a:t>pment </a:t>
            </a:r>
            <a:r>
              <a:rPr lang="en-US" altLang="zh-TW" sz="1800" u="sng" dirty="0">
                <a:solidFill>
                  <a:schemeClr val="bg1"/>
                </a:solidFill>
                <a:latin typeface="Tahoma" pitchFamily="34" charset="0"/>
                <a:ea typeface="Tahoma" pitchFamily="34" charset="0"/>
                <a:cs typeface="Tahoma" pitchFamily="34" charset="0"/>
              </a:rPr>
              <a:t>T</a:t>
            </a:r>
            <a:r>
              <a:rPr lang="en-US" altLang="zh-TW" sz="1800" dirty="0">
                <a:solidFill>
                  <a:schemeClr val="bg1"/>
                </a:solidFill>
                <a:latin typeface="Tahoma" pitchFamily="34" charset="0"/>
                <a:ea typeface="Tahoma" pitchFamily="34" charset="0"/>
                <a:cs typeface="Tahoma" pitchFamily="34" charset="0"/>
              </a:rPr>
              <a:t>ools</a:t>
            </a:r>
          </a:p>
        </p:txBody>
      </p:sp>
      <p:grpSp>
        <p:nvGrpSpPr>
          <p:cNvPr id="131" name="群組 130"/>
          <p:cNvGrpSpPr/>
          <p:nvPr/>
        </p:nvGrpSpPr>
        <p:grpSpPr>
          <a:xfrm>
            <a:off x="1602172" y="821485"/>
            <a:ext cx="2182363" cy="1196811"/>
            <a:chOff x="1922180" y="856083"/>
            <a:chExt cx="2629332" cy="1441942"/>
          </a:xfrm>
        </p:grpSpPr>
        <p:sp>
          <p:nvSpPr>
            <p:cNvPr id="132" name="右大括弧 131"/>
            <p:cNvSpPr/>
            <p:nvPr/>
          </p:nvSpPr>
          <p:spPr bwMode="auto">
            <a:xfrm>
              <a:off x="1922180" y="914394"/>
              <a:ext cx="252657" cy="1383631"/>
            </a:xfrm>
            <a:prstGeom prst="rightBrace">
              <a:avLst>
                <a:gd name="adj1" fmla="val 31862"/>
                <a:gd name="adj2" fmla="val 50000"/>
              </a:avLst>
            </a:prstGeom>
            <a:noFill/>
            <a:ln w="1587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TW" altLang="en-US" sz="1600" b="1" i="0" u="none" strike="noStrike" cap="none" normalizeH="0" baseline="0">
                <a:ln>
                  <a:noFill/>
                </a:ln>
                <a:solidFill>
                  <a:schemeClr val="tx1"/>
                </a:solidFill>
                <a:effectLst/>
                <a:latin typeface="Arial" charset="0"/>
              </a:endParaRPr>
            </a:p>
          </p:txBody>
        </p:sp>
        <p:cxnSp>
          <p:nvCxnSpPr>
            <p:cNvPr id="133" name="直線單箭頭接點 132"/>
            <p:cNvCxnSpPr>
              <a:stCxn id="132" idx="1"/>
              <a:endCxn id="130" idx="1"/>
            </p:cNvCxnSpPr>
            <p:nvPr/>
          </p:nvCxnSpPr>
          <p:spPr bwMode="auto">
            <a:xfrm flipV="1">
              <a:off x="2174837" y="1605581"/>
              <a:ext cx="2090750" cy="629"/>
            </a:xfrm>
            <a:prstGeom prst="straightConnector1">
              <a:avLst/>
            </a:prstGeom>
            <a:solidFill>
              <a:schemeClr val="accent1"/>
            </a:solidFill>
            <a:ln w="15875" cap="flat" cmpd="sng" algn="ctr">
              <a:solidFill>
                <a:schemeClr val="bg1"/>
              </a:solidFill>
              <a:prstDash val="solid"/>
              <a:round/>
              <a:headEnd type="none" w="med" len="med"/>
              <a:tailEnd type="arrow" w="lg" len="lg"/>
            </a:ln>
          </p:spPr>
        </p:cxnSp>
        <p:sp>
          <p:nvSpPr>
            <p:cNvPr id="134" name="文字方塊 133"/>
            <p:cNvSpPr txBox="1"/>
            <p:nvPr/>
          </p:nvSpPr>
          <p:spPr>
            <a:xfrm>
              <a:off x="2132576" y="856083"/>
              <a:ext cx="2418936" cy="1211330"/>
            </a:xfrm>
            <a:prstGeom prst="rect">
              <a:avLst/>
            </a:prstGeom>
            <a:noFill/>
          </p:spPr>
          <p:txBody>
            <a:bodyPr wrap="square" lIns="0" rIns="0" rtlCol="0" anchor="ctr" anchorCtr="0">
              <a:spAutoFit/>
            </a:bodyPr>
            <a:lstStyle/>
            <a:p>
              <a:pPr>
                <a:lnSpc>
                  <a:spcPts val="2000"/>
                </a:lnSpc>
              </a:pPr>
              <a:r>
                <a:rPr lang="en-US" altLang="zh-TW" sz="2000" b="1" i="1" dirty="0">
                  <a:solidFill>
                    <a:schemeClr val="bg1"/>
                  </a:solidFill>
                  <a:latin typeface="Calibri" pitchFamily="34" charset="0"/>
                </a:rPr>
                <a:t>- scalar/vector</a:t>
              </a:r>
            </a:p>
            <a:p>
              <a:pPr>
                <a:lnSpc>
                  <a:spcPts val="2000"/>
                </a:lnSpc>
              </a:pPr>
              <a:r>
                <a:rPr lang="en-US" altLang="zh-TW" sz="2000" b="1" i="1" dirty="0">
                  <a:solidFill>
                    <a:schemeClr val="bg1"/>
                  </a:solidFill>
                  <a:latin typeface="Calibri" pitchFamily="34" charset="0"/>
                </a:rPr>
                <a:t>- background</a:t>
              </a:r>
            </a:p>
            <a:p>
              <a:endParaRPr lang="en-US" altLang="zh-TW" sz="500" i="1" dirty="0">
                <a:solidFill>
                  <a:schemeClr val="bg1"/>
                </a:solidFill>
                <a:latin typeface="Calibri" pitchFamily="34" charset="0"/>
              </a:endParaRPr>
            </a:p>
            <a:p>
              <a:r>
                <a:rPr lang="en-US" altLang="zh-TW" sz="2000" b="1" i="1" dirty="0">
                  <a:solidFill>
                    <a:schemeClr val="bg1"/>
                  </a:solidFill>
                  <a:latin typeface="Calibri" pitchFamily="34" charset="0"/>
                </a:rPr>
                <a:t>- wide operands</a:t>
              </a:r>
              <a:endParaRPr lang="zh-TW" altLang="en-US" sz="2000" b="1" i="1" dirty="0">
                <a:solidFill>
                  <a:schemeClr val="bg1"/>
                </a:solidFill>
                <a:latin typeface="Calibri" pitchFamily="34" charset="0"/>
              </a:endParaRPr>
            </a:p>
          </p:txBody>
        </p:sp>
      </p:grpSp>
    </p:spTree>
    <p:extLst>
      <p:ext uri="{BB962C8B-B14F-4D97-AF65-F5344CB8AC3E}">
        <p14:creationId xmlns:p14="http://schemas.microsoft.com/office/powerpoint/2010/main" val="11788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p:tgtEl>
                                          <p:spTgt spid="111"/>
                                        </p:tgtEl>
                                        <p:attrNameLst>
                                          <p:attrName>ppt_x</p:attrName>
                                        </p:attrNameLst>
                                      </p:cBhvr>
                                      <p:tavLst>
                                        <p:tav tm="0">
                                          <p:val>
                                            <p:strVal val="#ppt_x-#ppt_w*1.125000"/>
                                          </p:val>
                                        </p:tav>
                                        <p:tav tm="100000">
                                          <p:val>
                                            <p:strVal val="#ppt_x"/>
                                          </p:val>
                                        </p:tav>
                                      </p:tavLst>
                                    </p:anim>
                                    <p:animEffect transition="in" filter="wipe(right)">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500"/>
                                        <p:tgtEl>
                                          <p:spTgt spid="131"/>
                                        </p:tgtEl>
                                        <p:attrNameLst>
                                          <p:attrName>ppt_x</p:attrName>
                                        </p:attrNameLst>
                                      </p:cBhvr>
                                      <p:tavLst>
                                        <p:tav tm="0">
                                          <p:val>
                                            <p:strVal val="#ppt_x-#ppt_w*1.125000"/>
                                          </p:val>
                                        </p:tav>
                                        <p:tav tm="100000">
                                          <p:val>
                                            <p:strVal val="#ppt_x"/>
                                          </p:val>
                                        </p:tav>
                                      </p:tavLst>
                                    </p:anim>
                                    <p:animEffect transition="in" filter="wipe(right)">
                                      <p:cBhvr>
                                        <p:cTn id="19" dur="500"/>
                                        <p:tgtEl>
                                          <p:spTgt spid="13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dissolve">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additive="base">
                                        <p:cTn id="29" dur="500"/>
                                        <p:tgtEl>
                                          <p:spTgt spid="106"/>
                                        </p:tgtEl>
                                        <p:attrNameLst>
                                          <p:attrName>ppt_y</p:attrName>
                                        </p:attrNameLst>
                                      </p:cBhvr>
                                      <p:tavLst>
                                        <p:tav tm="0">
                                          <p:val>
                                            <p:strVal val="#ppt_y-#ppt_h*1.125000"/>
                                          </p:val>
                                        </p:tav>
                                        <p:tav tm="100000">
                                          <p:val>
                                            <p:strVal val="#ppt_y"/>
                                          </p:val>
                                        </p:tav>
                                      </p:tavLst>
                                    </p:anim>
                                    <p:animEffect transition="in" filter="wipe(down)">
                                      <p:cBhvr>
                                        <p:cTn id="30" dur="500"/>
                                        <p:tgtEl>
                                          <p:spTgt spid="106"/>
                                        </p:tgtEl>
                                      </p:cBhvr>
                                    </p:animEffect>
                                  </p:childTnLst>
                                </p:cTn>
                              </p:par>
                              <p:par>
                                <p:cTn id="31" presetID="12" presetClass="entr" presetSubtype="1"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additive="base">
                                        <p:cTn id="33" dur="500"/>
                                        <p:tgtEl>
                                          <p:spTgt spid="112"/>
                                        </p:tgtEl>
                                        <p:attrNameLst>
                                          <p:attrName>ppt_y</p:attrName>
                                        </p:attrNameLst>
                                      </p:cBhvr>
                                      <p:tavLst>
                                        <p:tav tm="0">
                                          <p:val>
                                            <p:strVal val="#ppt_y-#ppt_h*1.125000"/>
                                          </p:val>
                                        </p:tav>
                                        <p:tav tm="100000">
                                          <p:val>
                                            <p:strVal val="#ppt_y"/>
                                          </p:val>
                                        </p:tav>
                                      </p:tavLst>
                                    </p:anim>
                                    <p:animEffect transition="in" filter="wipe(down)">
                                      <p:cBhvr>
                                        <p:cTn id="34" dur="500"/>
                                        <p:tgtEl>
                                          <p:spTgt spid="112"/>
                                        </p:tgtEl>
                                      </p:cBhvr>
                                    </p:animEffect>
                                  </p:childTnLst>
                                </p:cTn>
                              </p:par>
                              <p:par>
                                <p:cTn id="35" presetID="12" presetClass="entr" presetSubtype="1" fill="hold" nodeType="with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p:tgtEl>
                                          <p:spTgt spid="117"/>
                                        </p:tgtEl>
                                        <p:attrNameLst>
                                          <p:attrName>ppt_y</p:attrName>
                                        </p:attrNameLst>
                                      </p:cBhvr>
                                      <p:tavLst>
                                        <p:tav tm="0">
                                          <p:val>
                                            <p:strVal val="#ppt_y-#ppt_h*1.125000"/>
                                          </p:val>
                                        </p:tav>
                                        <p:tav tm="100000">
                                          <p:val>
                                            <p:strVal val="#ppt_y"/>
                                          </p:val>
                                        </p:tav>
                                      </p:tavLst>
                                    </p:anim>
                                    <p:animEffect transition="in" filter="wipe(down)">
                                      <p:cBhvr>
                                        <p:cTn id="38" dur="500"/>
                                        <p:tgtEl>
                                          <p:spTgt spid="11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dissolve">
                                      <p:cBhvr>
                                        <p:cTn id="43" dur="500"/>
                                        <p:tgtEl>
                                          <p:spTgt spid="126"/>
                                        </p:tgtEl>
                                      </p:cBhvr>
                                    </p:animEffect>
                                  </p:childTnLst>
                                </p:cTn>
                              </p:par>
                            </p:childTnLst>
                          </p:cTn>
                        </p:par>
                        <p:par>
                          <p:cTn id="44" fill="hold">
                            <p:stCondLst>
                              <p:cond delay="500"/>
                            </p:stCondLst>
                            <p:childTnLst>
                              <p:par>
                                <p:cTn id="45" presetID="21" presetClass="entr" presetSubtype="1"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heel(1)">
                                      <p:cBhvr>
                                        <p:cTn id="47" dur="2000"/>
                                        <p:tgtEl>
                                          <p:spTgt spid="76"/>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heel(1)">
                                      <p:cBhvr>
                                        <p:cTn id="50" dur="2000"/>
                                        <p:tgtEl>
                                          <p:spTgt spid="75"/>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heel(1)">
                                      <p:cBhvr>
                                        <p:cTn id="53" dur="2000"/>
                                        <p:tgtEl>
                                          <p:spTgt spid="7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dissolve">
                                      <p:cBhvr>
                                        <p:cTn id="58" dur="500"/>
                                        <p:tgtEl>
                                          <p:spTgt spid="47"/>
                                        </p:tgtEl>
                                      </p:cBhvr>
                                    </p:animEffect>
                                  </p:childTnLst>
                                </p:cTn>
                              </p:par>
                              <p:par>
                                <p:cTn id="59" presetID="12" presetClass="entr" presetSubtype="1"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anim calcmode="lin" valueType="num">
                                      <p:cBhvr additive="base">
                                        <p:cTn id="61" dur="500"/>
                                        <p:tgtEl>
                                          <p:spTgt spid="120"/>
                                        </p:tgtEl>
                                        <p:attrNameLst>
                                          <p:attrName>ppt_y</p:attrName>
                                        </p:attrNameLst>
                                      </p:cBhvr>
                                      <p:tavLst>
                                        <p:tav tm="0">
                                          <p:val>
                                            <p:strVal val="#ppt_y-#ppt_h*1.125000"/>
                                          </p:val>
                                        </p:tav>
                                        <p:tav tm="100000">
                                          <p:val>
                                            <p:strVal val="#ppt_y"/>
                                          </p:val>
                                        </p:tav>
                                      </p:tavLst>
                                    </p:anim>
                                    <p:animEffect transition="in" filter="wipe(down)">
                                      <p:cBhvr>
                                        <p:cTn id="6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111" grpId="0" animBg="1"/>
      <p:bldP spid="1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7"/>
          </p:nvPr>
        </p:nvSpPr>
        <p:spPr/>
        <p:txBody>
          <a:bodyPr/>
          <a:lstStyle/>
          <a:p>
            <a:r>
              <a:rPr lang="en-US" altLang="zh-TW"/>
              <a:t>ACE </a:t>
            </a:r>
            <a:r>
              <a:rPr lang="zh-TW" altLang="en-US"/>
              <a:t>应用</a:t>
            </a:r>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07" y="860651"/>
            <a:ext cx="8462494" cy="386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38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21878" y="778213"/>
            <a:ext cx="4468876" cy="694327"/>
          </a:xfrm>
        </p:spPr>
        <p:txBody>
          <a:bodyPr/>
          <a:lstStyle/>
          <a:p>
            <a:endParaRPr lang="zh-TW" altLang="en-US"/>
          </a:p>
        </p:txBody>
      </p:sp>
      <p:sp>
        <p:nvSpPr>
          <p:cNvPr id="3" name="文字版面配置區 2"/>
          <p:cNvSpPr>
            <a:spLocks noGrp="1"/>
          </p:cNvSpPr>
          <p:nvPr>
            <p:ph type="body" sz="quarter" idx="17"/>
          </p:nvPr>
        </p:nvSpPr>
        <p:spPr/>
        <p:txBody>
          <a:bodyPr/>
          <a:lstStyle/>
          <a:p>
            <a:r>
              <a:rPr lang="zh-TW" altLang="en-US" dirty="0"/>
              <a:t>应用基础</a:t>
            </a:r>
            <a:r>
              <a:rPr lang="en-US" altLang="zh-TW" dirty="0"/>
              <a:t>: </a:t>
            </a:r>
            <a:r>
              <a:rPr lang="zh-TW" altLang="en-US" dirty="0"/>
              <a:t>建立基本核心</a:t>
            </a:r>
            <a:r>
              <a:rPr lang="en-US" altLang="zh-TW" dirty="0"/>
              <a:t> </a:t>
            </a:r>
            <a:endParaRPr lang="zh-TW" altLang="en-US" dirty="0"/>
          </a:p>
        </p:txBody>
      </p:sp>
      <p:sp>
        <p:nvSpPr>
          <p:cNvPr id="4" name="矩形 3"/>
          <p:cNvSpPr/>
          <p:nvPr/>
        </p:nvSpPr>
        <p:spPr>
          <a:xfrm>
            <a:off x="676893" y="2258497"/>
            <a:ext cx="1729807" cy="12162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Andes RISC-V</a:t>
            </a:r>
            <a:r>
              <a:rPr kumimoji="1" lang="zh-TW" altLang="en-US" dirty="0">
                <a:solidFill>
                  <a:srgbClr val="FF0000"/>
                </a:solidFill>
              </a:rPr>
              <a:t> </a:t>
            </a:r>
            <a:r>
              <a:rPr kumimoji="1" lang="en-US" altLang="zh-TW" dirty="0">
                <a:solidFill>
                  <a:srgbClr val="FF0000"/>
                </a:solidFill>
              </a:rPr>
              <a:t>Core</a:t>
            </a:r>
            <a:endParaRPr kumimoji="1" lang="zh-TW" altLang="en-US" dirty="0">
              <a:solidFill>
                <a:srgbClr val="FF0000"/>
              </a:solidFill>
            </a:endParaRPr>
          </a:p>
        </p:txBody>
      </p:sp>
      <p:sp>
        <p:nvSpPr>
          <p:cNvPr id="5" name="矩形 4"/>
          <p:cNvSpPr/>
          <p:nvPr/>
        </p:nvSpPr>
        <p:spPr>
          <a:xfrm>
            <a:off x="676893" y="2033626"/>
            <a:ext cx="1729807" cy="2248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ISA added by ACE</a:t>
            </a:r>
            <a:endParaRPr kumimoji="1" lang="zh-TW" altLang="en-US" dirty="0">
              <a:solidFill>
                <a:srgbClr val="FF0000"/>
              </a:solidFill>
            </a:endParaRPr>
          </a:p>
        </p:txBody>
      </p:sp>
      <p:sp>
        <p:nvSpPr>
          <p:cNvPr id="6" name="矩形 5"/>
          <p:cNvSpPr/>
          <p:nvPr/>
        </p:nvSpPr>
        <p:spPr>
          <a:xfrm>
            <a:off x="3265255" y="2298461"/>
            <a:ext cx="1729807" cy="12162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Andes RISC-V</a:t>
            </a:r>
            <a:r>
              <a:rPr kumimoji="1" lang="zh-TW" altLang="en-US" dirty="0">
                <a:solidFill>
                  <a:srgbClr val="FF0000"/>
                </a:solidFill>
              </a:rPr>
              <a:t> </a:t>
            </a:r>
            <a:r>
              <a:rPr kumimoji="1" lang="en-US" altLang="zh-TW" dirty="0">
                <a:solidFill>
                  <a:srgbClr val="FF0000"/>
                </a:solidFill>
              </a:rPr>
              <a:t>Core</a:t>
            </a:r>
            <a:endParaRPr kumimoji="1" lang="zh-TW" altLang="en-US" dirty="0">
              <a:solidFill>
                <a:srgbClr val="FF0000"/>
              </a:solidFill>
            </a:endParaRPr>
          </a:p>
        </p:txBody>
      </p:sp>
      <p:sp>
        <p:nvSpPr>
          <p:cNvPr id="7" name="矩形 6"/>
          <p:cNvSpPr/>
          <p:nvPr/>
        </p:nvSpPr>
        <p:spPr>
          <a:xfrm>
            <a:off x="3265255" y="2073590"/>
            <a:ext cx="1729807" cy="2248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ISA added by ACE</a:t>
            </a:r>
            <a:endParaRPr kumimoji="1" lang="zh-TW" altLang="en-US" dirty="0">
              <a:solidFill>
                <a:srgbClr val="FF0000"/>
              </a:solidFill>
            </a:endParaRPr>
          </a:p>
        </p:txBody>
      </p:sp>
      <p:sp>
        <p:nvSpPr>
          <p:cNvPr id="8" name="矩形 7"/>
          <p:cNvSpPr/>
          <p:nvPr/>
        </p:nvSpPr>
        <p:spPr>
          <a:xfrm>
            <a:off x="5818260" y="2282612"/>
            <a:ext cx="1729807" cy="12162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Andes RISC-V</a:t>
            </a:r>
            <a:r>
              <a:rPr kumimoji="1" lang="zh-TW" altLang="en-US" dirty="0">
                <a:solidFill>
                  <a:srgbClr val="FF0000"/>
                </a:solidFill>
              </a:rPr>
              <a:t> </a:t>
            </a:r>
            <a:r>
              <a:rPr kumimoji="1" lang="en-US" altLang="zh-TW" dirty="0">
                <a:solidFill>
                  <a:srgbClr val="FF0000"/>
                </a:solidFill>
              </a:rPr>
              <a:t>Core</a:t>
            </a:r>
            <a:endParaRPr kumimoji="1" lang="zh-TW" altLang="en-US" dirty="0">
              <a:solidFill>
                <a:srgbClr val="FF0000"/>
              </a:solidFill>
            </a:endParaRPr>
          </a:p>
        </p:txBody>
      </p:sp>
      <p:sp>
        <p:nvSpPr>
          <p:cNvPr id="9" name="矩形 8"/>
          <p:cNvSpPr/>
          <p:nvPr/>
        </p:nvSpPr>
        <p:spPr>
          <a:xfrm>
            <a:off x="5818260" y="2057741"/>
            <a:ext cx="1729807" cy="2248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ISA added by ACE</a:t>
            </a:r>
            <a:endParaRPr kumimoji="1" lang="zh-TW" altLang="en-US" dirty="0">
              <a:solidFill>
                <a:srgbClr val="FF0000"/>
              </a:solidFill>
            </a:endParaRPr>
          </a:p>
        </p:txBody>
      </p:sp>
      <p:sp>
        <p:nvSpPr>
          <p:cNvPr id="10" name="文字方塊 9"/>
          <p:cNvSpPr txBox="1"/>
          <p:nvPr/>
        </p:nvSpPr>
        <p:spPr>
          <a:xfrm>
            <a:off x="921715" y="3606393"/>
            <a:ext cx="1111202" cy="369332"/>
          </a:xfrm>
          <a:prstGeom prst="rect">
            <a:avLst/>
          </a:prstGeom>
          <a:noFill/>
        </p:spPr>
        <p:txBody>
          <a:bodyPr wrap="none" rtlCol="0">
            <a:spAutoFit/>
          </a:bodyPr>
          <a:lstStyle/>
          <a:p>
            <a:r>
              <a:rPr lang="en-US" altLang="zh-TW" sz="1800" b="1" dirty="0">
                <a:solidFill>
                  <a:schemeClr val="bg1"/>
                </a:solidFill>
              </a:rPr>
              <a:t>Scalar 1</a:t>
            </a:r>
            <a:endParaRPr lang="zh-TW" altLang="en-US" sz="1800" b="1" dirty="0">
              <a:solidFill>
                <a:schemeClr val="bg1"/>
              </a:solidFill>
            </a:endParaRPr>
          </a:p>
        </p:txBody>
      </p:sp>
      <p:sp>
        <p:nvSpPr>
          <p:cNvPr id="11" name="文字方塊 10"/>
          <p:cNvSpPr txBox="1"/>
          <p:nvPr/>
        </p:nvSpPr>
        <p:spPr>
          <a:xfrm>
            <a:off x="3510077" y="3606393"/>
            <a:ext cx="1111202" cy="369332"/>
          </a:xfrm>
          <a:prstGeom prst="rect">
            <a:avLst/>
          </a:prstGeom>
          <a:noFill/>
        </p:spPr>
        <p:txBody>
          <a:bodyPr wrap="none" rtlCol="0">
            <a:spAutoFit/>
          </a:bodyPr>
          <a:lstStyle/>
          <a:p>
            <a:r>
              <a:rPr lang="en-US" altLang="zh-TW" sz="1800" b="1" dirty="0">
                <a:solidFill>
                  <a:schemeClr val="bg1"/>
                </a:solidFill>
              </a:rPr>
              <a:t>Scalar 3</a:t>
            </a:r>
            <a:endParaRPr lang="zh-TW" altLang="en-US" sz="1800" b="1" dirty="0">
              <a:solidFill>
                <a:schemeClr val="bg1"/>
              </a:solidFill>
            </a:endParaRPr>
          </a:p>
        </p:txBody>
      </p:sp>
      <p:sp>
        <p:nvSpPr>
          <p:cNvPr id="12" name="文字方塊 11"/>
          <p:cNvSpPr txBox="1"/>
          <p:nvPr/>
        </p:nvSpPr>
        <p:spPr>
          <a:xfrm>
            <a:off x="6127562" y="3606393"/>
            <a:ext cx="1111202" cy="369332"/>
          </a:xfrm>
          <a:prstGeom prst="rect">
            <a:avLst/>
          </a:prstGeom>
          <a:noFill/>
        </p:spPr>
        <p:txBody>
          <a:bodyPr wrap="none" rtlCol="0">
            <a:spAutoFit/>
          </a:bodyPr>
          <a:lstStyle/>
          <a:p>
            <a:r>
              <a:rPr lang="en-US" altLang="zh-TW" sz="1800" b="1" dirty="0">
                <a:solidFill>
                  <a:schemeClr val="bg1"/>
                </a:solidFill>
              </a:rPr>
              <a:t>Scalar 3</a:t>
            </a:r>
            <a:endParaRPr lang="zh-TW" altLang="en-US" sz="1800" b="1" dirty="0">
              <a:solidFill>
                <a:schemeClr val="bg1"/>
              </a:solidFill>
            </a:endParaRPr>
          </a:p>
        </p:txBody>
      </p:sp>
    </p:spTree>
    <p:extLst>
      <p:ext uri="{BB962C8B-B14F-4D97-AF65-F5344CB8AC3E}">
        <p14:creationId xmlns:p14="http://schemas.microsoft.com/office/powerpoint/2010/main" val="350247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6618" y="1558138"/>
            <a:ext cx="1997049" cy="1492300"/>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Convolutional logic </a:t>
            </a:r>
            <a:endParaRPr kumimoji="1" lang="zh-TW" altLang="en-US" dirty="0">
              <a:solidFill>
                <a:srgbClr val="FF0000"/>
              </a:solidFill>
            </a:endParaRPr>
          </a:p>
        </p:txBody>
      </p:sp>
      <p:sp>
        <p:nvSpPr>
          <p:cNvPr id="2" name="內容版面配置區 1"/>
          <p:cNvSpPr>
            <a:spLocks noGrp="1"/>
          </p:cNvSpPr>
          <p:nvPr>
            <p:ph idx="1"/>
          </p:nvPr>
        </p:nvSpPr>
        <p:spPr>
          <a:xfrm>
            <a:off x="221877" y="778213"/>
            <a:ext cx="2945605" cy="662881"/>
          </a:xfrm>
        </p:spPr>
        <p:txBody>
          <a:bodyPr/>
          <a:lstStyle/>
          <a:p>
            <a:endParaRPr lang="zh-TW" altLang="en-US" dirty="0"/>
          </a:p>
        </p:txBody>
      </p:sp>
      <p:sp>
        <p:nvSpPr>
          <p:cNvPr id="3" name="文字版面配置區 2"/>
          <p:cNvSpPr>
            <a:spLocks noGrp="1"/>
          </p:cNvSpPr>
          <p:nvPr>
            <p:ph type="body" sz="quarter" idx="17"/>
          </p:nvPr>
        </p:nvSpPr>
        <p:spPr>
          <a:xfrm>
            <a:off x="826619" y="67702"/>
            <a:ext cx="7342614" cy="562797"/>
          </a:xfrm>
        </p:spPr>
        <p:txBody>
          <a:bodyPr/>
          <a:lstStyle/>
          <a:p>
            <a:r>
              <a:rPr lang="en-US" altLang="zh-TW" dirty="0"/>
              <a:t>Andes RISC-V Core + ACE </a:t>
            </a:r>
            <a:r>
              <a:rPr lang="zh-TW" altLang="en-US" dirty="0"/>
              <a:t>应用范例</a:t>
            </a:r>
          </a:p>
        </p:txBody>
      </p:sp>
      <p:sp>
        <p:nvSpPr>
          <p:cNvPr id="4" name="矩形 3"/>
          <p:cNvSpPr/>
          <p:nvPr/>
        </p:nvSpPr>
        <p:spPr>
          <a:xfrm>
            <a:off x="826618" y="1558138"/>
            <a:ext cx="797356"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Scalar1</a:t>
            </a:r>
            <a:endParaRPr kumimoji="1" lang="zh-TW" altLang="en-US" dirty="0">
              <a:solidFill>
                <a:srgbClr val="FF0000"/>
              </a:solidFill>
            </a:endParaRPr>
          </a:p>
        </p:txBody>
      </p:sp>
      <p:sp>
        <p:nvSpPr>
          <p:cNvPr id="6" name="文字方塊 5"/>
          <p:cNvSpPr txBox="1"/>
          <p:nvPr/>
        </p:nvSpPr>
        <p:spPr>
          <a:xfrm>
            <a:off x="1389888" y="3113730"/>
            <a:ext cx="673582" cy="400110"/>
          </a:xfrm>
          <a:prstGeom prst="rect">
            <a:avLst/>
          </a:prstGeom>
          <a:noFill/>
        </p:spPr>
        <p:txBody>
          <a:bodyPr wrap="none" rtlCol="0">
            <a:spAutoFit/>
          </a:bodyPr>
          <a:lstStyle/>
          <a:p>
            <a:r>
              <a:rPr lang="en-US" altLang="zh-TW" sz="2000" b="1" dirty="0">
                <a:solidFill>
                  <a:schemeClr val="bg1"/>
                </a:solidFill>
              </a:rPr>
              <a:t>PE1</a:t>
            </a:r>
            <a:endParaRPr lang="zh-TW" altLang="en-US" sz="2000" b="1" dirty="0">
              <a:solidFill>
                <a:schemeClr val="bg1"/>
              </a:solidFill>
            </a:endParaRPr>
          </a:p>
        </p:txBody>
      </p:sp>
      <p:sp>
        <p:nvSpPr>
          <p:cNvPr id="7" name="向右箭號 6"/>
          <p:cNvSpPr/>
          <p:nvPr/>
        </p:nvSpPr>
        <p:spPr>
          <a:xfrm>
            <a:off x="3028493" y="2231136"/>
            <a:ext cx="395021" cy="21214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8" name="矩形 7"/>
          <p:cNvSpPr/>
          <p:nvPr/>
        </p:nvSpPr>
        <p:spPr>
          <a:xfrm>
            <a:off x="4308653" y="155813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0" name="矩形 9"/>
          <p:cNvSpPr/>
          <p:nvPr/>
        </p:nvSpPr>
        <p:spPr>
          <a:xfrm>
            <a:off x="4308652" y="2799283"/>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1" name="矩形 10"/>
          <p:cNvSpPr/>
          <p:nvPr/>
        </p:nvSpPr>
        <p:spPr>
          <a:xfrm>
            <a:off x="4318404" y="4053840"/>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2" name="矩形 11"/>
          <p:cNvSpPr/>
          <p:nvPr/>
        </p:nvSpPr>
        <p:spPr>
          <a:xfrm>
            <a:off x="5391302" y="2795626"/>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3" name="矩形 12"/>
          <p:cNvSpPr/>
          <p:nvPr/>
        </p:nvSpPr>
        <p:spPr>
          <a:xfrm>
            <a:off x="5401141" y="406526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4" name="矩形 13"/>
          <p:cNvSpPr/>
          <p:nvPr/>
        </p:nvSpPr>
        <p:spPr>
          <a:xfrm>
            <a:off x="6768999" y="4053840"/>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5" name="矩形 14"/>
          <p:cNvSpPr/>
          <p:nvPr/>
        </p:nvSpPr>
        <p:spPr>
          <a:xfrm>
            <a:off x="6768999" y="277733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6" name="矩形 15"/>
          <p:cNvSpPr/>
          <p:nvPr/>
        </p:nvSpPr>
        <p:spPr>
          <a:xfrm>
            <a:off x="7951622" y="277733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7" name="矩形 16"/>
          <p:cNvSpPr/>
          <p:nvPr/>
        </p:nvSpPr>
        <p:spPr>
          <a:xfrm>
            <a:off x="5391302" y="155813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8" name="矩形 17"/>
          <p:cNvSpPr/>
          <p:nvPr/>
        </p:nvSpPr>
        <p:spPr>
          <a:xfrm>
            <a:off x="6768999" y="1536193"/>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19" name="矩形 18"/>
          <p:cNvSpPr/>
          <p:nvPr/>
        </p:nvSpPr>
        <p:spPr>
          <a:xfrm>
            <a:off x="7951621" y="1520343"/>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20" name="矩形 19"/>
          <p:cNvSpPr/>
          <p:nvPr/>
        </p:nvSpPr>
        <p:spPr>
          <a:xfrm>
            <a:off x="7951623" y="4074566"/>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21" name="橢圓 20"/>
          <p:cNvSpPr/>
          <p:nvPr/>
        </p:nvSpPr>
        <p:spPr>
          <a:xfrm>
            <a:off x="6159398" y="1801978"/>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2" name="橢圓 21"/>
          <p:cNvSpPr/>
          <p:nvPr/>
        </p:nvSpPr>
        <p:spPr>
          <a:xfrm>
            <a:off x="6341054" y="1801978"/>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3" name="橢圓 22"/>
          <p:cNvSpPr/>
          <p:nvPr/>
        </p:nvSpPr>
        <p:spPr>
          <a:xfrm>
            <a:off x="6486141" y="1801977"/>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4" name="橢圓 23"/>
          <p:cNvSpPr/>
          <p:nvPr/>
        </p:nvSpPr>
        <p:spPr>
          <a:xfrm>
            <a:off x="6486141" y="3050438"/>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5" name="橢圓 24"/>
          <p:cNvSpPr/>
          <p:nvPr/>
        </p:nvSpPr>
        <p:spPr>
          <a:xfrm>
            <a:off x="6308137" y="3058058"/>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6" name="橢圓 25"/>
          <p:cNvSpPr/>
          <p:nvPr/>
        </p:nvSpPr>
        <p:spPr>
          <a:xfrm>
            <a:off x="6161835" y="3050438"/>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7" name="橢圓 26"/>
          <p:cNvSpPr/>
          <p:nvPr/>
        </p:nvSpPr>
        <p:spPr>
          <a:xfrm>
            <a:off x="6497113" y="4356201"/>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8" name="橢圓 27"/>
          <p:cNvSpPr/>
          <p:nvPr/>
        </p:nvSpPr>
        <p:spPr>
          <a:xfrm>
            <a:off x="6360564" y="4356200"/>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9" name="橢圓 28"/>
          <p:cNvSpPr/>
          <p:nvPr/>
        </p:nvSpPr>
        <p:spPr>
          <a:xfrm>
            <a:off x="6197193" y="4356201"/>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0" name="向右箭號 29"/>
          <p:cNvSpPr/>
          <p:nvPr/>
        </p:nvSpPr>
        <p:spPr>
          <a:xfrm>
            <a:off x="4886553" y="1783538"/>
            <a:ext cx="501091" cy="13304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2" name="向右箭號 31"/>
          <p:cNvSpPr/>
          <p:nvPr/>
        </p:nvSpPr>
        <p:spPr>
          <a:xfrm>
            <a:off x="7396885" y="4280381"/>
            <a:ext cx="501091" cy="13304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3" name="向右箭號 32"/>
          <p:cNvSpPr/>
          <p:nvPr/>
        </p:nvSpPr>
        <p:spPr>
          <a:xfrm>
            <a:off x="7396884" y="2980686"/>
            <a:ext cx="501091" cy="13304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4" name="向右箭號 33"/>
          <p:cNvSpPr/>
          <p:nvPr/>
        </p:nvSpPr>
        <p:spPr>
          <a:xfrm>
            <a:off x="7375549" y="1730579"/>
            <a:ext cx="501091" cy="13304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5" name="向右箭號 34"/>
          <p:cNvSpPr/>
          <p:nvPr/>
        </p:nvSpPr>
        <p:spPr>
          <a:xfrm>
            <a:off x="4890211" y="4266436"/>
            <a:ext cx="501091" cy="13304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6" name="向右箭號 35"/>
          <p:cNvSpPr/>
          <p:nvPr/>
        </p:nvSpPr>
        <p:spPr>
          <a:xfrm>
            <a:off x="4895087" y="3006775"/>
            <a:ext cx="501091" cy="13304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7" name="向右箭號 36"/>
          <p:cNvSpPr/>
          <p:nvPr/>
        </p:nvSpPr>
        <p:spPr>
          <a:xfrm rot="19585448">
            <a:off x="4573173" y="2396984"/>
            <a:ext cx="1170551" cy="1236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8" name="向右箭號 37"/>
          <p:cNvSpPr/>
          <p:nvPr/>
        </p:nvSpPr>
        <p:spPr>
          <a:xfrm rot="19585448">
            <a:off x="6606203" y="3400345"/>
            <a:ext cx="399594" cy="12208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9" name="向右箭號 38"/>
          <p:cNvSpPr/>
          <p:nvPr/>
        </p:nvSpPr>
        <p:spPr>
          <a:xfrm rot="19585448">
            <a:off x="5691108" y="3756600"/>
            <a:ext cx="765894" cy="1267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0" name="向右箭號 39"/>
          <p:cNvSpPr/>
          <p:nvPr/>
        </p:nvSpPr>
        <p:spPr>
          <a:xfrm rot="19585448">
            <a:off x="4560355" y="3623159"/>
            <a:ext cx="1170551" cy="1236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1" name="向右箭號 40"/>
          <p:cNvSpPr/>
          <p:nvPr/>
        </p:nvSpPr>
        <p:spPr>
          <a:xfrm rot="19585448">
            <a:off x="6994477" y="3620183"/>
            <a:ext cx="1170551" cy="1236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3" name="向右箭號 42"/>
          <p:cNvSpPr/>
          <p:nvPr/>
        </p:nvSpPr>
        <p:spPr>
          <a:xfrm rot="19585448">
            <a:off x="7062153" y="2381475"/>
            <a:ext cx="1170551" cy="1236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4" name="向右箭號 43"/>
          <p:cNvSpPr/>
          <p:nvPr/>
        </p:nvSpPr>
        <p:spPr>
          <a:xfrm rot="19585448">
            <a:off x="5713558" y="2493509"/>
            <a:ext cx="765894" cy="1267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5" name="向右箭號 44"/>
          <p:cNvSpPr/>
          <p:nvPr/>
        </p:nvSpPr>
        <p:spPr>
          <a:xfrm rot="19585448">
            <a:off x="6650627" y="2168414"/>
            <a:ext cx="399594" cy="12208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7" name="向上箭號 46"/>
          <p:cNvSpPr/>
          <p:nvPr/>
        </p:nvSpPr>
        <p:spPr>
          <a:xfrm>
            <a:off x="4447642" y="2121408"/>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8" name="向上箭號 47"/>
          <p:cNvSpPr/>
          <p:nvPr/>
        </p:nvSpPr>
        <p:spPr>
          <a:xfrm>
            <a:off x="6995509" y="2115312"/>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49" name="向上箭號 48"/>
          <p:cNvSpPr/>
          <p:nvPr/>
        </p:nvSpPr>
        <p:spPr>
          <a:xfrm>
            <a:off x="8159478" y="2099463"/>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0" name="向上箭號 49"/>
          <p:cNvSpPr/>
          <p:nvPr/>
        </p:nvSpPr>
        <p:spPr>
          <a:xfrm>
            <a:off x="8159478" y="3362553"/>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1" name="向上箭號 50"/>
          <p:cNvSpPr/>
          <p:nvPr/>
        </p:nvSpPr>
        <p:spPr>
          <a:xfrm>
            <a:off x="6975664" y="3354020"/>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2" name="向上箭號 51"/>
          <p:cNvSpPr/>
          <p:nvPr/>
        </p:nvSpPr>
        <p:spPr>
          <a:xfrm>
            <a:off x="5615112" y="3380842"/>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3" name="向上箭號 52"/>
          <p:cNvSpPr/>
          <p:nvPr/>
        </p:nvSpPr>
        <p:spPr>
          <a:xfrm>
            <a:off x="4522622" y="3363773"/>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4" name="向上箭號 53"/>
          <p:cNvSpPr/>
          <p:nvPr/>
        </p:nvSpPr>
        <p:spPr>
          <a:xfrm>
            <a:off x="5615112" y="2130821"/>
            <a:ext cx="149960" cy="65593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5" name="向右箭號 54"/>
          <p:cNvSpPr/>
          <p:nvPr/>
        </p:nvSpPr>
        <p:spPr>
          <a:xfrm>
            <a:off x="5969204" y="1783537"/>
            <a:ext cx="192632" cy="1227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6" name="向右箭號 55"/>
          <p:cNvSpPr/>
          <p:nvPr/>
        </p:nvSpPr>
        <p:spPr>
          <a:xfrm>
            <a:off x="6578804" y="1763457"/>
            <a:ext cx="192632" cy="1227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7" name="向右箭號 56"/>
          <p:cNvSpPr/>
          <p:nvPr/>
        </p:nvSpPr>
        <p:spPr>
          <a:xfrm>
            <a:off x="6587333" y="4312464"/>
            <a:ext cx="192632" cy="1227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8" name="向右箭號 57"/>
          <p:cNvSpPr/>
          <p:nvPr/>
        </p:nvSpPr>
        <p:spPr>
          <a:xfrm>
            <a:off x="5979042" y="4308806"/>
            <a:ext cx="192632" cy="1227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59" name="向右箭號 58"/>
          <p:cNvSpPr/>
          <p:nvPr/>
        </p:nvSpPr>
        <p:spPr>
          <a:xfrm>
            <a:off x="5966766" y="3019539"/>
            <a:ext cx="192632" cy="1227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0" name="向右箭號 59"/>
          <p:cNvSpPr/>
          <p:nvPr/>
        </p:nvSpPr>
        <p:spPr>
          <a:xfrm>
            <a:off x="6581242" y="3006775"/>
            <a:ext cx="192632" cy="1227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1" name="向上箭號 60"/>
          <p:cNvSpPr/>
          <p:nvPr/>
        </p:nvSpPr>
        <p:spPr>
          <a:xfrm>
            <a:off x="4431181" y="1319175"/>
            <a:ext cx="290780" cy="22677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2" name="向上箭號 61"/>
          <p:cNvSpPr/>
          <p:nvPr/>
        </p:nvSpPr>
        <p:spPr>
          <a:xfrm>
            <a:off x="5544701" y="1333806"/>
            <a:ext cx="290780" cy="22677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3" name="向上箭號 62"/>
          <p:cNvSpPr/>
          <p:nvPr/>
        </p:nvSpPr>
        <p:spPr>
          <a:xfrm>
            <a:off x="6925099" y="1309421"/>
            <a:ext cx="290780" cy="22677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4" name="向上箭號 63"/>
          <p:cNvSpPr/>
          <p:nvPr/>
        </p:nvSpPr>
        <p:spPr>
          <a:xfrm>
            <a:off x="8095181" y="1304544"/>
            <a:ext cx="290780" cy="22677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5" name="橢圓 64"/>
          <p:cNvSpPr/>
          <p:nvPr/>
        </p:nvSpPr>
        <p:spPr>
          <a:xfrm>
            <a:off x="4140403" y="972922"/>
            <a:ext cx="899770" cy="3316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100" dirty="0">
                <a:solidFill>
                  <a:schemeClr val="tx1"/>
                </a:solidFill>
              </a:rPr>
              <a:t>Row1 o/p</a:t>
            </a:r>
            <a:endParaRPr kumimoji="1" lang="zh-TW" altLang="en-US" sz="1100" dirty="0">
              <a:solidFill>
                <a:schemeClr val="tx1"/>
              </a:solidFill>
            </a:endParaRPr>
          </a:p>
        </p:txBody>
      </p:sp>
      <p:sp>
        <p:nvSpPr>
          <p:cNvPr id="67" name="橢圓 66"/>
          <p:cNvSpPr/>
          <p:nvPr/>
        </p:nvSpPr>
        <p:spPr>
          <a:xfrm>
            <a:off x="5246217" y="994868"/>
            <a:ext cx="899770" cy="3316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100" dirty="0">
                <a:solidFill>
                  <a:schemeClr val="tx1"/>
                </a:solidFill>
              </a:rPr>
              <a:t>Row2 o/p</a:t>
            </a:r>
            <a:endParaRPr kumimoji="1" lang="zh-TW" altLang="en-US" sz="1100" dirty="0">
              <a:solidFill>
                <a:schemeClr val="tx1"/>
              </a:solidFill>
            </a:endParaRPr>
          </a:p>
        </p:txBody>
      </p:sp>
      <p:sp>
        <p:nvSpPr>
          <p:cNvPr id="68" name="橢圓 67"/>
          <p:cNvSpPr/>
          <p:nvPr/>
        </p:nvSpPr>
        <p:spPr>
          <a:xfrm>
            <a:off x="6581242" y="977799"/>
            <a:ext cx="998510" cy="3316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100" dirty="0">
                <a:solidFill>
                  <a:schemeClr val="tx1"/>
                </a:solidFill>
              </a:rPr>
              <a:t>Row n-1 o/p</a:t>
            </a:r>
            <a:endParaRPr kumimoji="1" lang="zh-TW" altLang="en-US" sz="1100" dirty="0">
              <a:solidFill>
                <a:schemeClr val="tx1"/>
              </a:solidFill>
            </a:endParaRPr>
          </a:p>
        </p:txBody>
      </p:sp>
      <p:sp>
        <p:nvSpPr>
          <p:cNvPr id="69" name="橢圓 68"/>
          <p:cNvSpPr/>
          <p:nvPr/>
        </p:nvSpPr>
        <p:spPr>
          <a:xfrm>
            <a:off x="7790688" y="972922"/>
            <a:ext cx="899770" cy="3316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100" dirty="0">
                <a:solidFill>
                  <a:schemeClr val="tx1"/>
                </a:solidFill>
              </a:rPr>
              <a:t>Row n o/p</a:t>
            </a:r>
            <a:endParaRPr kumimoji="1" lang="zh-TW" altLang="en-US" sz="1100" dirty="0">
              <a:solidFill>
                <a:schemeClr val="tx1"/>
              </a:solidFill>
            </a:endParaRPr>
          </a:p>
        </p:txBody>
      </p:sp>
    </p:spTree>
    <p:extLst>
      <p:ext uri="{BB962C8B-B14F-4D97-AF65-F5344CB8AC3E}">
        <p14:creationId xmlns:p14="http://schemas.microsoft.com/office/powerpoint/2010/main" val="121832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spcBef>
                <a:spcPts val="0"/>
              </a:spcBef>
            </a:pPr>
            <a:r>
              <a:rPr lang="en-US" altLang="zh-TW" b="1" dirty="0"/>
              <a:t>Latest AndeStar™ V5 Lineup</a:t>
            </a:r>
          </a:p>
          <a:p>
            <a:pPr>
              <a:spcBef>
                <a:spcPts val="0"/>
              </a:spcBef>
            </a:pPr>
            <a:r>
              <a:rPr lang="en-US" altLang="zh-TW" dirty="0"/>
              <a:t>New: Ultra-Compact Low-Power Processors</a:t>
            </a:r>
          </a:p>
          <a:p>
            <a:pPr>
              <a:spcBef>
                <a:spcPts val="0"/>
              </a:spcBef>
            </a:pPr>
            <a:r>
              <a:rPr lang="en-US" altLang="zh-TW" dirty="0"/>
              <a:t>New: Processors with DSP/P-extension (draft)</a:t>
            </a:r>
          </a:p>
          <a:p>
            <a:pPr>
              <a:spcBef>
                <a:spcPts val="0"/>
              </a:spcBef>
            </a:pPr>
            <a:r>
              <a:rPr lang="en-US" altLang="zh-TW" dirty="0"/>
              <a:t>New: Processors with Multicore Cache-Coherence</a:t>
            </a:r>
          </a:p>
          <a:p>
            <a:pPr>
              <a:spcBef>
                <a:spcPts val="0"/>
              </a:spcBef>
            </a:pPr>
            <a:r>
              <a:rPr lang="en-US" altLang="zh-TW" dirty="0">
                <a:sym typeface="Wingdings" pitchFamily="2" charset="2"/>
              </a:rPr>
              <a:t>DSA Architecture vs ACE and Examples</a:t>
            </a:r>
          </a:p>
          <a:p>
            <a:r>
              <a:rPr lang="en-US" altLang="zh-TW" dirty="0"/>
              <a:t>Concluding Remarks</a:t>
            </a:r>
            <a:endParaRPr lang="zh-TW" altLang="en-US" dirty="0"/>
          </a:p>
          <a:p>
            <a:pPr>
              <a:spcBef>
                <a:spcPts val="0"/>
              </a:spcBef>
            </a:pPr>
            <a:endParaRPr lang="en-US" altLang="zh-TW" dirty="0"/>
          </a:p>
          <a:p>
            <a:pPr>
              <a:spcBef>
                <a:spcPts val="0"/>
              </a:spcBef>
            </a:pPr>
            <a:endParaRPr lang="zh-TW" altLang="en-US" dirty="0"/>
          </a:p>
        </p:txBody>
      </p:sp>
      <p:sp>
        <p:nvSpPr>
          <p:cNvPr id="3" name="文字版面配置區 2"/>
          <p:cNvSpPr>
            <a:spLocks noGrp="1"/>
          </p:cNvSpPr>
          <p:nvPr>
            <p:ph type="body" sz="quarter" idx="17"/>
          </p:nvPr>
        </p:nvSpPr>
        <p:spPr/>
        <p:txBody>
          <a:bodyPr/>
          <a:lstStyle/>
          <a:p>
            <a:pPr algn="ctr"/>
            <a:r>
              <a:rPr lang="en-US" altLang="zh-TW" sz="3200" b="1" dirty="0"/>
              <a:t>Contents</a:t>
            </a:r>
            <a:endParaRPr lang="zh-TW" altLang="en-US" sz="3200" b="1" dirty="0"/>
          </a:p>
        </p:txBody>
      </p:sp>
    </p:spTree>
    <p:extLst>
      <p:ext uri="{BB962C8B-B14F-4D97-AF65-F5344CB8AC3E}">
        <p14:creationId xmlns:p14="http://schemas.microsoft.com/office/powerpoint/2010/main" val="86107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7"/>
          </p:nvPr>
        </p:nvSpPr>
        <p:spPr/>
        <p:txBody>
          <a:bodyPr/>
          <a:lstStyle/>
          <a:p>
            <a:r>
              <a:rPr lang="zh-TW" altLang="en-US" dirty="0"/>
              <a:t>应用范例集</a:t>
            </a:r>
          </a:p>
        </p:txBody>
      </p:sp>
      <p:sp>
        <p:nvSpPr>
          <p:cNvPr id="4" name="矩形 3"/>
          <p:cNvSpPr/>
          <p:nvPr/>
        </p:nvSpPr>
        <p:spPr>
          <a:xfrm>
            <a:off x="1038759" y="254812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PE1</a:t>
            </a:r>
            <a:endParaRPr kumimoji="1" lang="zh-TW" altLang="en-US" dirty="0">
              <a:solidFill>
                <a:srgbClr val="FF0000"/>
              </a:solidFill>
            </a:endParaRPr>
          </a:p>
        </p:txBody>
      </p:sp>
      <p:sp>
        <p:nvSpPr>
          <p:cNvPr id="5" name="矩形 4"/>
          <p:cNvSpPr/>
          <p:nvPr/>
        </p:nvSpPr>
        <p:spPr>
          <a:xfrm>
            <a:off x="3289397" y="1444753"/>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6" name="矩形 5"/>
          <p:cNvSpPr/>
          <p:nvPr/>
        </p:nvSpPr>
        <p:spPr>
          <a:xfrm>
            <a:off x="4019696" y="1448411"/>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7" name="矩形 6"/>
          <p:cNvSpPr/>
          <p:nvPr/>
        </p:nvSpPr>
        <p:spPr>
          <a:xfrm>
            <a:off x="4019698" y="4334257"/>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8" name="矩形 7"/>
          <p:cNvSpPr/>
          <p:nvPr/>
        </p:nvSpPr>
        <p:spPr>
          <a:xfrm>
            <a:off x="3289394" y="2134820"/>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9" name="矩形 8"/>
          <p:cNvSpPr/>
          <p:nvPr/>
        </p:nvSpPr>
        <p:spPr>
          <a:xfrm>
            <a:off x="4019697" y="3677108"/>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10" name="矩形 9"/>
          <p:cNvSpPr/>
          <p:nvPr/>
        </p:nvSpPr>
        <p:spPr>
          <a:xfrm>
            <a:off x="3289396" y="3677108"/>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11" name="矩形 10"/>
          <p:cNvSpPr/>
          <p:nvPr/>
        </p:nvSpPr>
        <p:spPr>
          <a:xfrm>
            <a:off x="3289397" y="4334257"/>
            <a:ext cx="577901" cy="5632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PE2</a:t>
            </a:r>
            <a:endParaRPr kumimoji="1" lang="zh-TW" altLang="en-US" dirty="0">
              <a:solidFill>
                <a:srgbClr val="FF0000"/>
              </a:solidFill>
            </a:endParaRPr>
          </a:p>
        </p:txBody>
      </p:sp>
      <p:sp>
        <p:nvSpPr>
          <p:cNvPr id="12" name="三十二角星形 11"/>
          <p:cNvSpPr/>
          <p:nvPr/>
        </p:nvSpPr>
        <p:spPr>
          <a:xfrm>
            <a:off x="4180632" y="2387195"/>
            <a:ext cx="836371" cy="844905"/>
          </a:xfrm>
          <a:prstGeom prst="star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200" dirty="0">
                <a:solidFill>
                  <a:srgbClr val="C00000"/>
                </a:solidFill>
              </a:rPr>
              <a:t>128</a:t>
            </a:r>
            <a:endParaRPr kumimoji="1" lang="zh-TW" altLang="en-US" sz="1200" dirty="0">
              <a:solidFill>
                <a:srgbClr val="C00000"/>
              </a:solidFill>
            </a:endParaRPr>
          </a:p>
        </p:txBody>
      </p:sp>
      <p:sp>
        <p:nvSpPr>
          <p:cNvPr id="13" name="橢圓 12"/>
          <p:cNvSpPr/>
          <p:nvPr/>
        </p:nvSpPr>
        <p:spPr>
          <a:xfrm>
            <a:off x="4019696" y="3120847"/>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4" name="橢圓 13"/>
          <p:cNvSpPr/>
          <p:nvPr/>
        </p:nvSpPr>
        <p:spPr>
          <a:xfrm>
            <a:off x="3801458" y="3117495"/>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5" name="橢圓 14"/>
          <p:cNvSpPr/>
          <p:nvPr/>
        </p:nvSpPr>
        <p:spPr>
          <a:xfrm>
            <a:off x="3545424" y="3354020"/>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6" name="橢圓 15"/>
          <p:cNvSpPr/>
          <p:nvPr/>
        </p:nvSpPr>
        <p:spPr>
          <a:xfrm>
            <a:off x="3545425" y="2928519"/>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7" name="橢圓 16"/>
          <p:cNvSpPr/>
          <p:nvPr/>
        </p:nvSpPr>
        <p:spPr>
          <a:xfrm>
            <a:off x="3545428" y="3117495"/>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8" name="橢圓 17"/>
          <p:cNvSpPr/>
          <p:nvPr/>
        </p:nvSpPr>
        <p:spPr>
          <a:xfrm>
            <a:off x="4275727" y="2134820"/>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9" name="橢圓 18"/>
          <p:cNvSpPr/>
          <p:nvPr/>
        </p:nvSpPr>
        <p:spPr>
          <a:xfrm>
            <a:off x="4242808" y="3391511"/>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0" name="矩形 19"/>
          <p:cNvSpPr/>
          <p:nvPr/>
        </p:nvSpPr>
        <p:spPr>
          <a:xfrm>
            <a:off x="7062821" y="1444753"/>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1" name="矩形 20"/>
          <p:cNvSpPr/>
          <p:nvPr/>
        </p:nvSpPr>
        <p:spPr>
          <a:xfrm>
            <a:off x="7793120" y="1448411"/>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2" name="矩形 21"/>
          <p:cNvSpPr/>
          <p:nvPr/>
        </p:nvSpPr>
        <p:spPr>
          <a:xfrm>
            <a:off x="7793122" y="4334257"/>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3" name="矩形 22"/>
          <p:cNvSpPr/>
          <p:nvPr/>
        </p:nvSpPr>
        <p:spPr>
          <a:xfrm>
            <a:off x="7062818" y="2134820"/>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4" name="矩形 23"/>
          <p:cNvSpPr/>
          <p:nvPr/>
        </p:nvSpPr>
        <p:spPr>
          <a:xfrm>
            <a:off x="7793121" y="367710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5" name="矩形 24"/>
          <p:cNvSpPr/>
          <p:nvPr/>
        </p:nvSpPr>
        <p:spPr>
          <a:xfrm>
            <a:off x="7062820" y="367710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6" name="矩形 25"/>
          <p:cNvSpPr/>
          <p:nvPr/>
        </p:nvSpPr>
        <p:spPr>
          <a:xfrm>
            <a:off x="7062821" y="4334257"/>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27" name="橢圓 26"/>
          <p:cNvSpPr/>
          <p:nvPr/>
        </p:nvSpPr>
        <p:spPr>
          <a:xfrm>
            <a:off x="7793120" y="3120847"/>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8" name="橢圓 27"/>
          <p:cNvSpPr/>
          <p:nvPr/>
        </p:nvSpPr>
        <p:spPr>
          <a:xfrm>
            <a:off x="7574882" y="3117495"/>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9" name="橢圓 28"/>
          <p:cNvSpPr/>
          <p:nvPr/>
        </p:nvSpPr>
        <p:spPr>
          <a:xfrm>
            <a:off x="7318848" y="3354020"/>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0" name="橢圓 29"/>
          <p:cNvSpPr/>
          <p:nvPr/>
        </p:nvSpPr>
        <p:spPr>
          <a:xfrm>
            <a:off x="7318849" y="2928519"/>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1" name="橢圓 30"/>
          <p:cNvSpPr/>
          <p:nvPr/>
        </p:nvSpPr>
        <p:spPr>
          <a:xfrm>
            <a:off x="7318852" y="3117495"/>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2" name="橢圓 31"/>
          <p:cNvSpPr/>
          <p:nvPr/>
        </p:nvSpPr>
        <p:spPr>
          <a:xfrm>
            <a:off x="7029899" y="3120847"/>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3" name="橢圓 32"/>
          <p:cNvSpPr/>
          <p:nvPr/>
        </p:nvSpPr>
        <p:spPr>
          <a:xfrm>
            <a:off x="6728757" y="3117494"/>
            <a:ext cx="6583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34" name="矩形 33"/>
          <p:cNvSpPr/>
          <p:nvPr/>
        </p:nvSpPr>
        <p:spPr>
          <a:xfrm>
            <a:off x="7800430" y="2157679"/>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35" name="矩形 34"/>
          <p:cNvSpPr/>
          <p:nvPr/>
        </p:nvSpPr>
        <p:spPr>
          <a:xfrm>
            <a:off x="6332521" y="4334257"/>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36" name="矩形 35"/>
          <p:cNvSpPr/>
          <p:nvPr/>
        </p:nvSpPr>
        <p:spPr>
          <a:xfrm>
            <a:off x="6332519" y="3677108"/>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37" name="矩形 36"/>
          <p:cNvSpPr/>
          <p:nvPr/>
        </p:nvSpPr>
        <p:spPr>
          <a:xfrm>
            <a:off x="6332520" y="2134820"/>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38" name="矩形 37"/>
          <p:cNvSpPr/>
          <p:nvPr/>
        </p:nvSpPr>
        <p:spPr>
          <a:xfrm>
            <a:off x="6332521" y="1444753"/>
            <a:ext cx="577901" cy="563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rgbClr val="FF0000"/>
                </a:solidFill>
              </a:rPr>
              <a:t>PE3</a:t>
            </a:r>
            <a:endParaRPr kumimoji="1" lang="zh-TW" altLang="en-US" dirty="0">
              <a:solidFill>
                <a:srgbClr val="FF0000"/>
              </a:solidFill>
            </a:endParaRPr>
          </a:p>
        </p:txBody>
      </p:sp>
      <p:sp>
        <p:nvSpPr>
          <p:cNvPr id="39" name="三十二角星形 38"/>
          <p:cNvSpPr/>
          <p:nvPr/>
        </p:nvSpPr>
        <p:spPr>
          <a:xfrm>
            <a:off x="7929677" y="2721253"/>
            <a:ext cx="1053389" cy="844905"/>
          </a:xfrm>
          <a:prstGeom prst="star3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200" dirty="0">
                <a:solidFill>
                  <a:schemeClr val="tx1"/>
                </a:solidFill>
              </a:rPr>
              <a:t>1024</a:t>
            </a:r>
            <a:endParaRPr kumimoji="1" lang="zh-TW" altLang="en-US" sz="1200" dirty="0">
              <a:solidFill>
                <a:schemeClr val="tx1"/>
              </a:solidFill>
            </a:endParaRPr>
          </a:p>
        </p:txBody>
      </p:sp>
      <p:sp>
        <p:nvSpPr>
          <p:cNvPr id="40" name="文字方塊 39"/>
          <p:cNvSpPr txBox="1"/>
          <p:nvPr/>
        </p:nvSpPr>
        <p:spPr>
          <a:xfrm>
            <a:off x="2381101" y="1022342"/>
            <a:ext cx="3599062"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TW" sz="1800" b="1" dirty="0">
                <a:solidFill>
                  <a:schemeClr val="bg2"/>
                </a:solidFill>
              </a:rPr>
              <a:t>Deep Learning &amp; Inference</a:t>
            </a:r>
            <a:endParaRPr lang="zh-TW" altLang="en-US" sz="1800" b="1" dirty="0">
              <a:solidFill>
                <a:schemeClr val="bg2"/>
              </a:solidFill>
            </a:endParaRPr>
          </a:p>
        </p:txBody>
      </p:sp>
      <p:sp>
        <p:nvSpPr>
          <p:cNvPr id="41" name="文字方塊 40"/>
          <p:cNvSpPr txBox="1"/>
          <p:nvPr/>
        </p:nvSpPr>
        <p:spPr>
          <a:xfrm>
            <a:off x="5875301" y="844991"/>
            <a:ext cx="3018775"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TW" sz="1800" b="1" dirty="0">
                <a:solidFill>
                  <a:schemeClr val="bg1"/>
                </a:solidFill>
              </a:rPr>
              <a:t>AI Data Center Server</a:t>
            </a:r>
            <a:endParaRPr lang="zh-TW" altLang="en-US" sz="1800" b="1" dirty="0">
              <a:solidFill>
                <a:schemeClr val="bg1"/>
              </a:solidFill>
            </a:endParaRPr>
          </a:p>
        </p:txBody>
      </p:sp>
      <p:sp>
        <p:nvSpPr>
          <p:cNvPr id="42" name="文字方塊 41"/>
          <p:cNvSpPr txBox="1"/>
          <p:nvPr/>
        </p:nvSpPr>
        <p:spPr>
          <a:xfrm>
            <a:off x="65985" y="1995873"/>
            <a:ext cx="2523448"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TW" sz="1800" b="1" dirty="0">
                <a:solidFill>
                  <a:schemeClr val="bg1"/>
                </a:solidFill>
              </a:rPr>
              <a:t>Audio recognition</a:t>
            </a:r>
            <a:endParaRPr lang="zh-TW" altLang="en-US" sz="1800" b="1" dirty="0">
              <a:solidFill>
                <a:schemeClr val="bg1"/>
              </a:solidFill>
            </a:endParaRPr>
          </a:p>
        </p:txBody>
      </p:sp>
    </p:spTree>
    <p:extLst>
      <p:ext uri="{BB962C8B-B14F-4D97-AF65-F5344CB8AC3E}">
        <p14:creationId xmlns:p14="http://schemas.microsoft.com/office/powerpoint/2010/main" val="14766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版面配置區 4"/>
          <p:cNvGraphicFramePr>
            <a:graphicFrameLocks noGrp="1"/>
          </p:cNvGraphicFramePr>
          <p:nvPr>
            <p:ph type="tbl" idx="1"/>
            <p:extLst>
              <p:ext uri="{D42A27DB-BD31-4B8C-83A1-F6EECF244321}">
                <p14:modId xmlns:p14="http://schemas.microsoft.com/office/powerpoint/2010/main" val="465278967"/>
              </p:ext>
            </p:extLst>
          </p:nvPr>
        </p:nvGraphicFramePr>
        <p:xfrm flipV="1">
          <a:off x="318497" y="1002885"/>
          <a:ext cx="8650839" cy="3746096"/>
        </p:xfrm>
        <a:graphic>
          <a:graphicData uri="http://schemas.openxmlformats.org/drawingml/2006/table">
            <a:tbl>
              <a:tblPr firstRow="1" bandRow="1">
                <a:tableStyleId>{5C22544A-7EE6-4342-B048-85BDC9FD1C3A}</a:tableStyleId>
              </a:tblPr>
              <a:tblGrid>
                <a:gridCol w="1020300">
                  <a:extLst>
                    <a:ext uri="{9D8B030D-6E8A-4147-A177-3AD203B41FA5}">
                      <a16:colId xmlns:a16="http://schemas.microsoft.com/office/drawing/2014/main" val="20000"/>
                    </a:ext>
                  </a:extLst>
                </a:gridCol>
                <a:gridCol w="1367635">
                  <a:extLst>
                    <a:ext uri="{9D8B030D-6E8A-4147-A177-3AD203B41FA5}">
                      <a16:colId xmlns:a16="http://schemas.microsoft.com/office/drawing/2014/main" val="20001"/>
                    </a:ext>
                  </a:extLst>
                </a:gridCol>
                <a:gridCol w="596984">
                  <a:extLst>
                    <a:ext uri="{9D8B030D-6E8A-4147-A177-3AD203B41FA5}">
                      <a16:colId xmlns:a16="http://schemas.microsoft.com/office/drawing/2014/main" val="20002"/>
                    </a:ext>
                  </a:extLst>
                </a:gridCol>
                <a:gridCol w="918492">
                  <a:extLst>
                    <a:ext uri="{9D8B030D-6E8A-4147-A177-3AD203B41FA5}">
                      <a16:colId xmlns:a16="http://schemas.microsoft.com/office/drawing/2014/main" val="20003"/>
                    </a:ext>
                  </a:extLst>
                </a:gridCol>
                <a:gridCol w="808911">
                  <a:extLst>
                    <a:ext uri="{9D8B030D-6E8A-4147-A177-3AD203B41FA5}">
                      <a16:colId xmlns:a16="http://schemas.microsoft.com/office/drawing/2014/main" val="20004"/>
                    </a:ext>
                  </a:extLst>
                </a:gridCol>
                <a:gridCol w="561696">
                  <a:extLst>
                    <a:ext uri="{9D8B030D-6E8A-4147-A177-3AD203B41FA5}">
                      <a16:colId xmlns:a16="http://schemas.microsoft.com/office/drawing/2014/main" val="20005"/>
                    </a:ext>
                  </a:extLst>
                </a:gridCol>
                <a:gridCol w="561696">
                  <a:extLst>
                    <a:ext uri="{9D8B030D-6E8A-4147-A177-3AD203B41FA5}">
                      <a16:colId xmlns:a16="http://schemas.microsoft.com/office/drawing/2014/main" val="20006"/>
                    </a:ext>
                  </a:extLst>
                </a:gridCol>
                <a:gridCol w="544136">
                  <a:extLst>
                    <a:ext uri="{9D8B030D-6E8A-4147-A177-3AD203B41FA5}">
                      <a16:colId xmlns:a16="http://schemas.microsoft.com/office/drawing/2014/main" val="20007"/>
                    </a:ext>
                  </a:extLst>
                </a:gridCol>
                <a:gridCol w="545163">
                  <a:extLst>
                    <a:ext uri="{9D8B030D-6E8A-4147-A177-3AD203B41FA5}">
                      <a16:colId xmlns:a16="http://schemas.microsoft.com/office/drawing/2014/main" val="20008"/>
                    </a:ext>
                  </a:extLst>
                </a:gridCol>
                <a:gridCol w="607838">
                  <a:extLst>
                    <a:ext uri="{9D8B030D-6E8A-4147-A177-3AD203B41FA5}">
                      <a16:colId xmlns:a16="http://schemas.microsoft.com/office/drawing/2014/main" val="20009"/>
                    </a:ext>
                  </a:extLst>
                </a:gridCol>
                <a:gridCol w="586129">
                  <a:extLst>
                    <a:ext uri="{9D8B030D-6E8A-4147-A177-3AD203B41FA5}">
                      <a16:colId xmlns:a16="http://schemas.microsoft.com/office/drawing/2014/main" val="20010"/>
                    </a:ext>
                  </a:extLst>
                </a:gridCol>
                <a:gridCol w="531859">
                  <a:extLst>
                    <a:ext uri="{9D8B030D-6E8A-4147-A177-3AD203B41FA5}">
                      <a16:colId xmlns:a16="http://schemas.microsoft.com/office/drawing/2014/main" val="20011"/>
                    </a:ext>
                  </a:extLst>
                </a:gridCol>
              </a:tblGrid>
              <a:tr h="568280">
                <a:tc>
                  <a:txBody>
                    <a:bodyPr/>
                    <a:lstStyle/>
                    <a:p>
                      <a:pPr algn="ctr" rtl="0" fontAlgn="ctr"/>
                      <a:r>
                        <a:rPr lang="en-US" sz="1600" b="0" i="0" u="none" strike="noStrike" dirty="0">
                          <a:solidFill>
                            <a:schemeClr val="bg1"/>
                          </a:solidFill>
                          <a:effectLst/>
                          <a:latin typeface="Tahoma" pitchFamily="34" charset="0"/>
                          <a:ea typeface="Tahoma" pitchFamily="34" charset="0"/>
                          <a:cs typeface="Tahoma" pitchFamily="34" charset="0"/>
                        </a:rPr>
                        <a:t>Cores</a:t>
                      </a:r>
                    </a:p>
                  </a:txBody>
                  <a:tcPr marL="36000" marR="36000" marT="27000" marB="27000" anchor="ctr" anchorCtr="1"/>
                </a:tc>
                <a:tc>
                  <a:txBody>
                    <a:bodyPr/>
                    <a:lstStyle/>
                    <a:p>
                      <a:pPr algn="ctr" rtl="0" fontAlgn="ctr"/>
                      <a:r>
                        <a:rPr lang="en-US" sz="1600" b="0" i="0" u="none" strike="noStrike" dirty="0" err="1">
                          <a:solidFill>
                            <a:schemeClr val="bg1"/>
                          </a:solidFill>
                          <a:effectLst/>
                          <a:latin typeface="Tahoma" pitchFamily="34" charset="0"/>
                          <a:ea typeface="Tahoma" pitchFamily="34" charset="0"/>
                          <a:cs typeface="Tahoma" pitchFamily="34" charset="0"/>
                        </a:rPr>
                        <a:t>AndeStar</a:t>
                      </a:r>
                      <a:r>
                        <a:rPr lang="en-US" sz="1600" b="0" i="0" u="none" strike="noStrike" dirty="0">
                          <a:solidFill>
                            <a:schemeClr val="bg1"/>
                          </a:solidFill>
                          <a:effectLst/>
                          <a:latin typeface="Tahoma" pitchFamily="34" charset="0"/>
                          <a:ea typeface="Tahoma" pitchFamily="34" charset="0"/>
                          <a:cs typeface="Tahoma" pitchFamily="34" charset="0"/>
                        </a:rPr>
                        <a:t>™ </a:t>
                      </a:r>
                    </a:p>
                    <a:p>
                      <a:pPr algn="ctr" rtl="0" fontAlgn="ctr"/>
                      <a:r>
                        <a:rPr lang="en-US" sz="1600" b="0" i="0" u="none" strike="noStrike" dirty="0">
                          <a:solidFill>
                            <a:schemeClr val="bg1"/>
                          </a:solidFill>
                          <a:effectLst/>
                          <a:latin typeface="Tahoma" pitchFamily="34" charset="0"/>
                          <a:ea typeface="Tahoma" pitchFamily="34" charset="0"/>
                          <a:cs typeface="Tahoma" pitchFamily="34" charset="0"/>
                        </a:rPr>
                        <a:t>ISA</a:t>
                      </a:r>
                    </a:p>
                  </a:txBody>
                  <a:tcPr marL="36000" marR="36000" marT="27000" marB="27000" anchor="ctr" anchorCtr="1"/>
                </a:tc>
                <a:tc>
                  <a:txBody>
                    <a:bodyPr/>
                    <a:lstStyle/>
                    <a:p>
                      <a:pPr algn="ctr" rtl="0" fontAlgn="ctr"/>
                      <a:r>
                        <a:rPr lang="en-US" sz="1600" b="0" i="0" u="none" strike="noStrike" dirty="0">
                          <a:solidFill>
                            <a:schemeClr val="bg1"/>
                          </a:solidFill>
                          <a:effectLst/>
                          <a:latin typeface="Tahoma" pitchFamily="34" charset="0"/>
                          <a:ea typeface="Tahoma" pitchFamily="34" charset="0"/>
                          <a:cs typeface="Tahoma" pitchFamily="34" charset="0"/>
                        </a:rPr>
                        <a:t>GPR</a:t>
                      </a:r>
                    </a:p>
                    <a:p>
                      <a:pPr algn="ctr" rtl="0" fontAlgn="ctr"/>
                      <a:r>
                        <a:rPr lang="en-US" sz="1600" b="0" i="0" u="none" strike="noStrike" dirty="0">
                          <a:solidFill>
                            <a:schemeClr val="bg1"/>
                          </a:solidFill>
                          <a:effectLst/>
                          <a:latin typeface="Tahoma" pitchFamily="34" charset="0"/>
                          <a:ea typeface="Tahoma" pitchFamily="34" charset="0"/>
                          <a:cs typeface="Tahoma" pitchFamily="34" charset="0"/>
                        </a:rPr>
                        <a:t>bits</a:t>
                      </a:r>
                    </a:p>
                  </a:txBody>
                  <a:tcPr marL="36000" marR="36000" marT="27000" marB="27000" anchor="ctr" anchorCtr="1"/>
                </a:tc>
                <a:tc>
                  <a:txBody>
                    <a:bodyPr/>
                    <a:lstStyle/>
                    <a:p>
                      <a:pPr algn="ctr" rtl="0" fontAlgn="ctr"/>
                      <a:r>
                        <a:rPr lang="en-US" sz="1600" b="0" i="0" u="none" strike="noStrike" dirty="0">
                          <a:solidFill>
                            <a:schemeClr val="bg1"/>
                          </a:solidFill>
                          <a:effectLst/>
                          <a:latin typeface="Tahoma" pitchFamily="34" charset="0"/>
                          <a:ea typeface="Tahoma" pitchFamily="34" charset="0"/>
                          <a:cs typeface="Tahoma" pitchFamily="34" charset="0"/>
                        </a:rPr>
                        <a:t>Priv.</a:t>
                      </a:r>
                    </a:p>
                    <a:p>
                      <a:pPr algn="ctr" rtl="0" fontAlgn="ctr"/>
                      <a:r>
                        <a:rPr lang="en-US" sz="1600" b="0" i="0" u="none" strike="noStrike" dirty="0">
                          <a:solidFill>
                            <a:schemeClr val="bg1"/>
                          </a:solidFill>
                          <a:effectLst/>
                          <a:latin typeface="Tahoma" pitchFamily="34" charset="0"/>
                          <a:ea typeface="Tahoma" pitchFamily="34" charset="0"/>
                          <a:cs typeface="Tahoma" pitchFamily="34" charset="0"/>
                        </a:rPr>
                        <a:t>levels</a:t>
                      </a:r>
                    </a:p>
                  </a:txBody>
                  <a:tcPr marL="36000" marR="36000" marT="27000" marB="27000" anchor="ctr" anchorCtr="1"/>
                </a:tc>
                <a:tc>
                  <a:txBody>
                    <a:bodyPr/>
                    <a:lstStyle/>
                    <a:p>
                      <a:pPr algn="ctr" fontAlgn="ctr"/>
                      <a:r>
                        <a:rPr lang="en-US" sz="1600" b="0" i="0" u="none" strike="noStrike" baseline="0" dirty="0">
                          <a:solidFill>
                            <a:schemeClr val="bg1"/>
                          </a:solidFill>
                          <a:effectLst/>
                          <a:latin typeface="Tahoma" pitchFamily="34" charset="0"/>
                          <a:ea typeface="Tahoma" pitchFamily="34" charset="0"/>
                          <a:cs typeface="Tahoma" pitchFamily="34" charset="0"/>
                        </a:rPr>
                        <a:t>Intr.</a:t>
                      </a:r>
                    </a:p>
                    <a:p>
                      <a:pPr algn="ctr" fontAlgn="ctr"/>
                      <a:r>
                        <a:rPr lang="en-US" sz="1600" b="0" i="0" u="none" strike="noStrike" baseline="0" dirty="0">
                          <a:solidFill>
                            <a:schemeClr val="bg1"/>
                          </a:solidFill>
                          <a:effectLst/>
                          <a:latin typeface="Tahoma" pitchFamily="34" charset="0"/>
                          <a:ea typeface="Tahoma" pitchFamily="34" charset="0"/>
                          <a:cs typeface="Tahoma" pitchFamily="34" charset="0"/>
                        </a:rPr>
                        <a:t>Ctlr</a:t>
                      </a:r>
                      <a:endParaRPr lang="en-US" sz="1600" b="0" i="0" u="none" strike="noStrike" dirty="0">
                        <a:solidFill>
                          <a:schemeClr val="bg1"/>
                        </a:solidFill>
                        <a:effectLst/>
                        <a:latin typeface="Tahoma" pitchFamily="34" charset="0"/>
                        <a:ea typeface="Tahoma" pitchFamily="34" charset="0"/>
                        <a:cs typeface="Tahoma" pitchFamily="34" charset="0"/>
                      </a:endParaRPr>
                    </a:p>
                  </a:txBody>
                  <a:tcPr marL="36000" marR="36000" marT="27000" marB="27000" anchor="ctr" anchorCtr="1"/>
                </a:tc>
                <a:tc>
                  <a:txBody>
                    <a:bodyPr/>
                    <a:lstStyle/>
                    <a:p>
                      <a:pPr algn="ctr" rtl="0" fontAlgn="ctr"/>
                      <a:r>
                        <a:rPr lang="en-US" sz="1600" b="0" i="0" u="none" strike="noStrike" dirty="0">
                          <a:solidFill>
                            <a:schemeClr val="bg1"/>
                          </a:solidFill>
                          <a:effectLst/>
                          <a:latin typeface="Tahoma" pitchFamily="34" charset="0"/>
                          <a:ea typeface="Tahoma" pitchFamily="34" charset="0"/>
                          <a:cs typeface="Tahoma" pitchFamily="34" charset="0"/>
                        </a:rPr>
                        <a:t>MMU</a:t>
                      </a:r>
                    </a:p>
                  </a:txBody>
                  <a:tcPr marL="36000" marR="36000" marT="27000" marB="27000" anchor="ctr" anchorCtr="1"/>
                </a:tc>
                <a:tc>
                  <a:txBody>
                    <a:bodyPr/>
                    <a:lstStyle/>
                    <a:p>
                      <a:pPr algn="ctr" fontAlgn="ctr"/>
                      <a:r>
                        <a:rPr lang="en-US" sz="1600" b="0" i="0" u="none" strike="noStrike" dirty="0">
                          <a:solidFill>
                            <a:schemeClr val="bg1"/>
                          </a:solidFill>
                          <a:effectLst/>
                          <a:latin typeface="Tahoma" pitchFamily="34" charset="0"/>
                          <a:ea typeface="Tahoma" pitchFamily="34" charset="0"/>
                          <a:cs typeface="Tahoma" pitchFamily="34" charset="0"/>
                        </a:rPr>
                        <a:t>I/D$</a:t>
                      </a:r>
                    </a:p>
                  </a:txBody>
                  <a:tcPr marL="36000" marR="36000" marT="27000" marB="27000" anchor="ctr" anchorCtr="1"/>
                </a:tc>
                <a:tc>
                  <a:txBody>
                    <a:bodyPr/>
                    <a:lstStyle/>
                    <a:p>
                      <a:pPr algn="ctr" fontAlgn="ctr"/>
                      <a:r>
                        <a:rPr lang="en-US" sz="1600" b="0" i="0" u="none" strike="noStrike" dirty="0">
                          <a:solidFill>
                            <a:schemeClr val="bg1"/>
                          </a:solidFill>
                          <a:effectLst/>
                          <a:latin typeface="Tahoma" pitchFamily="34" charset="0"/>
                          <a:ea typeface="Tahoma" pitchFamily="34" charset="0"/>
                          <a:cs typeface="Tahoma" pitchFamily="34" charset="0"/>
                        </a:rPr>
                        <a:t>ECC</a:t>
                      </a:r>
                    </a:p>
                  </a:txBody>
                  <a:tcPr marL="36000" marR="36000" marT="27000" marB="27000" anchor="ctr" anchorCtr="1"/>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bg1"/>
                          </a:solidFill>
                          <a:effectLst/>
                          <a:latin typeface="Tahoma" pitchFamily="34" charset="0"/>
                          <a:ea typeface="Tahoma" pitchFamily="34" charset="0"/>
                          <a:cs typeface="Tahoma" pitchFamily="34" charset="0"/>
                        </a:rPr>
                        <a:t>FPU</a:t>
                      </a:r>
                    </a:p>
                  </a:txBody>
                  <a:tcPr marL="36000" marR="36000" marT="27000" marB="27000" anchor="ctr" anchorCtr="1"/>
                </a:tc>
                <a:tc>
                  <a:txBody>
                    <a:bodyPr/>
                    <a:lstStyle/>
                    <a:p>
                      <a:pPr algn="ctr" rtl="0" fontAlgn="ctr"/>
                      <a:r>
                        <a:rPr lang="en-US" sz="1600" b="0" i="0" u="none" strike="noStrike" dirty="0">
                          <a:solidFill>
                            <a:schemeClr val="bg1"/>
                          </a:solidFill>
                          <a:effectLst/>
                          <a:latin typeface="Tahoma" pitchFamily="34" charset="0"/>
                          <a:ea typeface="Tahoma" pitchFamily="34" charset="0"/>
                          <a:cs typeface="Tahoma" pitchFamily="34" charset="0"/>
                        </a:rPr>
                        <a:t>ACE</a:t>
                      </a:r>
                      <a:endParaRPr lang="en-US" sz="1600" b="0" i="0" u="none" strike="noStrike" baseline="30000" dirty="0">
                        <a:solidFill>
                          <a:schemeClr val="bg1"/>
                        </a:solidFill>
                        <a:effectLst/>
                        <a:latin typeface="Tahoma" pitchFamily="34" charset="0"/>
                        <a:ea typeface="Tahoma" pitchFamily="34" charset="0"/>
                        <a:cs typeface="Tahoma" pitchFamily="34" charset="0"/>
                      </a:endParaRPr>
                    </a:p>
                  </a:txBody>
                  <a:tcPr marL="36000" marR="36000" marT="27000" marB="27000" anchor="ctr" anchorCtr="1"/>
                </a:tc>
                <a:tc>
                  <a:txBody>
                    <a:bodyPr/>
                    <a:lstStyle/>
                    <a:p>
                      <a:pPr algn="ctr" rtl="0" fontAlgn="ctr"/>
                      <a:r>
                        <a:rPr lang="en-US" sz="1600" b="0" i="0" u="none" strike="noStrike" baseline="0" dirty="0">
                          <a:solidFill>
                            <a:schemeClr val="bg1"/>
                          </a:solidFill>
                          <a:effectLst/>
                          <a:latin typeface="Tahoma" pitchFamily="34" charset="0"/>
                          <a:ea typeface="Tahoma" pitchFamily="34" charset="0"/>
                          <a:cs typeface="Tahoma" pitchFamily="34" charset="0"/>
                        </a:rPr>
                        <a:t>DSP</a:t>
                      </a:r>
                    </a:p>
                    <a:p>
                      <a:pPr algn="ctr" rtl="0" fontAlgn="ctr"/>
                      <a:r>
                        <a:rPr lang="en-US" sz="1600" b="0" i="0" u="none" strike="noStrike" baseline="0" dirty="0">
                          <a:solidFill>
                            <a:schemeClr val="bg1"/>
                          </a:solidFill>
                          <a:effectLst/>
                          <a:latin typeface="Tahoma" pitchFamily="34" charset="0"/>
                          <a:ea typeface="Tahoma" pitchFamily="34" charset="0"/>
                          <a:cs typeface="Tahoma" pitchFamily="34" charset="0"/>
                        </a:rPr>
                        <a:t>(P)</a:t>
                      </a:r>
                    </a:p>
                  </a:txBody>
                  <a:tcPr marL="36000" marR="36000" marT="27000" marB="27000" anchor="ctr" anchorCtr="1"/>
                </a:tc>
                <a:tc>
                  <a:txBody>
                    <a:bodyPr/>
                    <a:lstStyle/>
                    <a:p>
                      <a:pPr algn="ctr" rtl="0" fontAlgn="ctr"/>
                      <a:r>
                        <a:rPr lang="en-US" sz="1600" b="0" i="0" u="none" strike="noStrike" baseline="0" dirty="0">
                          <a:solidFill>
                            <a:schemeClr val="bg1"/>
                          </a:solidFill>
                          <a:effectLst/>
                          <a:latin typeface="Tahoma" pitchFamily="34" charset="0"/>
                          <a:ea typeface="Tahoma" pitchFamily="34" charset="0"/>
                          <a:cs typeface="Tahoma" pitchFamily="34" charset="0"/>
                        </a:rPr>
                        <a:t>MP</a:t>
                      </a:r>
                    </a:p>
                  </a:txBody>
                  <a:tcPr marL="36000" marR="36000" marT="27000" marB="27000" anchor="ctr" anchorCtr="1"/>
                </a:tc>
                <a:extLst>
                  <a:ext uri="{0D108BD9-81ED-4DB2-BD59-A6C34878D82A}">
                    <a16:rowId xmlns:a16="http://schemas.microsoft.com/office/drawing/2014/main" val="10000"/>
                  </a:ext>
                </a:extLst>
              </a:tr>
              <a:tr h="316058">
                <a:tc>
                  <a:txBody>
                    <a:bodyPr/>
                    <a:lstStyle/>
                    <a:p>
                      <a:pPr algn="l" rtl="0" fontAlgn="ctr"/>
                      <a:r>
                        <a:rPr lang="en-US" sz="1600" b="0" i="0" u="none" strike="noStrike" dirty="0">
                          <a:solidFill>
                            <a:schemeClr val="tx1"/>
                          </a:solidFill>
                          <a:effectLst/>
                          <a:latin typeface="Tahoma" pitchFamily="34" charset="0"/>
                          <a:ea typeface="Tahoma" pitchFamily="34" charset="0"/>
                          <a:cs typeface="Tahoma" pitchFamily="34" charset="0"/>
                        </a:rPr>
                        <a:t>N22</a:t>
                      </a:r>
                    </a:p>
                  </a:txBody>
                  <a:tcPr marL="144000" marR="36000" marT="27000" marB="27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chemeClr val="tx1"/>
                          </a:solidFill>
                          <a:effectLst/>
                          <a:latin typeface="Tahoma" pitchFamily="34" charset="0"/>
                          <a:ea typeface="Tahoma" pitchFamily="34" charset="0"/>
                          <a:cs typeface="Tahoma" pitchFamily="34" charset="0"/>
                        </a:rPr>
                        <a:t>V5/V5e</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32</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a:t>
                      </a:r>
                    </a:p>
                  </a:txBody>
                  <a:tcPr marL="72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CLIC</a:t>
                      </a:r>
                    </a:p>
                  </a:txBody>
                  <a:tcPr marL="36000" marR="36000" marT="27000" marB="27000" anchor="ctr"/>
                </a:tc>
                <a:tc>
                  <a:txBody>
                    <a:bodyPr/>
                    <a:lstStyle/>
                    <a:p>
                      <a:pPr algn="ctr" rtl="0" fontAlgn="ctr"/>
                      <a:endParaRPr lang="zh-TW" altLang="en-US" sz="1600" b="0" i="0" u="none" strike="noStrike" dirty="0">
                        <a:solidFill>
                          <a:srgbClr val="000000"/>
                        </a:solidFill>
                        <a:effectLst/>
                        <a:latin typeface="Tahoma" pitchFamily="34" charset="0"/>
                        <a:cs typeface="Tahoma" pitchFamily="34" charset="0"/>
                      </a:endParaRPr>
                    </a:p>
                  </a:txBody>
                  <a:tcPr marL="36000" marR="36000" marT="27000" marB="27000" anchor="ctr"/>
                </a:tc>
                <a:tc>
                  <a:txBody>
                    <a:bodyPr/>
                    <a:lstStyle/>
                    <a:p>
                      <a:pPr algn="ctr" fontAlgn="ctr"/>
                      <a:r>
                        <a:rPr lang="en-US" altLang="zh-TW" sz="1600" b="0" i="0" u="none" strike="noStrike" dirty="0">
                          <a:solidFill>
                            <a:srgbClr val="000000"/>
                          </a:solidFill>
                          <a:effectLst/>
                          <a:latin typeface="Tahoma" pitchFamily="34" charset="0"/>
                          <a:ea typeface="Tahoma" pitchFamily="34" charset="0"/>
                          <a:cs typeface="Tahoma" pitchFamily="34" charset="0"/>
                        </a:rPr>
                        <a:t>I</a:t>
                      </a:r>
                    </a:p>
                  </a:txBody>
                  <a:tcPr marL="36000" marR="36000" marT="27000" marB="27000"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FF0000"/>
                        </a:solidFill>
                        <a:effectLst/>
                        <a:latin typeface="Tahoma" pitchFamily="34" charset="0"/>
                        <a:ea typeface="Tahoma" pitchFamily="34" charset="0"/>
                        <a:cs typeface="Tahoma" pitchFamily="34" charset="0"/>
                      </a:endParaRPr>
                    </a:p>
                  </a:txBody>
                  <a:tcPr marL="36000" marR="36000" marT="27000" marB="2700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FF0000"/>
                        </a:solidFill>
                        <a:effectLst/>
                        <a:latin typeface="Tahoma" pitchFamily="34" charset="0"/>
                        <a:ea typeface="Tahoma" pitchFamily="34" charset="0"/>
                        <a:cs typeface="Tahoma" pitchFamily="34" charset="0"/>
                      </a:endParaRPr>
                    </a:p>
                  </a:txBody>
                  <a:tcPr marL="36000" marR="36000" marT="27000" marB="27000" anchor="ctr"/>
                </a:tc>
                <a:extLst>
                  <a:ext uri="{0D108BD9-81ED-4DB2-BD59-A6C34878D82A}">
                    <a16:rowId xmlns:a16="http://schemas.microsoft.com/office/drawing/2014/main" val="10001"/>
                  </a:ext>
                </a:extLst>
              </a:tr>
              <a:tr h="316058">
                <a:tc>
                  <a:txBody>
                    <a:bodyPr/>
                    <a:lstStyle/>
                    <a:p>
                      <a:pPr algn="l" rtl="0" fontAlgn="ctr"/>
                      <a:r>
                        <a:rPr lang="en-US" sz="1600" b="0" i="0" u="none" strike="noStrike" dirty="0">
                          <a:solidFill>
                            <a:schemeClr val="tx1"/>
                          </a:solidFill>
                          <a:effectLst/>
                          <a:latin typeface="Tahoma" pitchFamily="34" charset="0"/>
                          <a:ea typeface="Tahoma" pitchFamily="34" charset="0"/>
                          <a:cs typeface="Tahoma" pitchFamily="34" charset="0"/>
                        </a:rPr>
                        <a:t>N25F</a:t>
                      </a:r>
                    </a:p>
                  </a:txBody>
                  <a:tcPr marL="144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V5</a:t>
                      </a:r>
                      <a:r>
                        <a:rPr lang="en-US" sz="1600" b="0" i="0" u="none" strike="noStrike" baseline="0" dirty="0">
                          <a:solidFill>
                            <a:srgbClr val="000000"/>
                          </a:solidFill>
                          <a:effectLst/>
                          <a:latin typeface="Tahoma" pitchFamily="34" charset="0"/>
                          <a:ea typeface="Tahoma" pitchFamily="34" charset="0"/>
                          <a:cs typeface="Tahoma" pitchFamily="34" charset="0"/>
                        </a:rPr>
                        <a:t> </a:t>
                      </a:r>
                      <a:r>
                        <a:rPr lang="en-US" sz="1600" b="0" i="0" u="none" strike="noStrike" dirty="0">
                          <a:solidFill>
                            <a:srgbClr val="000000"/>
                          </a:solidFill>
                          <a:effectLst/>
                          <a:latin typeface="Tahoma" pitchFamily="34" charset="0"/>
                          <a:ea typeface="Tahoma" pitchFamily="34" charset="0"/>
                          <a:cs typeface="Tahoma" pitchFamily="34" charset="0"/>
                        </a:rPr>
                        <a:t>(+RV-FD)</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32</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a:t>
                      </a:r>
                    </a:p>
                  </a:txBody>
                  <a:tcPr marL="72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Tahoma" pitchFamily="34" charset="0"/>
                        <a:cs typeface="Tahoma" pitchFamily="34" charset="0"/>
                      </a:endParaRP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endParaRPr lang="zh-TW" altLang="en-US" dirty="0"/>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000000"/>
                        </a:solidFill>
                        <a:effectLst/>
                        <a:latin typeface="Wingdings"/>
                      </a:endParaRPr>
                    </a:p>
                  </a:txBody>
                  <a:tcPr marL="36000" marR="36000" marT="27000" marB="27000" anchor="ctr"/>
                </a:tc>
                <a:extLst>
                  <a:ext uri="{0D108BD9-81ED-4DB2-BD59-A6C34878D82A}">
                    <a16:rowId xmlns:a16="http://schemas.microsoft.com/office/drawing/2014/main" val="10002"/>
                  </a:ext>
                </a:extLst>
              </a:tr>
              <a:tr h="316058">
                <a:tc>
                  <a:txBody>
                    <a:bodyPr/>
                    <a:lstStyle/>
                    <a:p>
                      <a:pPr algn="l" rtl="0" fontAlgn="b"/>
                      <a:r>
                        <a:rPr lang="en-US" sz="1600" b="0" i="0" u="none" strike="noStrike" dirty="0">
                          <a:solidFill>
                            <a:schemeClr val="tx1"/>
                          </a:solidFill>
                          <a:effectLst/>
                          <a:latin typeface="Tahoma" pitchFamily="34" charset="0"/>
                          <a:ea typeface="Tahoma" pitchFamily="34" charset="0"/>
                          <a:cs typeface="Tahoma" pitchFamily="34" charset="0"/>
                        </a:rPr>
                        <a:t>D25F</a:t>
                      </a:r>
                    </a:p>
                  </a:txBody>
                  <a:tcPr marL="144000" marR="36000" marT="27000" marB="27000" anchor="ctr"/>
                </a:tc>
                <a:tc>
                  <a:txBody>
                    <a:bodyPr/>
                    <a:lstStyle/>
                    <a:p>
                      <a:pPr marL="0" indent="0" algn="l" defTabSz="176213" fontAlgn="ctr"/>
                      <a:r>
                        <a:rPr lang="en-US" sz="1600" b="0" i="0" u="none" strike="noStrike" dirty="0">
                          <a:solidFill>
                            <a:srgbClr val="000000"/>
                          </a:solidFill>
                          <a:effectLst/>
                          <a:latin typeface="Tahoma" pitchFamily="34" charset="0"/>
                          <a:ea typeface="Tahoma" pitchFamily="34" charset="0"/>
                          <a:cs typeface="Tahoma" pitchFamily="34" charset="0"/>
                        </a:rPr>
                        <a:t>V5 (+RV-FD)</a:t>
                      </a:r>
                    </a:p>
                  </a:txBody>
                  <a:tcPr marL="72000" marR="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32</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a:t>
                      </a:r>
                    </a:p>
                  </a:txBody>
                  <a:tcPr marL="72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600" b="1" i="0" u="none" strike="noStrike" dirty="0">
                        <a:solidFill>
                          <a:srgbClr val="000000"/>
                        </a:solidFill>
                        <a:effectLst/>
                        <a:latin typeface="Tahoma" pitchFamily="34" charset="0"/>
                        <a:cs typeface="Tahoma" pitchFamily="34" charset="0"/>
                      </a:endParaRP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000000"/>
                        </a:solidFill>
                        <a:effectLst/>
                        <a:latin typeface="Wingdings"/>
                      </a:endParaRPr>
                    </a:p>
                  </a:txBody>
                  <a:tcPr marL="36000" marR="36000" marT="27000" marB="27000" anchor="ctr"/>
                </a:tc>
                <a:extLst>
                  <a:ext uri="{0D108BD9-81ED-4DB2-BD59-A6C34878D82A}">
                    <a16:rowId xmlns:a16="http://schemas.microsoft.com/office/drawing/2014/main" val="10003"/>
                  </a:ext>
                </a:extLst>
              </a:tr>
              <a:tr h="316058">
                <a:tc>
                  <a:txBody>
                    <a:bodyPr/>
                    <a:lstStyle/>
                    <a:p>
                      <a:pPr algn="l" rtl="0" fontAlgn="b"/>
                      <a:r>
                        <a:rPr lang="en-US" sz="1600" b="0" i="0" u="none" strike="noStrike" dirty="0">
                          <a:solidFill>
                            <a:schemeClr val="tx1"/>
                          </a:solidFill>
                          <a:effectLst/>
                          <a:latin typeface="Tahoma" pitchFamily="34" charset="0"/>
                          <a:ea typeface="Tahoma" pitchFamily="34" charset="0"/>
                          <a:cs typeface="Tahoma" pitchFamily="34" charset="0"/>
                        </a:rPr>
                        <a:t>A25</a:t>
                      </a:r>
                    </a:p>
                  </a:txBody>
                  <a:tcPr marL="144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V5</a:t>
                      </a:r>
                      <a:r>
                        <a:rPr lang="en-US" sz="1600" b="0" i="0" u="none" strike="noStrike" baseline="0" dirty="0">
                          <a:solidFill>
                            <a:srgbClr val="000000"/>
                          </a:solidFill>
                          <a:effectLst/>
                          <a:latin typeface="Tahoma" pitchFamily="34" charset="0"/>
                          <a:ea typeface="Tahoma" pitchFamily="34" charset="0"/>
                          <a:cs typeface="Tahoma" pitchFamily="34" charset="0"/>
                        </a:rPr>
                        <a:t> +</a:t>
                      </a:r>
                      <a:r>
                        <a:rPr lang="en-US" sz="1600" b="0" i="0" u="none" strike="noStrike" dirty="0">
                          <a:solidFill>
                            <a:srgbClr val="000000"/>
                          </a:solidFill>
                          <a:effectLst/>
                          <a:latin typeface="Tahoma" pitchFamily="34" charset="0"/>
                          <a:ea typeface="Tahoma" pitchFamily="34" charset="0"/>
                          <a:cs typeface="Tahoma" pitchFamily="34" charset="0"/>
                        </a:rPr>
                        <a:t>RV-FD</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32</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M+U+S</a:t>
                      </a:r>
                    </a:p>
                  </a:txBody>
                  <a:tcPr marL="72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000000"/>
                        </a:solidFill>
                        <a:effectLst/>
                        <a:latin typeface="Wingdings"/>
                      </a:endParaRPr>
                    </a:p>
                  </a:txBody>
                  <a:tcPr marL="36000" marR="36000" marT="27000" marB="27000" anchor="ctr"/>
                </a:tc>
                <a:extLst>
                  <a:ext uri="{0D108BD9-81ED-4DB2-BD59-A6C34878D82A}">
                    <a16:rowId xmlns:a16="http://schemas.microsoft.com/office/drawing/2014/main" val="10004"/>
                  </a:ext>
                </a:extLst>
              </a:tr>
              <a:tr h="316058">
                <a:tc>
                  <a:txBody>
                    <a:bodyPr/>
                    <a:lstStyle/>
                    <a:p>
                      <a:pPr algn="l" rtl="0" fontAlgn="b"/>
                      <a:r>
                        <a:rPr lang="en-US" sz="1600" b="0" i="0" u="none" strike="noStrike" dirty="0">
                          <a:solidFill>
                            <a:schemeClr val="tx1"/>
                          </a:solidFill>
                          <a:effectLst/>
                          <a:latin typeface="Tahoma" pitchFamily="34" charset="0"/>
                          <a:ea typeface="Tahoma" pitchFamily="34" charset="0"/>
                          <a:cs typeface="Tahoma" pitchFamily="34" charset="0"/>
                        </a:rPr>
                        <a:t>A25MP</a:t>
                      </a:r>
                    </a:p>
                  </a:txBody>
                  <a:tcPr marL="144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V5</a:t>
                      </a:r>
                      <a:r>
                        <a:rPr lang="en-US" sz="1600" b="0" i="0" u="none" strike="noStrike" baseline="0" dirty="0">
                          <a:solidFill>
                            <a:srgbClr val="000000"/>
                          </a:solidFill>
                          <a:effectLst/>
                          <a:latin typeface="Tahoma" pitchFamily="34" charset="0"/>
                          <a:ea typeface="Tahoma" pitchFamily="34" charset="0"/>
                          <a:cs typeface="Tahoma" pitchFamily="34" charset="0"/>
                        </a:rPr>
                        <a:t> +</a:t>
                      </a:r>
                      <a:r>
                        <a:rPr lang="en-US" sz="1600" b="0" i="0" u="none" strike="noStrike" dirty="0">
                          <a:solidFill>
                            <a:srgbClr val="000000"/>
                          </a:solidFill>
                          <a:effectLst/>
                          <a:latin typeface="Tahoma" pitchFamily="34" charset="0"/>
                          <a:ea typeface="Tahoma" pitchFamily="34" charset="0"/>
                          <a:cs typeface="Tahoma" pitchFamily="34" charset="0"/>
                        </a:rPr>
                        <a:t>RV-FD</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32</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M+U+S</a:t>
                      </a:r>
                    </a:p>
                  </a:txBody>
                  <a:tcPr marL="72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extLst>
                  <a:ext uri="{0D108BD9-81ED-4DB2-BD59-A6C34878D82A}">
                    <a16:rowId xmlns:a16="http://schemas.microsoft.com/office/drawing/2014/main" val="10005"/>
                  </a:ext>
                </a:extLst>
              </a:tr>
              <a:tr h="316058">
                <a:tc>
                  <a:txBody>
                    <a:bodyPr/>
                    <a:lstStyle/>
                    <a:p>
                      <a:pPr algn="l" rtl="0" fontAlgn="ctr"/>
                      <a:r>
                        <a:rPr lang="en-US" sz="1600" b="0" i="0" u="none" strike="noStrike" dirty="0">
                          <a:solidFill>
                            <a:schemeClr val="tx1"/>
                          </a:solidFill>
                          <a:effectLst/>
                          <a:latin typeface="Tahoma" pitchFamily="34" charset="0"/>
                          <a:ea typeface="Tahoma" pitchFamily="34" charset="0"/>
                          <a:cs typeface="Tahoma" pitchFamily="34" charset="0"/>
                        </a:rPr>
                        <a:t>NX25(F)</a:t>
                      </a:r>
                    </a:p>
                  </a:txBody>
                  <a:tcPr marL="144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V5</a:t>
                      </a:r>
                      <a:r>
                        <a:rPr lang="en-US" sz="1600" b="0" i="0" u="none" strike="noStrike" baseline="0" dirty="0">
                          <a:solidFill>
                            <a:srgbClr val="000000"/>
                          </a:solidFill>
                          <a:effectLst/>
                          <a:latin typeface="Tahoma" pitchFamily="34" charset="0"/>
                          <a:ea typeface="Tahoma" pitchFamily="34" charset="0"/>
                          <a:cs typeface="Tahoma" pitchFamily="34" charset="0"/>
                        </a:rPr>
                        <a:t> (+RV-FD)</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64</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a:t>
                      </a:r>
                    </a:p>
                  </a:txBody>
                  <a:tcPr marL="72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600" b="1" i="0" u="none" strike="noStrike" dirty="0">
                        <a:solidFill>
                          <a:srgbClr val="000000"/>
                        </a:solidFill>
                        <a:effectLst/>
                        <a:latin typeface="Tahoma" pitchFamily="34" charset="0"/>
                        <a:cs typeface="Tahoma" pitchFamily="34" charset="0"/>
                      </a:endParaRP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endParaRPr lang="zh-TW" altLang="en-US"/>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000000"/>
                        </a:solidFill>
                        <a:effectLst/>
                        <a:latin typeface="Wingdings"/>
                      </a:endParaRPr>
                    </a:p>
                  </a:txBody>
                  <a:tcPr marL="36000" marR="36000" marT="27000" marB="27000" anchor="ctr"/>
                </a:tc>
                <a:extLst>
                  <a:ext uri="{0D108BD9-81ED-4DB2-BD59-A6C34878D82A}">
                    <a16:rowId xmlns:a16="http://schemas.microsoft.com/office/drawing/2014/main" val="10006"/>
                  </a:ext>
                </a:extLst>
              </a:tr>
              <a:tr h="316058">
                <a:tc>
                  <a:txBody>
                    <a:bodyPr/>
                    <a:lstStyle/>
                    <a:p>
                      <a:pPr algn="l" rtl="0" fontAlgn="b"/>
                      <a:r>
                        <a:rPr lang="en-US" sz="1600" b="0" i="0" u="none" strike="noStrike" dirty="0">
                          <a:solidFill>
                            <a:schemeClr val="tx1"/>
                          </a:solidFill>
                          <a:effectLst/>
                          <a:latin typeface="Tahoma" pitchFamily="34" charset="0"/>
                          <a:ea typeface="Tahoma" pitchFamily="34" charset="0"/>
                          <a:cs typeface="Tahoma" pitchFamily="34" charset="0"/>
                        </a:rPr>
                        <a:t>AX25</a:t>
                      </a:r>
                    </a:p>
                  </a:txBody>
                  <a:tcPr marL="144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V5 +RV-FD</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64</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M+U+S</a:t>
                      </a:r>
                    </a:p>
                  </a:txBody>
                  <a:tcPr marL="72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0" i="0" u="none" strike="noStrike" dirty="0">
                        <a:solidFill>
                          <a:srgbClr val="000000"/>
                        </a:solidFill>
                        <a:effectLst/>
                        <a:latin typeface="Wingdings"/>
                      </a:endParaRPr>
                    </a:p>
                  </a:txBody>
                  <a:tcPr marL="36000" marR="36000" marT="27000" marB="27000" anchor="ctr"/>
                </a:tc>
                <a:extLst>
                  <a:ext uri="{0D108BD9-81ED-4DB2-BD59-A6C34878D82A}">
                    <a16:rowId xmlns:a16="http://schemas.microsoft.com/office/drawing/2014/main" val="10007"/>
                  </a:ext>
                </a:extLst>
              </a:tr>
              <a:tr h="316058">
                <a:tc>
                  <a:txBody>
                    <a:bodyPr/>
                    <a:lstStyle/>
                    <a:p>
                      <a:pPr algn="l" rtl="0" fontAlgn="b"/>
                      <a:r>
                        <a:rPr lang="en-US" sz="1600" b="0" i="0" u="none" strike="noStrike" dirty="0">
                          <a:solidFill>
                            <a:schemeClr val="tx1"/>
                          </a:solidFill>
                          <a:effectLst/>
                          <a:latin typeface="Tahoma" pitchFamily="34" charset="0"/>
                          <a:ea typeface="Tahoma" pitchFamily="34" charset="0"/>
                          <a:cs typeface="Tahoma" pitchFamily="34" charset="0"/>
                        </a:rPr>
                        <a:t>AX25MP</a:t>
                      </a:r>
                    </a:p>
                  </a:txBody>
                  <a:tcPr marL="144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V5 +RV-FD</a:t>
                      </a:r>
                    </a:p>
                  </a:txBody>
                  <a:tcPr marL="72000" marR="36000" marT="27000" marB="27000" anchor="ctr"/>
                </a:tc>
                <a:tc>
                  <a:txBody>
                    <a:bodyPr/>
                    <a:lstStyle/>
                    <a:p>
                      <a:pPr algn="ctr" fontAlgn="ctr"/>
                      <a:r>
                        <a:rPr lang="en-US" sz="1600" b="0" i="0" u="none" strike="noStrike" dirty="0">
                          <a:solidFill>
                            <a:srgbClr val="000000"/>
                          </a:solidFill>
                          <a:effectLst/>
                          <a:latin typeface="Tahoma" pitchFamily="34" charset="0"/>
                          <a:ea typeface="Tahoma" pitchFamily="34" charset="0"/>
                          <a:cs typeface="Tahoma" pitchFamily="34" charset="0"/>
                        </a:rPr>
                        <a:t>64</a:t>
                      </a:r>
                    </a:p>
                  </a:txBody>
                  <a:tcPr marL="36000" marR="36000" marT="27000" marB="27000" anchor="ctr"/>
                </a:tc>
                <a:tc>
                  <a:txBody>
                    <a:bodyPr/>
                    <a:lstStyle/>
                    <a:p>
                      <a:pPr algn="l" fontAlgn="ctr"/>
                      <a:r>
                        <a:rPr lang="en-US" sz="1600" b="0" i="0" u="none" strike="noStrike" dirty="0">
                          <a:solidFill>
                            <a:srgbClr val="000000"/>
                          </a:solidFill>
                          <a:effectLst/>
                          <a:latin typeface="Tahoma" pitchFamily="34" charset="0"/>
                          <a:ea typeface="Tahoma" pitchFamily="34" charset="0"/>
                          <a:cs typeface="Tahoma" pitchFamily="34" charset="0"/>
                        </a:rPr>
                        <a:t>M+U+S</a:t>
                      </a:r>
                    </a:p>
                  </a:txBody>
                  <a:tcPr marL="72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baseline="0" dirty="0">
                          <a:solidFill>
                            <a:srgbClr val="000000"/>
                          </a:solidFill>
                          <a:effectLst/>
                          <a:latin typeface="Tahoma" pitchFamily="34" charset="0"/>
                          <a:ea typeface="Tahoma" pitchFamily="34" charset="0"/>
                          <a:cs typeface="Tahoma" pitchFamily="34" charset="0"/>
                        </a:rPr>
                        <a:t>PLIC</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ea typeface="Tahoma" pitchFamily="34" charset="0"/>
                          <a:cs typeface="Tahoma" pitchFamily="34" charset="0"/>
                        </a:rPr>
                        <a:t>I/D</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Tahoma" pitchFamily="34" charset="0"/>
                          <a:cs typeface="Tahoma" pitchFamily="34" charset="0"/>
                        </a:rPr>
                        <a:t>#</a:t>
                      </a:r>
                      <a:endParaRPr lang="en-US" altLang="zh-TW" sz="1600" b="0" i="0" u="none" strike="noStrike" dirty="0">
                        <a:solidFill>
                          <a:srgbClr val="000000"/>
                        </a:solidFill>
                        <a:effectLst/>
                        <a:latin typeface="Wingdings"/>
                      </a:endParaRP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Wingdings"/>
                        </a:rPr>
                        <a:t>ü</a:t>
                      </a:r>
                    </a:p>
                  </a:txBody>
                  <a:tcPr marL="36000" marR="36000" marT="27000" marB="27000" anchor="ctr"/>
                </a:tc>
                <a:extLst>
                  <a:ext uri="{0D108BD9-81ED-4DB2-BD59-A6C34878D82A}">
                    <a16:rowId xmlns:a16="http://schemas.microsoft.com/office/drawing/2014/main" val="10008"/>
                  </a:ext>
                </a:extLst>
              </a:tr>
              <a:tr h="649352">
                <a:tc gridSpan="12">
                  <a:txBody>
                    <a:bodyPr/>
                    <a:lstStyle/>
                    <a:p>
                      <a:pPr marL="176213" lvl="0" indent="-176213" algn="l" rtl="0" fontAlgn="b">
                        <a:lnSpc>
                          <a:spcPts val="1300"/>
                        </a:lnSpc>
                        <a:buAutoNum type="arabicPeriod"/>
                      </a:pPr>
                      <a:r>
                        <a:rPr lang="en-US" sz="1200" b="0" i="0" u="none" strike="noStrike" dirty="0">
                          <a:solidFill>
                            <a:schemeClr val="tx1"/>
                          </a:solidFill>
                          <a:effectLst/>
                          <a:latin typeface="Tahoma" pitchFamily="34" charset="0"/>
                          <a:ea typeface="Tahoma" pitchFamily="34" charset="0"/>
                          <a:cs typeface="Tahoma" pitchFamily="34" charset="0"/>
                        </a:rPr>
                        <a:t>V5: RV*IMAC + Andes Extensions, V5e: RV*EMAC + Andes Extensions</a:t>
                      </a:r>
                    </a:p>
                    <a:p>
                      <a:pPr marL="176213" marR="0" lvl="0" indent="-176213" algn="l" defTabSz="685800" rtl="0" eaLnBrk="1" fontAlgn="b" latinLnBrk="0" hangingPunct="1">
                        <a:lnSpc>
                          <a:spcPts val="1300"/>
                        </a:lnSpc>
                        <a:spcBef>
                          <a:spcPts val="0"/>
                        </a:spcBef>
                        <a:spcAft>
                          <a:spcPts val="0"/>
                        </a:spcAft>
                        <a:buClrTx/>
                        <a:buSzTx/>
                        <a:buFontTx/>
                        <a:buAutoNum type="arabicPeriod"/>
                        <a:tabLst/>
                        <a:defRPr/>
                      </a:pPr>
                      <a:r>
                        <a:rPr lang="en-US" altLang="zh-TW" sz="1200" b="0" i="0" u="none" strike="noStrike" cap="none" spc="0" baseline="0" dirty="0">
                          <a:ln>
                            <a:noFill/>
                          </a:ln>
                          <a:solidFill>
                            <a:schemeClr val="tx1"/>
                          </a:solidFill>
                          <a:effectLst/>
                          <a:uFillTx/>
                          <a:latin typeface="Tahoma" pitchFamily="34" charset="0"/>
                          <a:ea typeface="Tahoma" pitchFamily="34" charset="0"/>
                          <a:cs typeface="Tahoma" pitchFamily="34" charset="0"/>
                          <a:sym typeface="Tahoma"/>
                        </a:rPr>
                        <a:t>Common features: PMP, branch prediction, CoDense™, PowerBrake, StackSafe™</a:t>
                      </a:r>
                      <a:endParaRPr lang="en-US" sz="1200" b="0" i="0" u="none" strike="noStrike" dirty="0">
                        <a:solidFill>
                          <a:schemeClr val="tx1"/>
                        </a:solidFill>
                        <a:effectLst/>
                        <a:latin typeface="Tahoma" pitchFamily="34" charset="0"/>
                        <a:ea typeface="Tahoma" pitchFamily="34" charset="0"/>
                        <a:cs typeface="Tahoma" pitchFamily="34" charset="0"/>
                      </a:endParaRPr>
                    </a:p>
                    <a:p>
                      <a:pPr marL="0" lvl="0" indent="0" algn="l" rtl="0" fontAlgn="b">
                        <a:lnSpc>
                          <a:spcPts val="1300"/>
                        </a:lnSpc>
                        <a:buNone/>
                      </a:pPr>
                      <a:r>
                        <a:rPr lang="en-US" altLang="zh-TW" sz="1200" b="0" i="0" u="none" strike="noStrike" dirty="0">
                          <a:solidFill>
                            <a:schemeClr val="tx1"/>
                          </a:solidFill>
                          <a:effectLst/>
                          <a:latin typeface="Tahoma" pitchFamily="34" charset="0"/>
                          <a:ea typeface="Tahoma" pitchFamily="34" charset="0"/>
                          <a:cs typeface="Tahoma" pitchFamily="34" charset="0"/>
                        </a:rPr>
                        <a:t>3.</a:t>
                      </a:r>
                      <a:r>
                        <a:rPr lang="en-US" altLang="zh-TW" sz="1200" b="0" i="0" u="none" strike="noStrike" baseline="0" dirty="0">
                          <a:solidFill>
                            <a:schemeClr val="tx1"/>
                          </a:solidFill>
                          <a:effectLst/>
                          <a:latin typeface="Tahoma" pitchFamily="34" charset="0"/>
                          <a:ea typeface="Tahoma" pitchFamily="34" charset="0"/>
                          <a:cs typeface="Tahoma" pitchFamily="34" charset="0"/>
                        </a:rPr>
                        <a:t> </a:t>
                      </a:r>
                      <a:r>
                        <a:rPr lang="en-US" altLang="zh-TW" sz="1200" b="0" i="0" u="none" strike="noStrike" dirty="0">
                          <a:solidFill>
                            <a:srgbClr val="000000"/>
                          </a:solidFill>
                          <a:effectLst/>
                          <a:latin typeface="Wingdings"/>
                        </a:rPr>
                        <a:t>ü</a:t>
                      </a:r>
                      <a:r>
                        <a:rPr lang="en-US" altLang="zh-TW" sz="1200" b="0" i="0" u="none" strike="noStrike" cap="none" spc="0" baseline="0" dirty="0">
                          <a:ln>
                            <a:noFill/>
                          </a:ln>
                          <a:solidFill>
                            <a:schemeClr val="tx1"/>
                          </a:solidFill>
                          <a:effectLst/>
                          <a:uFillTx/>
                          <a:latin typeface="Tahoma" pitchFamily="34" charset="0"/>
                          <a:ea typeface="Tahoma" pitchFamily="34" charset="0"/>
                          <a:cs typeface="Tahoma" pitchFamily="34" charset="0"/>
                          <a:sym typeface="Tahoma"/>
                        </a:rPr>
                        <a:t>: included; #: separately licensable</a:t>
                      </a:r>
                    </a:p>
                  </a:txBody>
                  <a:tcPr marL="36000" marR="36000" marT="27000" marB="27000" anchor="ctr"/>
                </a:tc>
                <a:tc hMerge="1">
                  <a:txBody>
                    <a:bodyPr/>
                    <a:lstStyle/>
                    <a:p>
                      <a:pPr algn="ctr" fontAlgn="ctr"/>
                      <a:endParaRPr lang="en-US" sz="1200" b="0" i="0" u="none" strike="noStrike" dirty="0">
                        <a:solidFill>
                          <a:srgbClr val="000000"/>
                        </a:solidFill>
                        <a:effectLst/>
                        <a:latin typeface="Tahoma" pitchFamily="34" charset="0"/>
                        <a:ea typeface="Tahoma" pitchFamily="34" charset="0"/>
                        <a:cs typeface="Tahoma" pitchFamily="34" charset="0"/>
                      </a:endParaRPr>
                    </a:p>
                  </a:txBody>
                  <a:tcPr marL="36000" marR="36000" marT="27000" marB="27000" anchor="ctr" anchorCtr="1"/>
                </a:tc>
                <a:tc hMerge="1">
                  <a:txBody>
                    <a:bodyPr/>
                    <a:lstStyle/>
                    <a:p>
                      <a:endParaRPr lang="zh-TW" altLang="en-US"/>
                    </a:p>
                  </a:txBody>
                  <a:tcPr/>
                </a:tc>
                <a:tc hMerge="1">
                  <a:txBody>
                    <a:bodyPr/>
                    <a:lstStyle/>
                    <a:p>
                      <a:pPr algn="ctr" fontAlgn="ctr"/>
                      <a:endParaRPr lang="en-US" sz="1200" b="0" i="0" u="none" strike="noStrike" dirty="0">
                        <a:solidFill>
                          <a:srgbClr val="000000"/>
                        </a:solidFill>
                        <a:effectLst/>
                        <a:latin typeface="Tahoma" pitchFamily="34" charset="0"/>
                        <a:ea typeface="Tahoma" pitchFamily="34" charset="0"/>
                        <a:cs typeface="Tahoma" pitchFamily="34" charset="0"/>
                      </a:endParaRPr>
                    </a:p>
                  </a:txBody>
                  <a:tcPr marL="36000" marR="36000" marT="27000" marB="27000" anchor="ctr" anchorCtr="1"/>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u="none" strike="noStrike" dirty="0">
                        <a:solidFill>
                          <a:srgbClr val="000000"/>
                        </a:solidFill>
                        <a:effectLst/>
                        <a:latin typeface="Wingdings"/>
                      </a:endParaRPr>
                    </a:p>
                  </a:txBody>
                  <a:tcPr marL="36000" marR="36000" marT="27000" marB="27000" anchor="ctr" anchorCtr="1"/>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u="none" strike="noStrike" dirty="0">
                        <a:solidFill>
                          <a:srgbClr val="000000"/>
                        </a:solidFill>
                        <a:effectLst/>
                        <a:latin typeface="Wingdings"/>
                      </a:endParaRPr>
                    </a:p>
                  </a:txBody>
                  <a:tcPr marL="36000" marR="36000" marT="27000" marB="27000" anchor="ctr" anchorCtr="1"/>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1200" b="0" i="0" u="none" strike="noStrike" dirty="0">
                        <a:solidFill>
                          <a:srgbClr val="000000"/>
                        </a:solidFill>
                        <a:effectLst/>
                        <a:latin typeface="Tahoma" pitchFamily="34" charset="0"/>
                        <a:ea typeface="Tahoma" pitchFamily="34" charset="0"/>
                        <a:cs typeface="Tahoma" pitchFamily="34" charset="0"/>
                      </a:endParaRPr>
                    </a:p>
                  </a:txBody>
                  <a:tcPr marL="36000" marR="36000" marT="27000" marB="27000" anchor="ctr" anchorCtr="1"/>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u="none" strike="noStrike" dirty="0">
                        <a:solidFill>
                          <a:srgbClr val="000000"/>
                        </a:solidFill>
                        <a:effectLst/>
                        <a:latin typeface="Wingdings"/>
                      </a:endParaRPr>
                    </a:p>
                  </a:txBody>
                  <a:tcPr marL="36000" marR="36000" marT="27000" marB="27000" anchor="ctr" anchorCtr="1"/>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lvl="0" indent="0" algn="l" rtl="0" fontAlgn="b">
                        <a:buNone/>
                      </a:pPr>
                      <a:endParaRPr lang="en-US" altLang="zh-TW" sz="1400" b="0" i="0" u="none" strike="noStrike" cap="none" spc="0" baseline="0" dirty="0">
                        <a:ln>
                          <a:noFill/>
                        </a:ln>
                        <a:solidFill>
                          <a:schemeClr val="tx1"/>
                        </a:solidFill>
                        <a:effectLst/>
                        <a:uFillTx/>
                        <a:latin typeface="Tahoma" pitchFamily="34" charset="0"/>
                        <a:ea typeface="Tahoma" pitchFamily="34" charset="0"/>
                        <a:cs typeface="Tahoma" pitchFamily="34" charset="0"/>
                        <a:sym typeface="Tahoma"/>
                      </a:endParaRPr>
                    </a:p>
                  </a:txBody>
                  <a:tcPr marL="36000" marR="36000" marT="27000" marB="27000" anchor="ctr"/>
                </a:tc>
                <a:extLst>
                  <a:ext uri="{0D108BD9-81ED-4DB2-BD59-A6C34878D82A}">
                    <a16:rowId xmlns:a16="http://schemas.microsoft.com/office/drawing/2014/main" val="10009"/>
                  </a:ext>
                </a:extLst>
              </a:tr>
            </a:tbl>
          </a:graphicData>
        </a:graphic>
      </p:graphicFrame>
      <p:sp>
        <p:nvSpPr>
          <p:cNvPr id="8" name="文字版面配置區 2"/>
          <p:cNvSpPr txBox="1">
            <a:spLocks/>
          </p:cNvSpPr>
          <p:nvPr/>
        </p:nvSpPr>
        <p:spPr>
          <a:xfrm>
            <a:off x="1106985" y="67702"/>
            <a:ext cx="6985455"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3200" dirty="0">
                <a:solidFill>
                  <a:prstClr val="white"/>
                </a:solidFill>
              </a:rPr>
              <a:t>AndeStar™ V5 Processors</a:t>
            </a:r>
            <a:endParaRPr lang="zh-TW" altLang="en-US" sz="3200" dirty="0">
              <a:solidFill>
                <a:prstClr val="white"/>
              </a:solidFill>
            </a:endParaRPr>
          </a:p>
        </p:txBody>
      </p:sp>
      <p:sp>
        <p:nvSpPr>
          <p:cNvPr id="9" name="向右箭號 8"/>
          <p:cNvSpPr/>
          <p:nvPr/>
        </p:nvSpPr>
        <p:spPr>
          <a:xfrm flipV="1">
            <a:off x="60373" y="1611546"/>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0" name="向右箭號 9"/>
          <p:cNvSpPr/>
          <p:nvPr/>
        </p:nvSpPr>
        <p:spPr>
          <a:xfrm rot="5400000" flipV="1">
            <a:off x="8580298" y="781668"/>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1" name="向右箭號 10"/>
          <p:cNvSpPr/>
          <p:nvPr/>
        </p:nvSpPr>
        <p:spPr>
          <a:xfrm rot="5400000" flipV="1">
            <a:off x="8018479" y="786585"/>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7" name="向右箭號 6"/>
          <p:cNvSpPr/>
          <p:nvPr/>
        </p:nvSpPr>
        <p:spPr>
          <a:xfrm flipV="1">
            <a:off x="60373" y="2881599"/>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2" name="向右箭號 11"/>
          <p:cNvSpPr/>
          <p:nvPr/>
        </p:nvSpPr>
        <p:spPr>
          <a:xfrm flipV="1">
            <a:off x="60373" y="3838671"/>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3" name="向右箭號 12"/>
          <p:cNvSpPr/>
          <p:nvPr/>
        </p:nvSpPr>
        <p:spPr>
          <a:xfrm flipV="1">
            <a:off x="60373" y="2246396"/>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4" name="向右箭號 13"/>
          <p:cNvSpPr/>
          <p:nvPr/>
        </p:nvSpPr>
        <p:spPr>
          <a:xfrm flipV="1">
            <a:off x="52915" y="3500070"/>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15" name="向右箭號 14"/>
          <p:cNvSpPr/>
          <p:nvPr/>
        </p:nvSpPr>
        <p:spPr>
          <a:xfrm flipV="1">
            <a:off x="52916" y="2565076"/>
            <a:ext cx="255639" cy="235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Tree>
    <p:extLst>
      <p:ext uri="{BB962C8B-B14F-4D97-AF65-F5344CB8AC3E}">
        <p14:creationId xmlns:p14="http://schemas.microsoft.com/office/powerpoint/2010/main" val="4065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RISC-V Eco-system is in fast expansion</a:t>
            </a:r>
          </a:p>
          <a:p>
            <a:r>
              <a:rPr lang="en-US" altLang="zh-TW" dirty="0"/>
              <a:t>Andes</a:t>
            </a:r>
          </a:p>
          <a:p>
            <a:pPr lvl="1"/>
            <a:r>
              <a:rPr lang="en-US" altLang="zh-TW" dirty="0"/>
              <a:t>A pure-play processor IP vendor for RISC-V</a:t>
            </a:r>
          </a:p>
          <a:p>
            <a:pPr lvl="1"/>
            <a:r>
              <a:rPr lang="en-US" altLang="zh-TW" dirty="0"/>
              <a:t>Trusted Computing Expert to help shipping billions of </a:t>
            </a:r>
            <a:r>
              <a:rPr lang="en-US" altLang="zh-TW" dirty="0" err="1"/>
              <a:t>SoC</a:t>
            </a:r>
            <a:endParaRPr lang="en-US" altLang="zh-TW" dirty="0"/>
          </a:p>
          <a:p>
            <a:r>
              <a:rPr lang="en-US" altLang="zh-TW" dirty="0"/>
              <a:t>Committed to be your reliable RISC-V CPU IP provider</a:t>
            </a:r>
          </a:p>
          <a:p>
            <a:r>
              <a:rPr lang="en-US" altLang="zh-TW" dirty="0"/>
              <a:t>RISC-V may help getting your chip popular</a:t>
            </a:r>
            <a:endParaRPr lang="zh-TW" altLang="zh-TW" dirty="0"/>
          </a:p>
          <a:p>
            <a:pPr marL="0" indent="0">
              <a:buNone/>
            </a:pPr>
            <a:r>
              <a:rPr lang="en-US" altLang="zh-TW" dirty="0"/>
              <a:t> </a:t>
            </a:r>
            <a:endParaRPr lang="zh-TW" altLang="en-US" dirty="0"/>
          </a:p>
        </p:txBody>
      </p:sp>
      <p:sp>
        <p:nvSpPr>
          <p:cNvPr id="3" name="文字版面配置區 2"/>
          <p:cNvSpPr>
            <a:spLocks noGrp="1"/>
          </p:cNvSpPr>
          <p:nvPr>
            <p:ph type="body" sz="quarter" idx="17"/>
          </p:nvPr>
        </p:nvSpPr>
        <p:spPr/>
        <p:txBody>
          <a:bodyPr/>
          <a:lstStyle/>
          <a:p>
            <a:r>
              <a:rPr lang="en-US" altLang="zh-TW" dirty="0"/>
              <a:t>Concluding Remarks</a:t>
            </a:r>
            <a:endParaRPr lang="zh-TW" altLang="en-US" dirty="0"/>
          </a:p>
        </p:txBody>
      </p:sp>
    </p:spTree>
    <p:extLst>
      <p:ext uri="{BB962C8B-B14F-4D97-AF65-F5344CB8AC3E}">
        <p14:creationId xmlns:p14="http://schemas.microsoft.com/office/powerpoint/2010/main" val="68993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p:cNvSpPr>
            <a:spLocks noGrp="1"/>
          </p:cNvSpPr>
          <p:nvPr>
            <p:ph type="pic" sz="quarter" idx="10"/>
          </p:nvPr>
        </p:nvSpPr>
        <p:spPr/>
      </p:sp>
      <p:sp>
        <p:nvSpPr>
          <p:cNvPr id="3" name="文字版面配置區 2"/>
          <p:cNvSpPr>
            <a:spLocks noGrp="1"/>
          </p:cNvSpPr>
          <p:nvPr>
            <p:ph type="body" sz="quarter" idx="16"/>
          </p:nvPr>
        </p:nvSpPr>
        <p:spPr/>
        <p:txBody>
          <a:bodyPr/>
          <a:lstStyle/>
          <a:p>
            <a:endParaRPr lang="zh-TW" altLang="en-US"/>
          </a:p>
        </p:txBody>
      </p:sp>
      <p:sp>
        <p:nvSpPr>
          <p:cNvPr id="4" name="文字版面配置區 3"/>
          <p:cNvSpPr>
            <a:spLocks noGrp="1"/>
          </p:cNvSpPr>
          <p:nvPr>
            <p:ph type="body" sz="quarter" idx="17"/>
          </p:nvPr>
        </p:nvSpPr>
        <p:spPr/>
        <p:txBody>
          <a:bodyPr/>
          <a:lstStyle/>
          <a:p>
            <a:endParaRPr lang="zh-TW" altLang="en-US"/>
          </a:p>
        </p:txBody>
      </p:sp>
      <p:sp>
        <p:nvSpPr>
          <p:cNvPr id="5" name="文字版面配置區 4"/>
          <p:cNvSpPr>
            <a:spLocks noGrp="1"/>
          </p:cNvSpPr>
          <p:nvPr>
            <p:ph type="body" sz="quarter" idx="18"/>
          </p:nvPr>
        </p:nvSpPr>
        <p:spPr/>
        <p:txBody>
          <a:bodyPr/>
          <a:lstStyle/>
          <a:p>
            <a:endParaRPr lang="zh-TW" altLang="en-US"/>
          </a:p>
        </p:txBody>
      </p:sp>
      <p:sp>
        <p:nvSpPr>
          <p:cNvPr id="6" name="文字版面配置區 5"/>
          <p:cNvSpPr>
            <a:spLocks noGrp="1"/>
          </p:cNvSpPr>
          <p:nvPr>
            <p:ph type="body" sz="quarter" idx="19"/>
          </p:nvPr>
        </p:nvSpPr>
        <p:spPr/>
        <p:txBody>
          <a:bodyPr/>
          <a:lstStyle/>
          <a:p>
            <a:endParaRPr lang="zh-TW" altLang="en-US"/>
          </a:p>
        </p:txBody>
      </p:sp>
      <p:sp>
        <p:nvSpPr>
          <p:cNvPr id="8" name="テキスト プレースホルダー 12"/>
          <p:cNvSpPr>
            <a:spLocks noGrp="1"/>
          </p:cNvSpPr>
          <p:nvPr>
            <p:ph type="body" sz="quarter" idx="4294967295"/>
          </p:nvPr>
        </p:nvSpPr>
        <p:spPr>
          <a:xfrm>
            <a:off x="0" y="2945218"/>
            <a:ext cx="9144000" cy="2191005"/>
          </a:xfrm>
          <a:gradFill flip="none" rotWithShape="1">
            <a:gsLst>
              <a:gs pos="0">
                <a:srgbClr val="0070C0"/>
              </a:gs>
              <a:gs pos="68000">
                <a:schemeClr val="accent1">
                  <a:lumMod val="44000"/>
                </a:schemeClr>
              </a:gs>
              <a:gs pos="100000">
                <a:schemeClr val="accent1">
                  <a:lumMod val="17000"/>
                </a:schemeClr>
              </a:gs>
            </a:gsLst>
            <a:path path="circle">
              <a:fillToRect l="100000" t="100000"/>
            </a:path>
            <a:tileRect r="-100000" b="-100000"/>
          </a:gradFill>
        </p:spPr>
        <p:txBody>
          <a:bodyPr vert="horz" lIns="68580" tIns="34290" rIns="68580" bIns="34290" rtlCol="0">
            <a:noAutofit/>
          </a:bodyPr>
          <a:lstStyle>
            <a:lvl1pPr>
              <a:defRPr lang="ja-JP" altLang="en-US" dirty="0"/>
            </a:lvl1pPr>
          </a:lstStyle>
          <a:p>
            <a:pPr marL="0" lvl="0" indent="0">
              <a:buNone/>
            </a:pPr>
            <a:endParaRPr kumimoji="1" lang="en-US" altLang="zh-CN" sz="4500" dirty="0"/>
          </a:p>
          <a:p>
            <a:pPr marL="0" lvl="0" indent="0">
              <a:buNone/>
            </a:pPr>
            <a:r>
              <a:rPr kumimoji="1" lang="en-US" altLang="zh-CN" sz="4500" dirty="0"/>
              <a:t>     Thank</a:t>
            </a:r>
            <a:r>
              <a:rPr kumimoji="1" lang="zh-CN" altLang="en-US" sz="4500" dirty="0"/>
              <a:t> </a:t>
            </a:r>
            <a:r>
              <a:rPr kumimoji="1" lang="en-US" altLang="zh-CN" sz="4500" dirty="0"/>
              <a:t>you !!</a:t>
            </a:r>
            <a:endParaRPr kumimoji="1" lang="ja-JP" altLang="en-US" sz="4500" dirty="0"/>
          </a:p>
        </p:txBody>
      </p:sp>
      <p:pic>
        <p:nvPicPr>
          <p:cNvPr id="9" name="image2.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1853" y="4122803"/>
            <a:ext cx="2075204" cy="906309"/>
          </a:xfrm>
          <a:prstGeom prst="rect">
            <a:avLst/>
          </a:prstGeom>
          <a:ln w="12700">
            <a:miter lim="400000"/>
          </a:ln>
        </p:spPr>
      </p:pic>
    </p:spTree>
    <p:extLst>
      <p:ext uri="{BB962C8B-B14F-4D97-AF65-F5344CB8AC3E}">
        <p14:creationId xmlns:p14="http://schemas.microsoft.com/office/powerpoint/2010/main" val="246060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026" y="699716"/>
            <a:ext cx="8873656" cy="41762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26" name="Title 1"/>
          <p:cNvSpPr>
            <a:spLocks noGrp="1"/>
          </p:cNvSpPr>
          <p:nvPr>
            <p:ph type="title"/>
          </p:nvPr>
        </p:nvSpPr>
        <p:spPr>
          <a:xfrm>
            <a:off x="0" y="128113"/>
            <a:ext cx="9144000" cy="627534"/>
          </a:xfrm>
        </p:spPr>
        <p:txBody>
          <a:bodyPr>
            <a:normAutofit/>
          </a:bodyPr>
          <a:lstStyle/>
          <a:p>
            <a:pPr algn="ctr"/>
            <a:r>
              <a:rPr lang="en-US" sz="3200" b="1" dirty="0">
                <a:solidFill>
                  <a:schemeClr val="bg1"/>
                </a:solidFill>
                <a:latin typeface="+mn-lt"/>
              </a:rPr>
              <a:t>Andes RISC-V Roadmap</a:t>
            </a:r>
          </a:p>
        </p:txBody>
      </p:sp>
      <p:sp>
        <p:nvSpPr>
          <p:cNvPr id="4" name="Slide Number Placeholder 3"/>
          <p:cNvSpPr>
            <a:spLocks noGrp="1"/>
          </p:cNvSpPr>
          <p:nvPr>
            <p:ph type="sldNum" sz="quarter" idx="4294967295"/>
          </p:nvPr>
        </p:nvSpPr>
        <p:spPr>
          <a:xfrm>
            <a:off x="8793201" y="4892675"/>
            <a:ext cx="350837" cy="276225"/>
          </a:xfrm>
          <a:prstGeom prst="rect">
            <a:avLst/>
          </a:prstGeom>
        </p:spPr>
        <p:txBody>
          <a:bodyPr/>
          <a:lstStyle/>
          <a:p>
            <a:fld id="{86CB4B4D-7CA3-9044-876B-883B54F8677D}" type="slidenum">
              <a:rPr lang="en-US" smtClean="0">
                <a:solidFill>
                  <a:prstClr val="black"/>
                </a:solidFill>
              </a:rPr>
              <a:pPr/>
              <a:t>3</a:t>
            </a:fld>
            <a:endParaRPr lang="en-US" dirty="0">
              <a:solidFill>
                <a:prstClr val="black"/>
              </a:solidFill>
            </a:endParaRPr>
          </a:p>
        </p:txBody>
      </p:sp>
      <p:sp>
        <p:nvSpPr>
          <p:cNvPr id="6" name="文字方塊 31"/>
          <p:cNvSpPr txBox="1"/>
          <p:nvPr/>
        </p:nvSpPr>
        <p:spPr>
          <a:xfrm>
            <a:off x="251520" y="2320636"/>
            <a:ext cx="1512168" cy="590822"/>
          </a:xfrm>
          <a:prstGeom prst="rect">
            <a:avLst/>
          </a:prstGeom>
          <a:solidFill>
            <a:srgbClr val="00B0F0"/>
          </a:solidFill>
          <a:effectLst/>
        </p:spPr>
        <p:txBody>
          <a:bodyPr wrap="none" rtlCol="0" anchor="ctr" anchorCtr="1">
            <a:noAutofit/>
          </a:bodyPr>
          <a:lstStyle/>
          <a:p>
            <a:pPr algn="ctr" defTabSz="914400" fontAlgn="base" hangingPunct="0">
              <a:spcBef>
                <a:spcPct val="0"/>
              </a:spcBef>
              <a:spcAft>
                <a:spcPct val="0"/>
              </a:spcAft>
            </a:pPr>
            <a:r>
              <a:rPr lang="en-US" altLang="zh-TW" sz="1600" b="1" kern="0" dirty="0">
                <a:solidFill>
                  <a:prstClr val="white"/>
                </a:solidFill>
                <a:effectLst>
                  <a:outerShdw blurRad="38100" dist="38100" dir="2700000" algn="tl">
                    <a:srgbClr val="000000">
                      <a:alpha val="43137"/>
                    </a:srgbClr>
                  </a:outerShdw>
                </a:effectLst>
                <a:sym typeface="Calibri"/>
              </a:rPr>
              <a:t>Linux</a:t>
            </a:r>
          </a:p>
          <a:p>
            <a:pPr algn="ctr" defTabSz="914400" fontAlgn="base" hangingPunct="0">
              <a:spcBef>
                <a:spcPct val="0"/>
              </a:spcBef>
              <a:spcAft>
                <a:spcPct val="0"/>
              </a:spcAft>
            </a:pPr>
            <a:r>
              <a:rPr lang="en-US" altLang="zh-TW" sz="1600" b="1" kern="0" dirty="0">
                <a:solidFill>
                  <a:prstClr val="white"/>
                </a:solidFill>
                <a:effectLst>
                  <a:outerShdw blurRad="38100" dist="38100" dir="2700000" algn="tl">
                    <a:srgbClr val="000000">
                      <a:alpha val="43137"/>
                    </a:srgbClr>
                  </a:outerShdw>
                </a:effectLst>
                <a:sym typeface="Calibri"/>
              </a:rPr>
              <a:t>with FPU/DSP</a:t>
            </a:r>
          </a:p>
        </p:txBody>
      </p:sp>
      <p:sp>
        <p:nvSpPr>
          <p:cNvPr id="7" name="文字方塊 32"/>
          <p:cNvSpPr txBox="1"/>
          <p:nvPr/>
        </p:nvSpPr>
        <p:spPr>
          <a:xfrm>
            <a:off x="251520" y="3159436"/>
            <a:ext cx="1512168" cy="590822"/>
          </a:xfrm>
          <a:prstGeom prst="rect">
            <a:avLst/>
          </a:prstGeom>
          <a:solidFill>
            <a:srgbClr val="FF9900"/>
          </a:solidFill>
          <a:effectLst/>
        </p:spPr>
        <p:txBody>
          <a:bodyPr wrap="none" rtlCol="0" anchor="ctr" anchorCtr="1">
            <a:noAutofit/>
          </a:bodyPr>
          <a:lstStyle/>
          <a:p>
            <a:pPr algn="ctr" defTabSz="914400" fontAlgn="base" hangingPunct="0">
              <a:spcBef>
                <a:spcPct val="0"/>
              </a:spcBef>
              <a:spcAft>
                <a:spcPct val="0"/>
              </a:spcAft>
            </a:pPr>
            <a:r>
              <a:rPr lang="en-US" altLang="zh-TW" sz="1600" b="1" kern="0" dirty="0">
                <a:solidFill>
                  <a:prstClr val="white"/>
                </a:solidFill>
                <a:effectLst>
                  <a:outerShdw blurRad="38100" dist="38100" dir="2700000" algn="tl">
                    <a:srgbClr val="000000">
                      <a:alpha val="43137"/>
                    </a:srgbClr>
                  </a:outerShdw>
                </a:effectLst>
                <a:sym typeface="Calibri"/>
              </a:rPr>
              <a:t>Fast/Compact</a:t>
            </a:r>
          </a:p>
          <a:p>
            <a:pPr algn="ctr" defTabSz="914400" fontAlgn="base" hangingPunct="0">
              <a:spcBef>
                <a:spcPct val="0"/>
              </a:spcBef>
              <a:spcAft>
                <a:spcPct val="0"/>
              </a:spcAft>
            </a:pPr>
            <a:r>
              <a:rPr lang="en-US" altLang="zh-TW" sz="1600" b="1" kern="0" dirty="0">
                <a:solidFill>
                  <a:prstClr val="white"/>
                </a:solidFill>
                <a:effectLst>
                  <a:outerShdw blurRad="38100" dist="38100" dir="2700000" algn="tl">
                    <a:srgbClr val="000000">
                      <a:alpha val="43137"/>
                    </a:srgbClr>
                  </a:outerShdw>
                </a:effectLst>
                <a:sym typeface="Calibri"/>
              </a:rPr>
              <a:t>with FPU/DSP</a:t>
            </a:r>
          </a:p>
        </p:txBody>
      </p:sp>
      <p:sp>
        <p:nvSpPr>
          <p:cNvPr id="8" name="文字方塊 33"/>
          <p:cNvSpPr txBox="1"/>
          <p:nvPr/>
        </p:nvSpPr>
        <p:spPr>
          <a:xfrm>
            <a:off x="251520" y="1530655"/>
            <a:ext cx="1512168" cy="590822"/>
          </a:xfrm>
          <a:prstGeom prst="rect">
            <a:avLst/>
          </a:prstGeom>
          <a:solidFill>
            <a:schemeClr val="accent1"/>
          </a:solidFill>
          <a:effectLst/>
        </p:spPr>
        <p:txBody>
          <a:bodyPr wrap="none" rtlCol="0" anchor="ctr" anchorCtr="1">
            <a:noAutofit/>
          </a:bodyPr>
          <a:lstStyle/>
          <a:p>
            <a:pPr algn="ctr" defTabSz="914400" fontAlgn="base" hangingPunct="0">
              <a:spcBef>
                <a:spcPct val="0"/>
              </a:spcBef>
              <a:spcAft>
                <a:spcPct val="0"/>
              </a:spcAft>
            </a:pPr>
            <a:r>
              <a:rPr lang="en-US" altLang="zh-TW" b="1" kern="0" dirty="0">
                <a:solidFill>
                  <a:prstClr val="white"/>
                </a:solidFill>
                <a:effectLst>
                  <a:outerShdw blurRad="38100" dist="38100" dir="2700000" algn="tl">
                    <a:srgbClr val="000000">
                      <a:alpha val="43137"/>
                    </a:srgbClr>
                  </a:outerShdw>
                </a:effectLst>
                <a:sym typeface="Calibri"/>
              </a:rPr>
              <a:t>Cache-Coherent</a:t>
            </a:r>
          </a:p>
          <a:p>
            <a:pPr algn="ctr" defTabSz="914400" fontAlgn="base" hangingPunct="0">
              <a:spcBef>
                <a:spcPct val="0"/>
              </a:spcBef>
              <a:spcAft>
                <a:spcPct val="0"/>
              </a:spcAft>
            </a:pPr>
            <a:r>
              <a:rPr lang="en-US" altLang="zh-TW" b="1" kern="0" dirty="0">
                <a:solidFill>
                  <a:prstClr val="white"/>
                </a:solidFill>
                <a:effectLst>
                  <a:outerShdw blurRad="38100" dist="38100" dir="2700000" algn="tl">
                    <a:srgbClr val="000000">
                      <a:alpha val="43137"/>
                    </a:srgbClr>
                  </a:outerShdw>
                </a:effectLst>
                <a:sym typeface="Calibri"/>
              </a:rPr>
              <a:t>Multicores</a:t>
            </a:r>
          </a:p>
        </p:txBody>
      </p:sp>
      <p:sp>
        <p:nvSpPr>
          <p:cNvPr id="9" name="圓角矩形 34"/>
          <p:cNvSpPr/>
          <p:nvPr/>
        </p:nvSpPr>
        <p:spPr bwMode="auto">
          <a:xfrm>
            <a:off x="2772000" y="2301580"/>
            <a:ext cx="1512168" cy="630210"/>
          </a:xfrm>
          <a:prstGeom prst="roundRect">
            <a:avLst>
              <a:gd name="adj" fmla="val 30953"/>
            </a:avLst>
          </a:prstGeom>
          <a:solidFill>
            <a:srgbClr val="0D9BE9"/>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A25</a:t>
            </a:r>
            <a:endParaRPr lang="en-US" altLang="zh-TW" sz="1800" b="1" u="sng"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200" kern="0" dirty="0">
                <a:solidFill>
                  <a:prstClr val="white"/>
                </a:solidFill>
                <a:effectLst>
                  <a:outerShdw blurRad="38100" dist="38100" dir="2700000" algn="tl">
                    <a:srgbClr val="000000">
                      <a:alpha val="43137"/>
                    </a:srgbClr>
                  </a:outerShdw>
                </a:effectLst>
                <a:sym typeface="Calibri"/>
              </a:rPr>
              <a:t>N25F, MMU, DSP</a:t>
            </a:r>
          </a:p>
        </p:txBody>
      </p:sp>
      <p:sp>
        <p:nvSpPr>
          <p:cNvPr id="10" name="文字方塊 36"/>
          <p:cNvSpPr txBox="1"/>
          <p:nvPr/>
        </p:nvSpPr>
        <p:spPr>
          <a:xfrm>
            <a:off x="268125" y="4028821"/>
            <a:ext cx="1512168" cy="590822"/>
          </a:xfrm>
          <a:prstGeom prst="rect">
            <a:avLst/>
          </a:prstGeom>
          <a:solidFill>
            <a:srgbClr val="D2691E"/>
          </a:solidFill>
          <a:effectLst/>
        </p:spPr>
        <p:txBody>
          <a:bodyPr wrap="none" rtlCol="0" anchor="ctr" anchorCtr="1">
            <a:noAutofit/>
          </a:bodyPr>
          <a:lstStyle/>
          <a:p>
            <a:pPr algn="ctr" defTabSz="914400" fontAlgn="base" hangingPunct="0">
              <a:spcBef>
                <a:spcPct val="0"/>
              </a:spcBef>
              <a:spcAft>
                <a:spcPct val="0"/>
              </a:spcAft>
            </a:pPr>
            <a:r>
              <a:rPr lang="en-US" altLang="zh-TW" sz="1800" b="1" kern="0" dirty="0">
                <a:solidFill>
                  <a:prstClr val="white"/>
                </a:solidFill>
                <a:effectLst>
                  <a:outerShdw blurRad="38100" dist="38100" dir="2700000" algn="tl">
                    <a:srgbClr val="000000">
                      <a:alpha val="43137"/>
                    </a:srgbClr>
                  </a:outerShdw>
                </a:effectLst>
                <a:sym typeface="Calibri"/>
              </a:rPr>
              <a:t>Slim and</a:t>
            </a:r>
          </a:p>
          <a:p>
            <a:pPr algn="ctr" defTabSz="914400" fontAlgn="base" hangingPunct="0">
              <a:spcBef>
                <a:spcPct val="0"/>
              </a:spcBef>
              <a:spcAft>
                <a:spcPct val="0"/>
              </a:spcAft>
            </a:pPr>
            <a:r>
              <a:rPr lang="en-US" altLang="zh-TW" sz="1800" b="1" kern="0" dirty="0">
                <a:solidFill>
                  <a:prstClr val="white"/>
                </a:solidFill>
                <a:effectLst>
                  <a:outerShdw blurRad="38100" dist="38100" dir="2700000" algn="tl">
                    <a:srgbClr val="000000">
                      <a:alpha val="43137"/>
                    </a:srgbClr>
                  </a:outerShdw>
                </a:effectLst>
                <a:sym typeface="Calibri"/>
              </a:rPr>
              <a:t>Efficient</a:t>
            </a:r>
          </a:p>
        </p:txBody>
      </p:sp>
      <p:sp>
        <p:nvSpPr>
          <p:cNvPr id="11" name="圓角矩形 37"/>
          <p:cNvSpPr/>
          <p:nvPr/>
        </p:nvSpPr>
        <p:spPr bwMode="auto">
          <a:xfrm>
            <a:off x="2772000" y="1522738"/>
            <a:ext cx="1512168" cy="630210"/>
          </a:xfrm>
          <a:prstGeom prst="roundRect">
            <a:avLst>
              <a:gd name="adj" fmla="val 30953"/>
            </a:avLst>
          </a:prstGeom>
          <a:solidFill>
            <a:schemeClr val="accent1"/>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A25MP</a:t>
            </a:r>
            <a:endParaRPr lang="en-US" altLang="zh-TW" sz="1800" b="1"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050" kern="0" dirty="0">
                <a:solidFill>
                  <a:prstClr val="white"/>
                </a:solidFill>
                <a:effectLst>
                  <a:outerShdw blurRad="38100" dist="38100" dir="2700000" algn="tl">
                    <a:srgbClr val="000000">
                      <a:alpha val="43137"/>
                    </a:srgbClr>
                  </a:outerShdw>
                </a:effectLst>
                <a:sym typeface="Calibri"/>
              </a:rPr>
              <a:t>1/2/4 A25, L2$,</a:t>
            </a:r>
          </a:p>
          <a:p>
            <a:pPr algn="ctr" defTabSz="914400" fontAlgn="base" hangingPunct="0">
              <a:spcBef>
                <a:spcPct val="0"/>
              </a:spcBef>
              <a:spcAft>
                <a:spcPct val="0"/>
              </a:spcAft>
            </a:pPr>
            <a:r>
              <a:rPr lang="en-US" altLang="zh-TW" sz="1050" kern="0" dirty="0">
                <a:solidFill>
                  <a:prstClr val="white"/>
                </a:solidFill>
                <a:effectLst>
                  <a:outerShdw blurRad="38100" dist="38100" dir="2700000" algn="tl">
                    <a:srgbClr val="000000">
                      <a:alpha val="43137"/>
                    </a:srgbClr>
                  </a:outerShdw>
                </a:effectLst>
                <a:sym typeface="Calibri"/>
              </a:rPr>
              <a:t>L1/IO coherence</a:t>
            </a:r>
          </a:p>
        </p:txBody>
      </p:sp>
      <p:sp>
        <p:nvSpPr>
          <p:cNvPr id="12" name="圓角矩形 39"/>
          <p:cNvSpPr/>
          <p:nvPr/>
        </p:nvSpPr>
        <p:spPr bwMode="auto">
          <a:xfrm>
            <a:off x="2267744" y="3147884"/>
            <a:ext cx="1149248" cy="630210"/>
          </a:xfrm>
          <a:prstGeom prst="roundRect">
            <a:avLst>
              <a:gd name="adj" fmla="val 30953"/>
            </a:avLst>
          </a:prstGeom>
          <a:solidFill>
            <a:srgbClr val="FF9900"/>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N25F</a:t>
            </a:r>
            <a:endParaRPr lang="en-US" altLang="zh-TW" sz="1800" b="1" u="sng"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050" kern="0" dirty="0">
                <a:solidFill>
                  <a:prstClr val="white"/>
                </a:solidFill>
                <a:effectLst>
                  <a:outerShdw blurRad="38100" dist="38100" dir="2700000" algn="tl">
                    <a:srgbClr val="000000">
                      <a:alpha val="43137"/>
                    </a:srgbClr>
                  </a:outerShdw>
                </a:effectLst>
                <a:sym typeface="Calibri"/>
              </a:rPr>
              <a:t>V5/32b, FPU, PMP</a:t>
            </a:r>
          </a:p>
        </p:txBody>
      </p:sp>
      <p:sp>
        <p:nvSpPr>
          <p:cNvPr id="14" name="圓角矩形 45"/>
          <p:cNvSpPr/>
          <p:nvPr/>
        </p:nvSpPr>
        <p:spPr bwMode="auto">
          <a:xfrm>
            <a:off x="2123749" y="4011910"/>
            <a:ext cx="1451843" cy="630210"/>
          </a:xfrm>
          <a:prstGeom prst="roundRect">
            <a:avLst>
              <a:gd name="adj" fmla="val 30953"/>
            </a:avLst>
          </a:prstGeom>
          <a:solidFill>
            <a:srgbClr val="D2691E"/>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N22</a:t>
            </a:r>
            <a:endParaRPr lang="en-US" altLang="zh-TW" sz="1800" b="1" u="sng"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200" kern="0" dirty="0">
                <a:solidFill>
                  <a:prstClr val="white"/>
                </a:solidFill>
                <a:effectLst>
                  <a:outerShdw blurRad="38100" dist="38100" dir="2700000" algn="tl">
                    <a:srgbClr val="000000">
                      <a:alpha val="43137"/>
                    </a:srgbClr>
                  </a:outerShdw>
                </a:effectLst>
                <a:latin typeface="Helvetica"/>
                <a:sym typeface="Calibri"/>
              </a:rPr>
              <a:t>V5[e], 32/16 GPR</a:t>
            </a:r>
          </a:p>
        </p:txBody>
      </p:sp>
      <p:sp>
        <p:nvSpPr>
          <p:cNvPr id="15" name="圓角矩形 54"/>
          <p:cNvSpPr/>
          <p:nvPr/>
        </p:nvSpPr>
        <p:spPr bwMode="auto">
          <a:xfrm>
            <a:off x="5724328" y="2301580"/>
            <a:ext cx="1512168" cy="630210"/>
          </a:xfrm>
          <a:prstGeom prst="roundRect">
            <a:avLst>
              <a:gd name="adj" fmla="val 30953"/>
            </a:avLst>
          </a:prstGeom>
          <a:solidFill>
            <a:srgbClr val="0D9BE9"/>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AX25</a:t>
            </a:r>
            <a:endParaRPr lang="en-US" altLang="zh-TW" sz="1800" b="1" u="sng"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200" kern="0" dirty="0">
                <a:solidFill>
                  <a:prstClr val="white"/>
                </a:solidFill>
                <a:effectLst>
                  <a:outerShdw blurRad="38100" dist="38100" dir="2700000" algn="tl">
                    <a:srgbClr val="000000">
                      <a:alpha val="43137"/>
                    </a:srgbClr>
                  </a:outerShdw>
                </a:effectLst>
                <a:sym typeface="Calibri"/>
              </a:rPr>
              <a:t>NX25F, MMU, DSP</a:t>
            </a:r>
          </a:p>
        </p:txBody>
      </p:sp>
      <p:sp>
        <p:nvSpPr>
          <p:cNvPr id="16" name="圓角矩形 55"/>
          <p:cNvSpPr/>
          <p:nvPr/>
        </p:nvSpPr>
        <p:spPr bwMode="auto">
          <a:xfrm>
            <a:off x="5724328" y="1522738"/>
            <a:ext cx="1512168" cy="630210"/>
          </a:xfrm>
          <a:prstGeom prst="roundRect">
            <a:avLst>
              <a:gd name="adj" fmla="val 30953"/>
            </a:avLst>
          </a:prstGeom>
          <a:solidFill>
            <a:schemeClr val="accent1"/>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AX25MP</a:t>
            </a:r>
            <a:endParaRPr lang="en-US" altLang="zh-TW" sz="1800" b="1"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050" kern="0" dirty="0">
                <a:solidFill>
                  <a:prstClr val="white"/>
                </a:solidFill>
                <a:effectLst>
                  <a:outerShdw blurRad="38100" dist="38100" dir="2700000" algn="tl">
                    <a:srgbClr val="000000">
                      <a:alpha val="43137"/>
                    </a:srgbClr>
                  </a:outerShdw>
                </a:effectLst>
                <a:sym typeface="Calibri"/>
              </a:rPr>
              <a:t>1/2/4 AX25, L2$,</a:t>
            </a:r>
          </a:p>
          <a:p>
            <a:pPr algn="ctr" defTabSz="914400" fontAlgn="base" hangingPunct="0">
              <a:spcBef>
                <a:spcPct val="0"/>
              </a:spcBef>
              <a:spcAft>
                <a:spcPct val="0"/>
              </a:spcAft>
            </a:pPr>
            <a:r>
              <a:rPr lang="en-US" altLang="zh-TW" sz="1050" kern="0" dirty="0">
                <a:solidFill>
                  <a:prstClr val="white"/>
                </a:solidFill>
                <a:effectLst>
                  <a:outerShdw blurRad="38100" dist="38100" dir="2700000" algn="tl">
                    <a:srgbClr val="000000">
                      <a:alpha val="43137"/>
                    </a:srgbClr>
                  </a:outerShdw>
                </a:effectLst>
                <a:sym typeface="Calibri"/>
              </a:rPr>
              <a:t>L1/IO coherence</a:t>
            </a:r>
          </a:p>
        </p:txBody>
      </p:sp>
      <p:sp>
        <p:nvSpPr>
          <p:cNvPr id="17" name="圓角矩形 56"/>
          <p:cNvSpPr/>
          <p:nvPr/>
        </p:nvSpPr>
        <p:spPr bwMode="auto">
          <a:xfrm>
            <a:off x="5724328" y="3147884"/>
            <a:ext cx="1512168" cy="630210"/>
          </a:xfrm>
          <a:prstGeom prst="roundRect">
            <a:avLst>
              <a:gd name="adj" fmla="val 30953"/>
            </a:avLst>
          </a:prstGeom>
          <a:solidFill>
            <a:srgbClr val="FF9900"/>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NX25F</a:t>
            </a:r>
            <a:endParaRPr lang="en-US" altLang="zh-TW" sz="1800" b="1" u="sng"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200" kern="0" dirty="0">
                <a:solidFill>
                  <a:prstClr val="white"/>
                </a:solidFill>
                <a:effectLst>
                  <a:outerShdw blurRad="38100" dist="38100" dir="2700000" algn="tl">
                    <a:srgbClr val="000000">
                      <a:alpha val="43137"/>
                    </a:srgbClr>
                  </a:outerShdw>
                </a:effectLst>
                <a:sym typeface="Calibri"/>
              </a:rPr>
              <a:t>V5/64b, FPU, PMP</a:t>
            </a:r>
          </a:p>
          <a:p>
            <a:pPr algn="ctr" defTabSz="914400" fontAlgn="base" hangingPunct="0">
              <a:spcBef>
                <a:spcPct val="0"/>
              </a:spcBef>
              <a:spcAft>
                <a:spcPct val="0"/>
              </a:spcAft>
            </a:pPr>
            <a:endParaRPr lang="en-US" altLang="zh-TW" sz="1200" kern="0" dirty="0">
              <a:solidFill>
                <a:prstClr val="white"/>
              </a:solidFill>
              <a:effectLst>
                <a:outerShdw blurRad="38100" dist="38100" dir="2700000" algn="tl">
                  <a:srgbClr val="000000">
                    <a:alpha val="43137"/>
                  </a:srgbClr>
                </a:outerShdw>
              </a:effectLst>
              <a:sym typeface="Calibri"/>
            </a:endParaRPr>
          </a:p>
        </p:txBody>
      </p:sp>
      <p:sp>
        <p:nvSpPr>
          <p:cNvPr id="18" name="文字方塊 59"/>
          <p:cNvSpPr txBox="1"/>
          <p:nvPr/>
        </p:nvSpPr>
        <p:spPr>
          <a:xfrm>
            <a:off x="8026732" y="2239308"/>
            <a:ext cx="1081772" cy="953450"/>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en-US" altLang="zh-TW" kern="0" dirty="0">
                <a:solidFill>
                  <a:srgbClr val="000000"/>
                </a:solidFill>
                <a:sym typeface="Calibri"/>
              </a:rPr>
              <a:t>5-stage &gt;1.2GHz</a:t>
            </a:r>
          </a:p>
          <a:p>
            <a:pPr defTabSz="914400" hangingPunct="0"/>
            <a:r>
              <a:rPr lang="en-US" altLang="zh-TW" sz="1100" kern="0" dirty="0">
                <a:solidFill>
                  <a:srgbClr val="000000"/>
                </a:solidFill>
                <a:sym typeface="Calibri"/>
              </a:rPr>
              <a:t>3.58 </a:t>
            </a:r>
            <a:r>
              <a:rPr lang="en-US" altLang="zh-TW" sz="1100" kern="0" dirty="0" err="1">
                <a:solidFill>
                  <a:srgbClr val="000000"/>
                </a:solidFill>
                <a:sym typeface="Calibri"/>
              </a:rPr>
              <a:t>CoreMark</a:t>
            </a:r>
            <a:endParaRPr lang="en-US" altLang="zh-TW" sz="1100" kern="0" dirty="0">
              <a:solidFill>
                <a:srgbClr val="000000"/>
              </a:solidFill>
              <a:sym typeface="Calibri"/>
            </a:endParaRPr>
          </a:p>
          <a:p>
            <a:pPr defTabSz="914400" hangingPunct="0"/>
            <a:r>
              <a:rPr lang="en-US" altLang="zh-TW" sz="1100" kern="0" dirty="0">
                <a:solidFill>
                  <a:srgbClr val="000000"/>
                </a:solidFill>
                <a:sym typeface="Calibri"/>
              </a:rPr>
              <a:t>2.09 DMIPS</a:t>
            </a:r>
            <a:endParaRPr lang="zh-TW" altLang="en-US" sz="1100" kern="0" dirty="0">
              <a:solidFill>
                <a:srgbClr val="000000"/>
              </a:solidFill>
              <a:sym typeface="Calibri"/>
            </a:endParaRPr>
          </a:p>
        </p:txBody>
      </p:sp>
      <p:sp>
        <p:nvSpPr>
          <p:cNvPr id="19" name="文字方塊 60"/>
          <p:cNvSpPr txBox="1"/>
          <p:nvPr/>
        </p:nvSpPr>
        <p:spPr>
          <a:xfrm>
            <a:off x="8008991" y="4011938"/>
            <a:ext cx="1117269" cy="10618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en-US" altLang="zh-TW" kern="0" dirty="0">
                <a:solidFill>
                  <a:srgbClr val="000000"/>
                </a:solidFill>
                <a:sym typeface="Calibri"/>
              </a:rPr>
              <a:t>2-stage 700MHz</a:t>
            </a:r>
          </a:p>
          <a:p>
            <a:pPr defTabSz="914400" hangingPunct="0"/>
            <a:r>
              <a:rPr lang="en-US" altLang="zh-TW" sz="1050" kern="0" dirty="0">
                <a:solidFill>
                  <a:srgbClr val="000000"/>
                </a:solidFill>
                <a:sym typeface="Calibri"/>
              </a:rPr>
              <a:t>3.95 </a:t>
            </a:r>
            <a:r>
              <a:rPr lang="en-US" altLang="zh-TW" sz="1050" kern="0" dirty="0" err="1">
                <a:solidFill>
                  <a:srgbClr val="000000"/>
                </a:solidFill>
                <a:sym typeface="Calibri"/>
              </a:rPr>
              <a:t>CoreMark</a:t>
            </a:r>
            <a:endParaRPr lang="en-US" altLang="zh-TW" sz="1050" kern="0" dirty="0">
              <a:solidFill>
                <a:srgbClr val="000000"/>
              </a:solidFill>
              <a:sym typeface="Calibri"/>
            </a:endParaRPr>
          </a:p>
          <a:p>
            <a:pPr defTabSz="914400" hangingPunct="0"/>
            <a:r>
              <a:rPr lang="en-US" altLang="zh-TW" sz="1050" kern="0" dirty="0">
                <a:solidFill>
                  <a:srgbClr val="000000"/>
                </a:solidFill>
                <a:sym typeface="Calibri"/>
              </a:rPr>
              <a:t>1.80 DMIPS</a:t>
            </a:r>
            <a:endParaRPr lang="zh-TW" altLang="en-US" sz="1050" kern="0" dirty="0">
              <a:solidFill>
                <a:srgbClr val="000000"/>
              </a:solidFill>
              <a:sym typeface="Calibri"/>
            </a:endParaRPr>
          </a:p>
          <a:p>
            <a:pPr defTabSz="914400" hangingPunct="0"/>
            <a:endParaRPr lang="zh-TW" altLang="en-US" kern="0" dirty="0">
              <a:solidFill>
                <a:srgbClr val="000000"/>
              </a:solidFill>
              <a:sym typeface="Calibri"/>
            </a:endParaRPr>
          </a:p>
        </p:txBody>
      </p:sp>
      <p:sp>
        <p:nvSpPr>
          <p:cNvPr id="20" name="圓角矩形 63"/>
          <p:cNvSpPr/>
          <p:nvPr/>
        </p:nvSpPr>
        <p:spPr bwMode="auto">
          <a:xfrm>
            <a:off x="3725494" y="3147884"/>
            <a:ext cx="1149248" cy="630210"/>
          </a:xfrm>
          <a:prstGeom prst="roundRect">
            <a:avLst>
              <a:gd name="adj" fmla="val 30953"/>
            </a:avLst>
          </a:prstGeom>
          <a:solidFill>
            <a:srgbClr val="FF9900"/>
          </a:solidFill>
          <a:ln w="9525" cap="flat" cmpd="sng" algn="ctr">
            <a:no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800" b="1" u="sng" kern="0" dirty="0">
                <a:solidFill>
                  <a:prstClr val="white"/>
                </a:solidFill>
                <a:effectLst>
                  <a:outerShdw blurRad="38100" dist="38100" dir="2700000" algn="tl">
                    <a:srgbClr val="000000">
                      <a:alpha val="43137"/>
                    </a:srgbClr>
                  </a:outerShdw>
                </a:effectLst>
                <a:sym typeface="Calibri"/>
              </a:rPr>
              <a:t>D25F</a:t>
            </a:r>
            <a:endParaRPr lang="en-US" altLang="zh-TW" sz="1800" b="1" u="sng" kern="0" baseline="30000" dirty="0">
              <a:solidFill>
                <a:prstClr val="white"/>
              </a:solidFill>
              <a:effectLst>
                <a:outerShdw blurRad="38100" dist="38100" dir="2700000" algn="tl">
                  <a:srgbClr val="000000">
                    <a:alpha val="43137"/>
                  </a:srgbClr>
                </a:outerShdw>
              </a:effectLst>
              <a:sym typeface="Calibri"/>
            </a:endParaRPr>
          </a:p>
          <a:p>
            <a:pPr algn="ctr" defTabSz="914400" fontAlgn="base" hangingPunct="0">
              <a:spcBef>
                <a:spcPct val="0"/>
              </a:spcBef>
              <a:spcAft>
                <a:spcPct val="0"/>
              </a:spcAft>
            </a:pPr>
            <a:r>
              <a:rPr lang="en-US" altLang="zh-TW" sz="1200" kern="0" dirty="0">
                <a:solidFill>
                  <a:prstClr val="white"/>
                </a:solidFill>
                <a:effectLst>
                  <a:outerShdw blurRad="38100" dist="38100" dir="2700000" algn="tl">
                    <a:srgbClr val="000000">
                      <a:alpha val="43137"/>
                    </a:srgbClr>
                  </a:outerShdw>
                </a:effectLst>
                <a:sym typeface="Calibri"/>
              </a:rPr>
              <a:t>N25F, DSP</a:t>
            </a:r>
          </a:p>
        </p:txBody>
      </p:sp>
      <p:cxnSp>
        <p:nvCxnSpPr>
          <p:cNvPr id="21" name="直線接點 3"/>
          <p:cNvCxnSpPr/>
          <p:nvPr/>
        </p:nvCxnSpPr>
        <p:spPr>
          <a:xfrm>
            <a:off x="7956376" y="1689196"/>
            <a:ext cx="0" cy="2106690"/>
          </a:xfrm>
          <a:prstGeom prst="line">
            <a:avLst/>
          </a:prstGeom>
          <a:noFill/>
          <a:ln w="57150"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2" name="直線接點 25"/>
          <p:cNvCxnSpPr/>
          <p:nvPr/>
        </p:nvCxnSpPr>
        <p:spPr>
          <a:xfrm>
            <a:off x="7956376" y="4011929"/>
            <a:ext cx="0" cy="608099"/>
          </a:xfrm>
          <a:prstGeom prst="line">
            <a:avLst/>
          </a:prstGeom>
          <a:noFill/>
          <a:ln w="57150"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5" name="圓角矩形 37"/>
          <p:cNvSpPr/>
          <p:nvPr/>
        </p:nvSpPr>
        <p:spPr bwMode="auto">
          <a:xfrm>
            <a:off x="2741636" y="771550"/>
            <a:ext cx="4494859" cy="630210"/>
          </a:xfrm>
          <a:prstGeom prst="roundRect">
            <a:avLst>
              <a:gd name="adj" fmla="val 30953"/>
            </a:avLst>
          </a:prstGeom>
          <a:noFill/>
          <a:ln w="38100" cap="flat" cmpd="sng" algn="ctr">
            <a:solidFill>
              <a:schemeClr val="accent1"/>
            </a:solidFill>
            <a:prstDash val="dash"/>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algn="ctr" defTabSz="914400" fontAlgn="base" hangingPunct="0">
              <a:spcBef>
                <a:spcPct val="0"/>
              </a:spcBef>
              <a:spcAft>
                <a:spcPts val="600"/>
              </a:spcAft>
            </a:pPr>
            <a:r>
              <a:rPr lang="en-US" altLang="zh-TW" sz="1600" kern="0" dirty="0">
                <a:solidFill>
                  <a:srgbClr val="000000"/>
                </a:solidFill>
                <a:effectLst>
                  <a:outerShdw blurRad="38100" dist="38100" dir="2700000" algn="tl">
                    <a:srgbClr val="000000">
                      <a:alpha val="43137"/>
                    </a:srgbClr>
                  </a:outerShdw>
                </a:effectLst>
                <a:sym typeface="Calibri"/>
              </a:rPr>
              <a:t>Cores with higher total performance and RISC-V ISA extensions</a:t>
            </a:r>
          </a:p>
        </p:txBody>
      </p:sp>
      <p:sp>
        <p:nvSpPr>
          <p:cNvPr id="27" name="文字方塊 33"/>
          <p:cNvSpPr txBox="1"/>
          <p:nvPr/>
        </p:nvSpPr>
        <p:spPr>
          <a:xfrm>
            <a:off x="251520" y="771550"/>
            <a:ext cx="1512168" cy="590822"/>
          </a:xfrm>
          <a:prstGeom prst="rect">
            <a:avLst/>
          </a:prstGeom>
          <a:solidFill>
            <a:schemeClr val="accent1"/>
          </a:solidFill>
          <a:effectLst/>
        </p:spPr>
        <p:txBody>
          <a:bodyPr wrap="none" rtlCol="0" anchor="ctr" anchorCtr="1">
            <a:noAutofit/>
          </a:bodyPr>
          <a:lstStyle/>
          <a:p>
            <a:pPr algn="ctr" defTabSz="914400" fontAlgn="base" hangingPunct="0">
              <a:spcBef>
                <a:spcPct val="0"/>
              </a:spcBef>
              <a:spcAft>
                <a:spcPct val="0"/>
              </a:spcAft>
            </a:pPr>
            <a:r>
              <a:rPr lang="en-US" altLang="zh-TW" sz="1800" b="1" kern="0" dirty="0">
                <a:solidFill>
                  <a:prstClr val="white"/>
                </a:solidFill>
                <a:effectLst>
                  <a:outerShdw blurRad="38100" dist="38100" dir="2700000" algn="tl">
                    <a:srgbClr val="000000">
                      <a:alpha val="43137"/>
                    </a:srgbClr>
                  </a:outerShdw>
                </a:effectLst>
                <a:sym typeface="Calibri"/>
              </a:rPr>
              <a:t>Next</a:t>
            </a:r>
          </a:p>
        </p:txBody>
      </p:sp>
      <p:cxnSp>
        <p:nvCxnSpPr>
          <p:cNvPr id="29" name="直線接點 25"/>
          <p:cNvCxnSpPr/>
          <p:nvPr/>
        </p:nvCxnSpPr>
        <p:spPr>
          <a:xfrm>
            <a:off x="7956375" y="771558"/>
            <a:ext cx="0" cy="608099"/>
          </a:xfrm>
          <a:prstGeom prst="line">
            <a:avLst/>
          </a:prstGeom>
          <a:noFill/>
          <a:ln w="57150"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28" name="Picture 3" descr="D:\Presentation\My_roadshow\Material\Andes-Te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641" y="0"/>
            <a:ext cx="1601924" cy="633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6570" y="4542894"/>
            <a:ext cx="60368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sz="1800" kern="0" dirty="0">
                <a:solidFill>
                  <a:srgbClr val="000000"/>
                </a:solidFill>
                <a:sym typeface="Calibri"/>
              </a:rPr>
              <a:t>32bit</a:t>
            </a:r>
          </a:p>
        </p:txBody>
      </p:sp>
      <p:sp>
        <p:nvSpPr>
          <p:cNvPr id="31" name="TextBox 30"/>
          <p:cNvSpPr txBox="1"/>
          <p:nvPr/>
        </p:nvSpPr>
        <p:spPr>
          <a:xfrm>
            <a:off x="6226239" y="4542823"/>
            <a:ext cx="60368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sz="1800" kern="0" dirty="0">
                <a:solidFill>
                  <a:srgbClr val="000000"/>
                </a:solidFill>
                <a:sym typeface="Calibri"/>
              </a:rPr>
              <a:t>64bit</a:t>
            </a:r>
          </a:p>
        </p:txBody>
      </p:sp>
      <p:sp>
        <p:nvSpPr>
          <p:cNvPr id="13" name="文字方塊 12"/>
          <p:cNvSpPr txBox="1"/>
          <p:nvPr/>
        </p:nvSpPr>
        <p:spPr>
          <a:xfrm>
            <a:off x="7920903" y="778878"/>
            <a:ext cx="1187625" cy="523220"/>
          </a:xfrm>
          <a:prstGeom prst="rect">
            <a:avLst/>
          </a:prstGeom>
          <a:noFill/>
        </p:spPr>
        <p:txBody>
          <a:bodyPr wrap="square" rtlCol="0">
            <a:spAutoFit/>
          </a:bodyPr>
          <a:lstStyle/>
          <a:p>
            <a:r>
              <a:rPr lang="en-US" altLang="zh-TW" dirty="0">
                <a:solidFill>
                  <a:prstClr val="black"/>
                </a:solidFill>
              </a:rPr>
              <a:t>Higher performance</a:t>
            </a:r>
            <a:endParaRPr lang="zh-TW" altLang="en-US" dirty="0">
              <a:solidFill>
                <a:prstClr val="black"/>
              </a:solidFill>
            </a:endParaRPr>
          </a:p>
        </p:txBody>
      </p:sp>
    </p:spTree>
    <p:extLst>
      <p:ext uri="{BB962C8B-B14F-4D97-AF65-F5344CB8AC3E}">
        <p14:creationId xmlns:p14="http://schemas.microsoft.com/office/powerpoint/2010/main" val="11994978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p:bldP spid="19" grpId="0"/>
      <p:bldP spid="20" grpId="0" animBg="1"/>
      <p:bldP spid="25" grpId="0" animBg="1"/>
      <p:bldP spid="27" grpId="0" animBg="1"/>
      <p:bldP spid="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type="body" idx="1"/>
          </p:nvPr>
        </p:nvSpPr>
        <p:spPr>
          <a:xfrm>
            <a:off x="374718" y="1345913"/>
            <a:ext cx="4258924" cy="2486348"/>
          </a:xfrm>
        </p:spPr>
        <p:txBody>
          <a:bodyPr/>
          <a:lstStyle/>
          <a:p>
            <a:pPr>
              <a:spcBef>
                <a:spcPts val="0"/>
              </a:spcBef>
            </a:pPr>
            <a:r>
              <a:rPr lang="en-US" altLang="zh-TW" sz="2000" dirty="0"/>
              <a:t>Baseline ISA extensions:</a:t>
            </a:r>
          </a:p>
          <a:p>
            <a:pPr marL="452438" lvl="1" indent="-128588">
              <a:spcBef>
                <a:spcPts val="0"/>
              </a:spcBef>
            </a:pPr>
            <a:r>
              <a:rPr lang="en-US" altLang="zh-TW" sz="1800" dirty="0"/>
              <a:t>Faster memory accesses</a:t>
            </a:r>
          </a:p>
          <a:p>
            <a:pPr marL="452438" lvl="1" indent="-128588">
              <a:spcBef>
                <a:spcPts val="0"/>
              </a:spcBef>
            </a:pPr>
            <a:r>
              <a:rPr lang="en-US" altLang="zh-TW" sz="1800" dirty="0"/>
              <a:t>Faster branches</a:t>
            </a:r>
          </a:p>
          <a:p>
            <a:pPr marL="452438" lvl="1" indent="-128588">
              <a:spcBef>
                <a:spcPts val="0"/>
              </a:spcBef>
            </a:pPr>
            <a:r>
              <a:rPr lang="en-US" altLang="zh-TW" sz="1800" dirty="0"/>
              <a:t>More compact code on top of RV-C</a:t>
            </a:r>
          </a:p>
          <a:p>
            <a:pPr>
              <a:spcBef>
                <a:spcPts val="0"/>
              </a:spcBef>
            </a:pPr>
            <a:r>
              <a:rPr lang="en-US" altLang="zh-TW" sz="2000" b="1" dirty="0"/>
              <a:t>Andes Custom Extension™ (ACE) frameworks </a:t>
            </a:r>
            <a:r>
              <a:rPr lang="en-US" altLang="zh-TW" sz="2000" dirty="0"/>
              <a:t>for DSA</a:t>
            </a:r>
          </a:p>
          <a:p>
            <a:pPr marL="452438" lvl="1" indent="-128588">
              <a:spcBef>
                <a:spcPts val="0"/>
              </a:spcBef>
            </a:pPr>
            <a:r>
              <a:rPr lang="en-US" altLang="zh-TW" sz="1800" dirty="0"/>
              <a:t>Powerful tools</a:t>
            </a:r>
          </a:p>
          <a:p>
            <a:pPr marL="452438" lvl="1" indent="-128588">
              <a:spcBef>
                <a:spcPts val="0"/>
              </a:spcBef>
            </a:pPr>
            <a:r>
              <a:rPr lang="en-US" altLang="zh-TW" sz="1800" dirty="0"/>
              <a:t>No CPU design experience needed</a:t>
            </a:r>
          </a:p>
        </p:txBody>
      </p:sp>
      <p:sp>
        <p:nvSpPr>
          <p:cNvPr id="6" name="內容版面配置區 2"/>
          <p:cNvSpPr txBox="1">
            <a:spLocks/>
          </p:cNvSpPr>
          <p:nvPr/>
        </p:nvSpPr>
        <p:spPr>
          <a:xfrm>
            <a:off x="4787757" y="1267716"/>
            <a:ext cx="4356242" cy="3437847"/>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marR="0" indent="-342900" algn="l" defTabSz="914400" rtl="0" latinLnBrk="0">
              <a:lnSpc>
                <a:spcPct val="100000"/>
              </a:lnSpc>
              <a:spcBef>
                <a:spcPts val="700"/>
              </a:spcBef>
              <a:spcAft>
                <a:spcPts val="0"/>
              </a:spcAft>
              <a:buClr>
                <a:srgbClr val="006666"/>
              </a:buClr>
              <a:buSzPct val="85000"/>
              <a:buFont typeface="Arial"/>
              <a:buChar char="►"/>
              <a:tabLst/>
              <a:defRPr sz="2800" b="0" i="0" u="none" strike="noStrike" cap="none" spc="0" baseline="0">
                <a:ln>
                  <a:noFill/>
                </a:ln>
                <a:solidFill>
                  <a:srgbClr val="000000"/>
                </a:solidFill>
                <a:uFillTx/>
                <a:latin typeface="Tahoma"/>
                <a:ea typeface="Tahoma"/>
                <a:cs typeface="Tahoma"/>
                <a:sym typeface="Tahoma"/>
              </a:defRPr>
            </a:lvl1pPr>
            <a:lvl2pPr marL="534988" marR="0" indent="-174625" algn="l" defTabSz="914400" rtl="0" latinLnBrk="0">
              <a:lnSpc>
                <a:spcPct val="100000"/>
              </a:lnSpc>
              <a:spcBef>
                <a:spcPts val="700"/>
              </a:spcBef>
              <a:spcAft>
                <a:spcPts val="0"/>
              </a:spcAft>
              <a:buClr>
                <a:srgbClr val="006666"/>
              </a:buClr>
              <a:buSzPct val="100000"/>
              <a:buFont typeface="Arial"/>
              <a:buChar char="•"/>
              <a:tabLst/>
              <a:defRPr sz="2400" b="0" i="0" u="none" strike="noStrike" cap="none" spc="0" baseline="0">
                <a:ln>
                  <a:noFill/>
                </a:ln>
                <a:solidFill>
                  <a:srgbClr val="000000"/>
                </a:solidFill>
                <a:uFillTx/>
                <a:latin typeface="Tahoma"/>
                <a:ea typeface="Tahoma"/>
                <a:cs typeface="Tahoma"/>
                <a:sym typeface="Tahoma"/>
              </a:defRPr>
            </a:lvl2pPr>
            <a:lvl3pPr marL="895350" marR="0" indent="-273050" algn="l" defTabSz="914400" rtl="0" latinLnBrk="0">
              <a:lnSpc>
                <a:spcPct val="100000"/>
              </a:lnSpc>
              <a:spcBef>
                <a:spcPts val="700"/>
              </a:spcBef>
              <a:spcAft>
                <a:spcPts val="0"/>
              </a:spcAft>
              <a:buClr>
                <a:srgbClr val="006666"/>
              </a:buClr>
              <a:buSzPct val="100000"/>
              <a:buFont typeface="Arial"/>
              <a:buChar char="–"/>
              <a:tabLst/>
              <a:defRPr sz="2000" b="0" i="0" u="none" strike="noStrike" cap="none" spc="0" baseline="0">
                <a:ln>
                  <a:noFill/>
                </a:ln>
                <a:solidFill>
                  <a:srgbClr val="000000"/>
                </a:solidFill>
                <a:uFillTx/>
                <a:latin typeface="Tahoma"/>
                <a:ea typeface="Tahoma"/>
                <a:cs typeface="Tahoma"/>
                <a:sym typeface="Tahoma"/>
              </a:defRPr>
            </a:lvl3pPr>
            <a:lvl4pPr marL="1166813" marR="0" indent="-271463" algn="l" defTabSz="914400" rtl="0" latinLnBrk="0">
              <a:lnSpc>
                <a:spcPct val="100000"/>
              </a:lnSpc>
              <a:spcBef>
                <a:spcPts val="700"/>
              </a:spcBef>
              <a:spcAft>
                <a:spcPts val="0"/>
              </a:spcAft>
              <a:buClr>
                <a:srgbClr val="006666"/>
              </a:buClr>
              <a:buSzPct val="100000"/>
              <a:buFont typeface="Arial"/>
              <a:buChar char="»"/>
              <a:tabLst/>
              <a:defRPr sz="1800" b="0" i="0" u="none" strike="noStrike" cap="none" spc="0" baseline="0">
                <a:ln>
                  <a:noFill/>
                </a:ln>
                <a:solidFill>
                  <a:srgbClr val="000000"/>
                </a:solidFill>
                <a:uFillTx/>
                <a:latin typeface="Tahoma"/>
                <a:ea typeface="Tahoma"/>
                <a:cs typeface="Tahoma"/>
                <a:sym typeface="Tahoma"/>
              </a:defRPr>
            </a:lvl4pPr>
            <a:lvl5pPr marL="1343025" marR="0" indent="-176213" algn="l" defTabSz="914400" rtl="0" latinLnBrk="0">
              <a:lnSpc>
                <a:spcPct val="100000"/>
              </a:lnSpc>
              <a:spcBef>
                <a:spcPts val="700"/>
              </a:spcBef>
              <a:spcAft>
                <a:spcPts val="0"/>
              </a:spcAft>
              <a:buClr>
                <a:srgbClr val="006666"/>
              </a:buClr>
              <a:buSzTx/>
              <a:buFont typeface="Arial"/>
              <a:buNone/>
              <a:tabLst/>
              <a:defRPr sz="1600" b="0" i="0" u="none" strike="noStrike" cap="none" spc="0" baseline="0">
                <a:ln>
                  <a:noFill/>
                </a:ln>
                <a:solidFill>
                  <a:srgbClr val="000000"/>
                </a:solidFill>
                <a:uFillTx/>
                <a:latin typeface="Tahoma"/>
                <a:ea typeface="Tahoma"/>
                <a:cs typeface="Tahoma"/>
                <a:sym typeface="Tahoma"/>
              </a:defRPr>
            </a:lvl5pPr>
            <a:lvl6pPr marL="2651760" marR="0" indent="-365760"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6pPr>
            <a:lvl7pPr marL="3108960" marR="0" indent="-365760"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7pPr>
            <a:lvl8pPr marL="3566159" marR="0" indent="-365759"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8pPr>
            <a:lvl9pPr marL="4023359" marR="0" indent="-365759" algn="l" defTabSz="914400" rtl="0" latinLnBrk="0">
              <a:lnSpc>
                <a:spcPct val="100000"/>
              </a:lnSpc>
              <a:spcBef>
                <a:spcPts val="700"/>
              </a:spcBef>
              <a:spcAft>
                <a:spcPts val="0"/>
              </a:spcAft>
              <a:buClr>
                <a:srgbClr val="006666"/>
              </a:buClr>
              <a:buSzPct val="100000"/>
              <a:buFont typeface="Arial"/>
              <a:buChar char="•"/>
              <a:tabLst/>
              <a:defRPr sz="3200" b="0" i="0" u="none" strike="noStrike" cap="none" spc="0" baseline="0">
                <a:ln>
                  <a:noFill/>
                </a:ln>
                <a:solidFill>
                  <a:srgbClr val="000000"/>
                </a:solidFill>
                <a:uFillTx/>
                <a:latin typeface="Tahoma"/>
                <a:ea typeface="Tahoma"/>
                <a:cs typeface="Tahoma"/>
                <a:sym typeface="Tahoma"/>
              </a:defRPr>
            </a:lvl9pPr>
          </a:lstStyle>
          <a:p>
            <a:pPr marL="273050" indent="-273050" defTabSz="685800">
              <a:spcBef>
                <a:spcPts val="0"/>
              </a:spcBef>
              <a:buClr>
                <a:prstClr val="white"/>
              </a:buClr>
              <a:buFont typeface="Wingdings" pitchFamily="2" charset="2"/>
              <a:buChar char="n"/>
            </a:pPr>
            <a:r>
              <a:rPr lang="en-US" altLang="zh-TW" sz="2000" b="1" dirty="0">
                <a:solidFill>
                  <a:prstClr val="white"/>
                </a:solidFill>
                <a:ea typeface="微軟正黑體"/>
                <a:cs typeface="+mn-cs"/>
              </a:rPr>
              <a:t>PLIC extension:</a:t>
            </a:r>
          </a:p>
          <a:p>
            <a:pPr marL="609600" lvl="1" indent="-285750">
              <a:spcBef>
                <a:spcPts val="0"/>
              </a:spcBef>
              <a:buClr>
                <a:prstClr val="white"/>
              </a:buClr>
              <a:buFont typeface="Wingdings" pitchFamily="2" charset="2"/>
              <a:buChar char="l"/>
            </a:pPr>
            <a:r>
              <a:rPr lang="en-US" altLang="zh-TW" sz="1800" dirty="0">
                <a:solidFill>
                  <a:prstClr val="white"/>
                </a:solidFill>
              </a:rPr>
              <a:t>Vectored dispatch</a:t>
            </a:r>
          </a:p>
          <a:p>
            <a:pPr marL="609600" lvl="1" indent="-285750">
              <a:spcBef>
                <a:spcPts val="0"/>
              </a:spcBef>
              <a:buClr>
                <a:prstClr val="white"/>
              </a:buClr>
              <a:buFont typeface="Wingdings" pitchFamily="2" charset="2"/>
              <a:buChar char="l"/>
            </a:pPr>
            <a:r>
              <a:rPr lang="en-US" altLang="zh-TW" sz="1800" dirty="0">
                <a:solidFill>
                  <a:prstClr val="white"/>
                </a:solidFill>
              </a:rPr>
              <a:t>Priority-based preemption</a:t>
            </a:r>
          </a:p>
          <a:p>
            <a:pPr marL="609600" lvl="1" indent="-285750">
              <a:spcBef>
                <a:spcPts val="0"/>
              </a:spcBef>
              <a:buClr>
                <a:prstClr val="white"/>
              </a:buClr>
              <a:buFont typeface="Wingdings" pitchFamily="2" charset="2"/>
              <a:buChar char="l"/>
            </a:pPr>
            <a:r>
              <a:rPr lang="en-US" altLang="zh-TW" sz="1800" dirty="0">
                <a:solidFill>
                  <a:prstClr val="white"/>
                </a:solidFill>
              </a:rPr>
              <a:t>Save &gt;50% of instructions</a:t>
            </a:r>
          </a:p>
          <a:p>
            <a:pPr marL="273050" lvl="1" indent="-273050" defTabSz="685800">
              <a:spcBef>
                <a:spcPts val="0"/>
              </a:spcBef>
              <a:buClr>
                <a:prstClr val="white"/>
              </a:buClr>
              <a:buSzPct val="85000"/>
              <a:buFont typeface="Wingdings" pitchFamily="2" charset="2"/>
              <a:buChar char="n"/>
            </a:pPr>
            <a:r>
              <a:rPr lang="en-US" altLang="zh-TW" sz="2000" b="1" dirty="0">
                <a:solidFill>
                  <a:prstClr val="white"/>
                </a:solidFill>
                <a:ea typeface="微軟正黑體"/>
                <a:cs typeface="+mn-cs"/>
              </a:rPr>
              <a:t>Cache Support:</a:t>
            </a:r>
          </a:p>
          <a:p>
            <a:pPr marL="609600" lvl="1" indent="-285750">
              <a:spcBef>
                <a:spcPts val="0"/>
              </a:spcBef>
              <a:buClr>
                <a:prstClr val="white"/>
              </a:buClr>
              <a:buFont typeface="Wingdings" pitchFamily="2" charset="2"/>
              <a:buChar char="l"/>
            </a:pPr>
            <a:r>
              <a:rPr lang="en-US" altLang="zh-TW" sz="1800" dirty="0">
                <a:solidFill>
                  <a:prstClr val="white"/>
                </a:solidFill>
              </a:rPr>
              <a:t>Management operations (flush, invalidate, etc.) at the line level</a:t>
            </a:r>
          </a:p>
          <a:p>
            <a:pPr marL="609600" lvl="1" indent="-285750">
              <a:spcBef>
                <a:spcPts val="0"/>
              </a:spcBef>
              <a:buClr>
                <a:prstClr val="white"/>
              </a:buClr>
              <a:buFont typeface="Wingdings" pitchFamily="2" charset="2"/>
              <a:buChar char="l"/>
            </a:pPr>
            <a:r>
              <a:rPr lang="en-US" altLang="zh-TW" sz="1800" dirty="0">
                <a:solidFill>
                  <a:prstClr val="white"/>
                </a:solidFill>
              </a:rPr>
              <a:t>Uncached accesses</a:t>
            </a:r>
          </a:p>
          <a:p>
            <a:pPr marL="609600" lvl="1" indent="-285750">
              <a:spcBef>
                <a:spcPts val="0"/>
              </a:spcBef>
              <a:buClr>
                <a:prstClr val="white"/>
              </a:buClr>
              <a:buFont typeface="Wingdings" pitchFamily="2" charset="2"/>
              <a:buChar char="l"/>
            </a:pPr>
            <a:r>
              <a:rPr lang="en-US" altLang="zh-TW" sz="1800" dirty="0">
                <a:solidFill>
                  <a:prstClr val="white"/>
                </a:solidFill>
              </a:rPr>
              <a:t>Write-back and write-through</a:t>
            </a:r>
          </a:p>
        </p:txBody>
      </p:sp>
      <p:sp>
        <p:nvSpPr>
          <p:cNvPr id="7" name="矩形 6"/>
          <p:cNvSpPr/>
          <p:nvPr/>
        </p:nvSpPr>
        <p:spPr>
          <a:xfrm>
            <a:off x="1047964" y="725446"/>
            <a:ext cx="6616558" cy="348813"/>
          </a:xfrm>
          <a:prstGeom prst="rect">
            <a:avLst/>
          </a:prstGeom>
        </p:spPr>
        <p:txBody>
          <a:bodyPr wrap="square">
            <a:spAutoFit/>
          </a:bodyPr>
          <a:lstStyle/>
          <a:p>
            <a:pPr>
              <a:lnSpc>
                <a:spcPts val="2000"/>
              </a:lnSpc>
              <a:buClr>
                <a:srgbClr val="006666"/>
              </a:buClr>
              <a:buSzPct val="85000"/>
            </a:pPr>
            <a:r>
              <a:rPr lang="en-US" altLang="zh-TW" sz="2400" b="1" u="sng" dirty="0">
                <a:solidFill>
                  <a:prstClr val="white"/>
                </a:solidFill>
                <a:ea typeface="Tahoma"/>
                <a:cs typeface="Tahoma"/>
                <a:sym typeface="Tahoma"/>
              </a:rPr>
              <a:t>AndeStar V5: RISC-V + Andes Extensions</a:t>
            </a:r>
          </a:p>
        </p:txBody>
      </p:sp>
      <p:sp>
        <p:nvSpPr>
          <p:cNvPr id="4" name="矩形 3"/>
          <p:cNvSpPr/>
          <p:nvPr/>
        </p:nvSpPr>
        <p:spPr>
          <a:xfrm>
            <a:off x="369870" y="3890958"/>
            <a:ext cx="7469312" cy="1015663"/>
          </a:xfrm>
          <a:prstGeom prst="rect">
            <a:avLst/>
          </a:prstGeom>
        </p:spPr>
        <p:txBody>
          <a:bodyPr wrap="square">
            <a:spAutoFit/>
          </a:bodyPr>
          <a:lstStyle/>
          <a:p>
            <a:pPr lvl="1" indent="-342900">
              <a:buClr>
                <a:prstClr val="white"/>
              </a:buClr>
              <a:buSzPct val="85000"/>
              <a:buFont typeface="Wingdings" pitchFamily="2" charset="2"/>
              <a:buChar char="n"/>
            </a:pPr>
            <a:r>
              <a:rPr lang="en-US" altLang="zh-TW" sz="2000" b="1" dirty="0">
                <a:solidFill>
                  <a:prstClr val="white"/>
                </a:solidFill>
                <a:ea typeface="Tahoma"/>
                <a:cs typeface="Tahoma"/>
                <a:sym typeface="Tahoma"/>
              </a:rPr>
              <a:t>StackSafe™: </a:t>
            </a:r>
            <a:r>
              <a:rPr lang="en-US" altLang="zh-TW" sz="2000" dirty="0">
                <a:solidFill>
                  <a:prstClr val="white"/>
                </a:solidFill>
                <a:ea typeface="Tahoma"/>
                <a:cs typeface="Tahoma"/>
                <a:sym typeface="Tahoma"/>
              </a:rPr>
              <a:t>Stack protection mechanism</a:t>
            </a:r>
          </a:p>
          <a:p>
            <a:pPr lvl="1" indent="-342900">
              <a:buClr>
                <a:prstClr val="white"/>
              </a:buClr>
              <a:buSzPct val="85000"/>
              <a:buFont typeface="Wingdings" pitchFamily="2" charset="2"/>
              <a:buChar char="n"/>
            </a:pPr>
            <a:r>
              <a:rPr lang="en-US" altLang="zh-TW" sz="2000" b="1" dirty="0">
                <a:solidFill>
                  <a:prstClr val="white"/>
                </a:solidFill>
                <a:ea typeface="Tahoma"/>
                <a:cs typeface="Tahoma"/>
                <a:sym typeface="Tahoma"/>
              </a:rPr>
              <a:t>QuickNap™: </a:t>
            </a:r>
            <a:r>
              <a:rPr lang="en-US" altLang="zh-TW" sz="2000" dirty="0">
                <a:solidFill>
                  <a:prstClr val="white"/>
                </a:solidFill>
                <a:ea typeface="Tahoma"/>
                <a:cs typeface="Tahoma"/>
                <a:sym typeface="Tahoma"/>
              </a:rPr>
              <a:t>Fast power-down/wake-up support for caches</a:t>
            </a:r>
          </a:p>
          <a:p>
            <a:pPr lvl="1" indent="-342900">
              <a:buClr>
                <a:prstClr val="white"/>
              </a:buClr>
              <a:buSzPct val="85000"/>
              <a:buFont typeface="Wingdings" pitchFamily="2" charset="2"/>
              <a:buChar char="n"/>
            </a:pPr>
            <a:r>
              <a:rPr lang="en-US" altLang="zh-TW" sz="2000" b="1" dirty="0">
                <a:solidFill>
                  <a:prstClr val="white"/>
                </a:solidFill>
                <a:ea typeface="Tahoma"/>
                <a:cs typeface="Tahoma"/>
                <a:sym typeface="Tahoma"/>
              </a:rPr>
              <a:t>PowerBrake: </a:t>
            </a:r>
            <a:r>
              <a:rPr lang="en-US" altLang="zh-TW" sz="2000" dirty="0">
                <a:solidFill>
                  <a:prstClr val="white"/>
                </a:solidFill>
                <a:ea typeface="Tahoma"/>
                <a:cs typeface="Tahoma"/>
                <a:sym typeface="Tahoma"/>
              </a:rPr>
              <a:t>Digital power throttling</a:t>
            </a:r>
            <a:endParaRPr lang="en-US" altLang="zh-TW" sz="2000" b="1" dirty="0">
              <a:solidFill>
                <a:prstClr val="white"/>
              </a:solidFill>
              <a:ea typeface="Tahoma"/>
              <a:cs typeface="Tahoma"/>
              <a:sym typeface="Tahoma"/>
            </a:endParaRPr>
          </a:p>
        </p:txBody>
      </p:sp>
      <p:sp>
        <p:nvSpPr>
          <p:cNvPr id="9" name="文字版面配置區 2"/>
          <p:cNvSpPr txBox="1">
            <a:spLocks/>
          </p:cNvSpPr>
          <p:nvPr/>
        </p:nvSpPr>
        <p:spPr>
          <a:xfrm>
            <a:off x="1106985" y="67702"/>
            <a:ext cx="6985455"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3200" dirty="0">
                <a:solidFill>
                  <a:prstClr val="white"/>
                </a:solidFill>
              </a:rPr>
              <a:t>V5: Best Extensions to RISC-V</a:t>
            </a:r>
            <a:endParaRPr lang="zh-TW" altLang="en-US" sz="3200" dirty="0">
              <a:solidFill>
                <a:prstClr val="white"/>
              </a:solidFill>
            </a:endParaRPr>
          </a:p>
        </p:txBody>
      </p:sp>
    </p:spTree>
    <p:extLst>
      <p:ext uri="{BB962C8B-B14F-4D97-AF65-F5344CB8AC3E}">
        <p14:creationId xmlns:p14="http://schemas.microsoft.com/office/powerpoint/2010/main" val="33583347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7"/>
          </p:nvPr>
        </p:nvSpPr>
        <p:spPr/>
        <p:txBody>
          <a:bodyPr/>
          <a:lstStyle/>
          <a:p>
            <a:r>
              <a:rPr lang="en-US" altLang="zh-TW" dirty="0"/>
              <a:t>AndesCore 22-Series</a:t>
            </a:r>
            <a:endParaRPr lang="zh-TW" altLang="en-US" sz="3600" dirty="0"/>
          </a:p>
        </p:txBody>
      </p:sp>
      <p:grpSp>
        <p:nvGrpSpPr>
          <p:cNvPr id="30" name="群組 29"/>
          <p:cNvGrpSpPr/>
          <p:nvPr/>
        </p:nvGrpSpPr>
        <p:grpSpPr>
          <a:xfrm>
            <a:off x="5550675" y="867507"/>
            <a:ext cx="3501452" cy="3700866"/>
            <a:chOff x="5528373" y="646968"/>
            <a:chExt cx="3501452" cy="4495666"/>
          </a:xfrm>
        </p:grpSpPr>
        <p:sp>
          <p:nvSpPr>
            <p:cNvPr id="31" name="矩形 30"/>
            <p:cNvSpPr/>
            <p:nvPr/>
          </p:nvSpPr>
          <p:spPr>
            <a:xfrm>
              <a:off x="5577114" y="646968"/>
              <a:ext cx="3452711" cy="445015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effectLst>
            <a:scene3d>
              <a:camera prst="orthographicFront"/>
              <a:lightRig rig="threePt" dir="t"/>
            </a:scene3d>
            <a:sp3d extrusionH="5715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800"/>
                </a:lnSpc>
              </a:pPr>
              <a:endParaRPr lang="zh-TW" altLang="en-US" sz="2800" b="1" dirty="0">
                <a:solidFill>
                  <a:prstClr val="white"/>
                </a:solidFill>
                <a:latin typeface="Calibri" pitchFamily="34" charset="0"/>
              </a:endParaRPr>
            </a:p>
          </p:txBody>
        </p:sp>
        <p:sp>
          <p:nvSpPr>
            <p:cNvPr id="32" name="矩形 31"/>
            <p:cNvSpPr/>
            <p:nvPr/>
          </p:nvSpPr>
          <p:spPr>
            <a:xfrm>
              <a:off x="5629457" y="1933847"/>
              <a:ext cx="3243433"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altLang="zh-TW" sz="2000" b="1" dirty="0">
                  <a:solidFill>
                    <a:prstClr val="black"/>
                  </a:solidFill>
                  <a:latin typeface="Calibri" pitchFamily="34" charset="0"/>
                </a:rPr>
                <a:t>N22 uCore, PMP</a:t>
              </a:r>
              <a:endParaRPr lang="zh-TW" altLang="en-US" sz="2000" b="1" dirty="0">
                <a:solidFill>
                  <a:prstClr val="black"/>
                </a:solidFill>
                <a:latin typeface="Calibri" pitchFamily="34" charset="0"/>
              </a:endParaRPr>
            </a:p>
          </p:txBody>
        </p:sp>
        <p:sp>
          <p:nvSpPr>
            <p:cNvPr id="33" name="矩形 32"/>
            <p:cNvSpPr/>
            <p:nvPr/>
          </p:nvSpPr>
          <p:spPr>
            <a:xfrm>
              <a:off x="6801065" y="1297796"/>
              <a:ext cx="795489"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500"/>
                </a:lnSpc>
              </a:pPr>
              <a:r>
                <a:rPr lang="en-US" altLang="zh-TW" sz="1800" b="1" dirty="0">
                  <a:solidFill>
                    <a:prstClr val="black"/>
                  </a:solidFill>
                  <a:latin typeface="Calibri" pitchFamily="34" charset="0"/>
                </a:rPr>
                <a:t>WFI / WFE</a:t>
              </a:r>
            </a:p>
          </p:txBody>
        </p:sp>
        <p:sp>
          <p:nvSpPr>
            <p:cNvPr id="34" name="矩形 33"/>
            <p:cNvSpPr/>
            <p:nvPr/>
          </p:nvSpPr>
          <p:spPr>
            <a:xfrm>
              <a:off x="7841790" y="1281228"/>
              <a:ext cx="1038143"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HW </a:t>
              </a:r>
              <a:r>
                <a:rPr lang="en-US" altLang="zh-TW" sz="1800" b="1" dirty="0" err="1">
                  <a:solidFill>
                    <a:prstClr val="black"/>
                  </a:solidFill>
                  <a:latin typeface="Calibri" pitchFamily="34" charset="0"/>
                </a:rPr>
                <a:t>Bkpt</a:t>
              </a:r>
              <a:endParaRPr lang="zh-TW" altLang="en-US" sz="1800" b="1" dirty="0">
                <a:solidFill>
                  <a:prstClr val="black"/>
                </a:solidFill>
                <a:latin typeface="Calibri" pitchFamily="34" charset="0"/>
              </a:endParaRPr>
            </a:p>
          </p:txBody>
        </p:sp>
        <p:sp>
          <p:nvSpPr>
            <p:cNvPr id="35" name="矩形 34"/>
            <p:cNvSpPr/>
            <p:nvPr/>
          </p:nvSpPr>
          <p:spPr>
            <a:xfrm>
              <a:off x="5666456" y="1297796"/>
              <a:ext cx="965289"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500"/>
                </a:lnSpc>
              </a:pPr>
              <a:r>
                <a:rPr lang="en-US" altLang="zh-TW" sz="1800" b="1" dirty="0">
                  <a:solidFill>
                    <a:prstClr val="black"/>
                  </a:solidFill>
                  <a:latin typeface="Calibri" pitchFamily="34" charset="0"/>
                </a:rPr>
                <a:t>Interrupt</a:t>
              </a:r>
            </a:p>
            <a:p>
              <a:pPr algn="ctr">
                <a:lnSpc>
                  <a:spcPts val="1500"/>
                </a:lnSpc>
              </a:pPr>
              <a:r>
                <a:rPr lang="en-US" altLang="zh-TW" sz="1800" b="1" dirty="0">
                  <a:solidFill>
                    <a:prstClr val="black"/>
                  </a:solidFill>
                  <a:latin typeface="Calibri" pitchFamily="34" charset="0"/>
                </a:rPr>
                <a:t>Intf.</a:t>
              </a:r>
              <a:endParaRPr lang="zh-TW" altLang="en-US" sz="1800" b="1" dirty="0">
                <a:solidFill>
                  <a:prstClr val="black"/>
                </a:solidFill>
                <a:latin typeface="Calibri" pitchFamily="34" charset="0"/>
              </a:endParaRPr>
            </a:p>
          </p:txBody>
        </p:sp>
        <p:sp>
          <p:nvSpPr>
            <p:cNvPr id="36" name="矩形 35"/>
            <p:cNvSpPr/>
            <p:nvPr/>
          </p:nvSpPr>
          <p:spPr>
            <a:xfrm>
              <a:off x="7894397" y="3230436"/>
              <a:ext cx="960177"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Br. </a:t>
              </a:r>
              <a:r>
                <a:rPr lang="en-US" altLang="zh-TW" sz="1800" b="1" dirty="0" err="1">
                  <a:solidFill>
                    <a:prstClr val="black"/>
                  </a:solidFill>
                  <a:latin typeface="Calibri" pitchFamily="34" charset="0"/>
                </a:rPr>
                <a:t>Pred</a:t>
              </a:r>
              <a:endParaRPr lang="zh-TW" altLang="en-US" sz="1800" b="1" dirty="0">
                <a:solidFill>
                  <a:prstClr val="black"/>
                </a:solidFill>
                <a:latin typeface="Calibri" pitchFamily="34" charset="0"/>
              </a:endParaRPr>
            </a:p>
          </p:txBody>
        </p:sp>
        <p:sp>
          <p:nvSpPr>
            <p:cNvPr id="37" name="矩形 36"/>
            <p:cNvSpPr/>
            <p:nvPr/>
          </p:nvSpPr>
          <p:spPr>
            <a:xfrm>
              <a:off x="6770428" y="2591633"/>
              <a:ext cx="973529"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i="1" dirty="0">
                  <a:solidFill>
                    <a:prstClr val="black">
                      <a:lumMod val="65000"/>
                      <a:lumOff val="35000"/>
                    </a:prstClr>
                  </a:solidFill>
                  <a:latin typeface="Calibri" pitchFamily="34" charset="0"/>
                </a:rPr>
                <a:t>DSP</a:t>
              </a:r>
              <a:endParaRPr lang="zh-TW" altLang="en-US" sz="1800" b="1" i="1" dirty="0">
                <a:solidFill>
                  <a:prstClr val="black">
                    <a:lumMod val="65000"/>
                    <a:lumOff val="35000"/>
                  </a:prstClr>
                </a:solidFill>
                <a:latin typeface="Calibri" pitchFamily="34" charset="0"/>
              </a:endParaRPr>
            </a:p>
          </p:txBody>
        </p:sp>
        <p:sp>
          <p:nvSpPr>
            <p:cNvPr id="38" name="矩形 37"/>
            <p:cNvSpPr/>
            <p:nvPr/>
          </p:nvSpPr>
          <p:spPr>
            <a:xfrm>
              <a:off x="7880993" y="2591637"/>
              <a:ext cx="959977"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i="1" dirty="0">
                  <a:solidFill>
                    <a:prstClr val="black">
                      <a:lumMod val="65000"/>
                      <a:lumOff val="35000"/>
                    </a:prstClr>
                  </a:solidFill>
                  <a:latin typeface="Calibri" pitchFamily="34" charset="0"/>
                </a:rPr>
                <a:t>FPU</a:t>
              </a:r>
            </a:p>
          </p:txBody>
        </p:sp>
        <p:cxnSp>
          <p:nvCxnSpPr>
            <p:cNvPr id="39" name="直線單箭頭接點 38"/>
            <p:cNvCxnSpPr>
              <a:stCxn id="49" idx="2"/>
              <a:endCxn id="40" idx="0"/>
            </p:cNvCxnSpPr>
            <p:nvPr/>
          </p:nvCxnSpPr>
          <p:spPr>
            <a:xfrm>
              <a:off x="7269635" y="4361181"/>
              <a:ext cx="6577" cy="388885"/>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6616229" y="4750066"/>
              <a:ext cx="1319965" cy="392568"/>
            </a:xfrm>
            <a:prstGeom prst="rect">
              <a:avLst/>
            </a:prstGeom>
            <a:noFill/>
          </p:spPr>
          <p:txBody>
            <a:bodyPr wrap="square" lIns="0" rIns="0" rtlCol="0" anchor="ctr" anchorCtr="0">
              <a:spAutoFit/>
            </a:bodyPr>
            <a:lstStyle/>
            <a:p>
              <a:pPr algn="ctr">
                <a:lnSpc>
                  <a:spcPts val="1800"/>
                </a:lnSpc>
              </a:pPr>
              <a:r>
                <a:rPr lang="en-US" altLang="zh-TW" sz="1600" b="1" u="sng" dirty="0">
                  <a:solidFill>
                    <a:prstClr val="white"/>
                  </a:solidFill>
                  <a:latin typeface="Calibri" pitchFamily="34" charset="0"/>
                </a:rPr>
                <a:t>AHBL/APB/FIO</a:t>
              </a:r>
              <a:endParaRPr lang="zh-TW" altLang="en-US" sz="1600" b="1" u="sng" dirty="0">
                <a:solidFill>
                  <a:prstClr val="white"/>
                </a:solidFill>
                <a:latin typeface="Calibri" pitchFamily="34" charset="0"/>
              </a:endParaRPr>
            </a:p>
          </p:txBody>
        </p:sp>
        <p:sp>
          <p:nvSpPr>
            <p:cNvPr id="41" name="矩形 40"/>
            <p:cNvSpPr/>
            <p:nvPr/>
          </p:nvSpPr>
          <p:spPr>
            <a:xfrm>
              <a:off x="5658884" y="3233855"/>
              <a:ext cx="948755" cy="460996"/>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err="1">
                  <a:solidFill>
                    <a:prstClr val="black"/>
                  </a:solidFill>
                  <a:latin typeface="Calibri" pitchFamily="34" charset="0"/>
                </a:rPr>
                <a:t>ICache</a:t>
              </a:r>
              <a:endParaRPr lang="en-US" altLang="zh-TW" sz="1600" b="1" dirty="0">
                <a:solidFill>
                  <a:prstClr val="black"/>
                </a:solidFill>
                <a:latin typeface="Calibri" pitchFamily="34" charset="0"/>
              </a:endParaRPr>
            </a:p>
          </p:txBody>
        </p:sp>
        <p:sp>
          <p:nvSpPr>
            <p:cNvPr id="42" name="矩形 41"/>
            <p:cNvSpPr/>
            <p:nvPr/>
          </p:nvSpPr>
          <p:spPr>
            <a:xfrm>
              <a:off x="5657757" y="2596919"/>
              <a:ext cx="975174"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i="1" dirty="0">
                  <a:solidFill>
                    <a:prstClr val="black">
                      <a:lumMod val="65000"/>
                      <a:lumOff val="35000"/>
                    </a:prstClr>
                  </a:solidFill>
                  <a:latin typeface="Calibri" pitchFamily="34" charset="0"/>
                </a:rPr>
                <a:t>ACE</a:t>
              </a:r>
            </a:p>
          </p:txBody>
        </p:sp>
        <p:cxnSp>
          <p:nvCxnSpPr>
            <p:cNvPr id="43" name="直線單箭頭接點 42"/>
            <p:cNvCxnSpPr/>
            <p:nvPr/>
          </p:nvCxnSpPr>
          <p:spPr>
            <a:xfrm>
              <a:off x="6201427" y="922631"/>
              <a:ext cx="2290" cy="240623"/>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5937724" y="684374"/>
              <a:ext cx="543732" cy="280406"/>
            </a:xfrm>
            <a:prstGeom prst="rect">
              <a:avLst/>
            </a:prstGeom>
            <a:noFill/>
          </p:spPr>
          <p:txBody>
            <a:bodyPr wrap="square" lIns="0" tIns="0" rIns="0" bIns="0" rtlCol="0" anchor="ctr" anchorCtr="0">
              <a:spAutoFit/>
            </a:bodyPr>
            <a:lstStyle/>
            <a:p>
              <a:pPr algn="ctr">
                <a:lnSpc>
                  <a:spcPts val="1800"/>
                </a:lnSpc>
              </a:pPr>
              <a:r>
                <a:rPr lang="en-US" altLang="zh-TW" sz="1800" b="1" dirty="0">
                  <a:solidFill>
                    <a:prstClr val="white"/>
                  </a:solidFill>
                  <a:latin typeface="Calibri" pitchFamily="34" charset="0"/>
                </a:rPr>
                <a:t>PLIC</a:t>
              </a:r>
              <a:endParaRPr lang="zh-TW" altLang="en-US" sz="1600" b="1" dirty="0">
                <a:solidFill>
                  <a:prstClr val="white"/>
                </a:solidFill>
                <a:latin typeface="Calibri" pitchFamily="34" charset="0"/>
              </a:endParaRPr>
            </a:p>
          </p:txBody>
        </p:sp>
        <p:cxnSp>
          <p:nvCxnSpPr>
            <p:cNvPr id="45" name="直線單箭頭接點 44"/>
            <p:cNvCxnSpPr/>
            <p:nvPr/>
          </p:nvCxnSpPr>
          <p:spPr>
            <a:xfrm>
              <a:off x="8357319" y="938709"/>
              <a:ext cx="2197" cy="233068"/>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7714330" y="695513"/>
              <a:ext cx="1263674" cy="284300"/>
            </a:xfrm>
            <a:prstGeom prst="rect">
              <a:avLst/>
            </a:prstGeom>
            <a:noFill/>
          </p:spPr>
          <p:txBody>
            <a:bodyPr wrap="square" lIns="0" tIns="0" rIns="0" bIns="0" rtlCol="0" anchor="ctr" anchorCtr="0">
              <a:spAutoFit/>
            </a:bodyPr>
            <a:lstStyle/>
            <a:p>
              <a:pPr algn="ctr">
                <a:lnSpc>
                  <a:spcPts val="1800"/>
                </a:lnSpc>
              </a:pPr>
              <a:r>
                <a:rPr lang="en-US" altLang="zh-TW" sz="1800" b="1" dirty="0">
                  <a:solidFill>
                    <a:prstClr val="white"/>
                  </a:solidFill>
                  <a:latin typeface="Calibri" pitchFamily="34" charset="0"/>
                </a:rPr>
                <a:t>Debug</a:t>
              </a:r>
              <a:endParaRPr lang="zh-TW" altLang="en-US" sz="1600" b="1" dirty="0">
                <a:solidFill>
                  <a:prstClr val="white"/>
                </a:solidFill>
                <a:latin typeface="Calibri" pitchFamily="34" charset="0"/>
              </a:endParaRPr>
            </a:p>
          </p:txBody>
        </p:sp>
        <p:sp>
          <p:nvSpPr>
            <p:cNvPr id="47" name="文字方塊 46"/>
            <p:cNvSpPr txBox="1"/>
            <p:nvPr/>
          </p:nvSpPr>
          <p:spPr>
            <a:xfrm>
              <a:off x="6995349" y="669271"/>
              <a:ext cx="543603" cy="284300"/>
            </a:xfrm>
            <a:prstGeom prst="rect">
              <a:avLst/>
            </a:prstGeom>
            <a:noFill/>
          </p:spPr>
          <p:txBody>
            <a:bodyPr wrap="square" lIns="0" tIns="0" rIns="0" bIns="0" rtlCol="0" anchor="ctr" anchorCtr="0">
              <a:spAutoFit/>
            </a:bodyPr>
            <a:lstStyle/>
            <a:p>
              <a:pPr algn="ctr">
                <a:lnSpc>
                  <a:spcPts val="1800"/>
                </a:lnSpc>
              </a:pPr>
              <a:r>
                <a:rPr lang="en-US" altLang="zh-TW" sz="1800" b="1" dirty="0">
                  <a:solidFill>
                    <a:prstClr val="white"/>
                  </a:solidFill>
                  <a:latin typeface="Calibri" pitchFamily="34" charset="0"/>
                </a:rPr>
                <a:t>PMU</a:t>
              </a:r>
              <a:endParaRPr lang="zh-TW" altLang="en-US" b="1" dirty="0">
                <a:solidFill>
                  <a:prstClr val="white"/>
                </a:solidFill>
                <a:latin typeface="Calibri" pitchFamily="34" charset="0"/>
              </a:endParaRPr>
            </a:p>
          </p:txBody>
        </p:sp>
        <p:cxnSp>
          <p:nvCxnSpPr>
            <p:cNvPr id="48" name="直線單箭頭接點 47"/>
            <p:cNvCxnSpPr/>
            <p:nvPr/>
          </p:nvCxnSpPr>
          <p:spPr>
            <a:xfrm flipH="1">
              <a:off x="7265576" y="896357"/>
              <a:ext cx="1575" cy="322843"/>
            </a:xfrm>
            <a:prstGeom prst="straightConnector1">
              <a:avLst/>
            </a:prstGeom>
            <a:ln w="254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840273" y="3900186"/>
              <a:ext cx="858724"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800"/>
                </a:lnSpc>
              </a:pPr>
              <a:r>
                <a:rPr lang="en-US" altLang="zh-TW" sz="1800" b="1" dirty="0">
                  <a:solidFill>
                    <a:prstClr val="black"/>
                  </a:solidFill>
                  <a:latin typeface="Calibri" pitchFamily="34" charset="0"/>
                </a:rPr>
                <a:t>BIU</a:t>
              </a:r>
            </a:p>
          </p:txBody>
        </p:sp>
        <p:sp>
          <p:nvSpPr>
            <p:cNvPr id="50" name="矩形 49"/>
            <p:cNvSpPr/>
            <p:nvPr/>
          </p:nvSpPr>
          <p:spPr>
            <a:xfrm>
              <a:off x="5700625" y="3875226"/>
              <a:ext cx="905180" cy="460996"/>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ILM</a:t>
              </a:r>
            </a:p>
          </p:txBody>
        </p:sp>
        <p:sp>
          <p:nvSpPr>
            <p:cNvPr id="51" name="矩形 50"/>
            <p:cNvSpPr/>
            <p:nvPr/>
          </p:nvSpPr>
          <p:spPr>
            <a:xfrm>
              <a:off x="7920603" y="3875226"/>
              <a:ext cx="909627" cy="460996"/>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DLM</a:t>
              </a:r>
            </a:p>
          </p:txBody>
        </p:sp>
        <p:grpSp>
          <p:nvGrpSpPr>
            <p:cNvPr id="52" name="群組 51"/>
            <p:cNvGrpSpPr/>
            <p:nvPr/>
          </p:nvGrpSpPr>
          <p:grpSpPr>
            <a:xfrm>
              <a:off x="5528373" y="4336221"/>
              <a:ext cx="1251150" cy="583910"/>
              <a:chOff x="4354903" y="5757811"/>
              <a:chExt cx="1693333" cy="712088"/>
            </a:xfrm>
          </p:grpSpPr>
          <p:cxnSp>
            <p:nvCxnSpPr>
              <p:cNvPr id="57" name="直線單箭頭接點 56"/>
              <p:cNvCxnSpPr>
                <a:stCxn id="50" idx="2"/>
                <a:endCxn id="58" idx="0"/>
              </p:cNvCxnSpPr>
              <p:nvPr/>
            </p:nvCxnSpPr>
            <p:spPr>
              <a:xfrm>
                <a:off x="5200577" y="5757811"/>
                <a:ext cx="992" cy="301740"/>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4354903" y="6059551"/>
                <a:ext cx="1693333" cy="410348"/>
              </a:xfrm>
              <a:prstGeom prst="rect">
                <a:avLst/>
              </a:prstGeom>
              <a:noFill/>
            </p:spPr>
            <p:txBody>
              <a:bodyPr wrap="square" tIns="0" rtlCol="0" anchor="ctr" anchorCtr="0">
                <a:spAutoFit/>
              </a:bodyPr>
              <a:lstStyle/>
              <a:p>
                <a:pPr algn="ctr">
                  <a:lnSpc>
                    <a:spcPts val="1800"/>
                  </a:lnSpc>
                </a:pPr>
                <a:r>
                  <a:rPr lang="en-US" altLang="zh-TW" sz="1600" b="1" dirty="0">
                    <a:solidFill>
                      <a:prstClr val="white"/>
                    </a:solidFill>
                    <a:latin typeface="Calibri" pitchFamily="34" charset="0"/>
                  </a:rPr>
                  <a:t>SRAM/AHBL</a:t>
                </a:r>
                <a:endParaRPr lang="zh-TW" altLang="en-US" sz="1600" b="1" dirty="0">
                  <a:solidFill>
                    <a:prstClr val="white"/>
                  </a:solidFill>
                  <a:latin typeface="Calibri" pitchFamily="34" charset="0"/>
                </a:endParaRPr>
              </a:p>
            </p:txBody>
          </p:sp>
        </p:grpSp>
        <p:grpSp>
          <p:nvGrpSpPr>
            <p:cNvPr id="53" name="群組 52"/>
            <p:cNvGrpSpPr/>
            <p:nvPr/>
          </p:nvGrpSpPr>
          <p:grpSpPr>
            <a:xfrm>
              <a:off x="7761618" y="4336223"/>
              <a:ext cx="1251150" cy="554909"/>
              <a:chOff x="4239112" y="5774730"/>
              <a:chExt cx="1693333" cy="676718"/>
            </a:xfrm>
          </p:grpSpPr>
          <p:cxnSp>
            <p:nvCxnSpPr>
              <p:cNvPr id="55" name="直線單箭頭接點 54"/>
              <p:cNvCxnSpPr>
                <a:stCxn id="51" idx="2"/>
                <a:endCxn id="56" idx="0"/>
              </p:cNvCxnSpPr>
              <p:nvPr/>
            </p:nvCxnSpPr>
            <p:spPr>
              <a:xfrm>
                <a:off x="5069841" y="5774730"/>
                <a:ext cx="15938" cy="266368"/>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239112" y="6041097"/>
                <a:ext cx="1693333" cy="410351"/>
              </a:xfrm>
              <a:prstGeom prst="rect">
                <a:avLst/>
              </a:prstGeom>
              <a:noFill/>
            </p:spPr>
            <p:txBody>
              <a:bodyPr wrap="square" tIns="0" rtlCol="0" anchor="ctr" anchorCtr="0">
                <a:spAutoFit/>
              </a:bodyPr>
              <a:lstStyle/>
              <a:p>
                <a:pPr algn="ctr">
                  <a:lnSpc>
                    <a:spcPts val="1800"/>
                  </a:lnSpc>
                </a:pPr>
                <a:r>
                  <a:rPr lang="en-US" altLang="zh-TW" sz="1600" b="1" dirty="0">
                    <a:solidFill>
                      <a:prstClr val="white"/>
                    </a:solidFill>
                    <a:latin typeface="Calibri" pitchFamily="34" charset="0"/>
                  </a:rPr>
                  <a:t>SRAM/AHBL</a:t>
                </a:r>
                <a:endParaRPr lang="zh-TW" altLang="en-US" sz="1600" b="1" dirty="0">
                  <a:solidFill>
                    <a:prstClr val="white"/>
                  </a:solidFill>
                  <a:latin typeface="Calibri" pitchFamily="34" charset="0"/>
                </a:endParaRPr>
              </a:p>
            </p:txBody>
          </p:sp>
        </p:grpSp>
        <p:sp>
          <p:nvSpPr>
            <p:cNvPr id="54" name="矩形 53"/>
            <p:cNvSpPr/>
            <p:nvPr/>
          </p:nvSpPr>
          <p:spPr>
            <a:xfrm>
              <a:off x="6780683" y="3239203"/>
              <a:ext cx="960177"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800"/>
                </a:lnSpc>
              </a:pPr>
              <a:r>
                <a:rPr lang="en-US" altLang="zh-TW" sz="1800" b="1" dirty="0" err="1">
                  <a:solidFill>
                    <a:prstClr val="black"/>
                  </a:solidFill>
                  <a:latin typeface="Calibri" pitchFamily="34" charset="0"/>
                </a:rPr>
                <a:t>Mul</a:t>
              </a:r>
              <a:r>
                <a:rPr lang="en-US" altLang="zh-TW" sz="1800" b="1" dirty="0">
                  <a:solidFill>
                    <a:prstClr val="black"/>
                  </a:solidFill>
                  <a:latin typeface="Calibri" pitchFamily="34" charset="0"/>
                </a:rPr>
                <a:t>/</a:t>
              </a:r>
              <a:r>
                <a:rPr lang="en-US" altLang="zh-TW" sz="1800" b="1" dirty="0" err="1">
                  <a:solidFill>
                    <a:prstClr val="black"/>
                  </a:solidFill>
                  <a:latin typeface="Calibri" pitchFamily="34" charset="0"/>
                </a:rPr>
                <a:t>Div</a:t>
              </a:r>
              <a:endParaRPr lang="zh-TW" altLang="en-US" b="1" dirty="0">
                <a:solidFill>
                  <a:prstClr val="black"/>
                </a:solidFill>
                <a:latin typeface="Calibri" pitchFamily="34" charset="0"/>
              </a:endParaRPr>
            </a:p>
          </p:txBody>
        </p:sp>
      </p:grpSp>
      <p:sp>
        <p:nvSpPr>
          <p:cNvPr id="59" name="內容版面配置區 2"/>
          <p:cNvSpPr txBox="1">
            <a:spLocks/>
          </p:cNvSpPr>
          <p:nvPr/>
        </p:nvSpPr>
        <p:spPr bwMode="black">
          <a:xfrm>
            <a:off x="-27827" y="763647"/>
            <a:ext cx="5636013" cy="3900821"/>
          </a:xfrm>
          <a:prstGeom prst="rect">
            <a:avLst/>
          </a:prstGeom>
          <a:noFill/>
          <a:ln w="9525">
            <a:noFill/>
            <a:miter lim="800000"/>
            <a:headEnd/>
            <a:tailEnd/>
          </a:ln>
          <a:scene3d>
            <a:camera prst="orthographicFront"/>
            <a:lightRig rig="threePt" dir="t"/>
          </a:scene3d>
          <a:sp3d extrusionH="571500">
            <a:extrusionClr>
              <a:srgbClr val="800080"/>
            </a:extrusionClr>
          </a:sp3d>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Wingdings" pitchFamily="2" charset="2"/>
              <a:buChar char="v"/>
              <a:defRPr kumimoji="1" sz="3200">
                <a:solidFill>
                  <a:schemeClr val="tx1"/>
                </a:solidFill>
                <a:latin typeface="Tahoma" pitchFamily="34" charset="0"/>
                <a:ea typeface="新細明體" pitchFamily="18" charset="-120"/>
                <a:cs typeface="+mn-cs"/>
              </a:defRPr>
            </a:lvl1pPr>
            <a:lvl2pPr marL="742950" indent="-285750" algn="l" rtl="0" eaLnBrk="0" fontAlgn="base" hangingPunct="0">
              <a:spcBef>
                <a:spcPct val="20000"/>
              </a:spcBef>
              <a:spcAft>
                <a:spcPct val="0"/>
              </a:spcAft>
              <a:buClr>
                <a:srgbClr val="080808"/>
              </a:buClr>
              <a:buFont typeface="Wingdings" pitchFamily="2" charset="2"/>
              <a:buChar char="n"/>
              <a:defRPr kumimoji="1" sz="3200">
                <a:solidFill>
                  <a:schemeClr val="tx1"/>
                </a:solidFill>
                <a:latin typeface="Tahoma" pitchFamily="34" charset="0"/>
                <a:ea typeface="新細明體" pitchFamily="18" charset="-120"/>
              </a:defRPr>
            </a:lvl2pPr>
            <a:lvl3pPr marL="1143000" indent="-228600" algn="l" rtl="0" eaLnBrk="0" fontAlgn="base" hangingPunct="0">
              <a:spcBef>
                <a:spcPct val="20000"/>
              </a:spcBef>
              <a:spcAft>
                <a:spcPct val="0"/>
              </a:spcAft>
              <a:buClr>
                <a:srgbClr val="080808"/>
              </a:buClr>
              <a:buFont typeface="Wingdings" pitchFamily="2" charset="2"/>
              <a:buChar char="u"/>
              <a:defRPr kumimoji="1" sz="3200">
                <a:solidFill>
                  <a:schemeClr val="tx1"/>
                </a:solidFill>
                <a:latin typeface="Tahoma" pitchFamily="34" charset="0"/>
                <a:ea typeface="新細明體" pitchFamily="18" charset="-120"/>
              </a:defRPr>
            </a:lvl3pPr>
            <a:lvl4pPr marL="1600200" indent="-228600" algn="l" rtl="0" eaLnBrk="0" fontAlgn="base" hangingPunct="0">
              <a:spcBef>
                <a:spcPct val="20000"/>
              </a:spcBef>
              <a:spcAft>
                <a:spcPct val="0"/>
              </a:spcAft>
              <a:buClr>
                <a:srgbClr val="080808"/>
              </a:buClr>
              <a:buFont typeface="Wingdings" pitchFamily="2" charset="2"/>
              <a:buChar char="l"/>
              <a:defRPr kumimoji="1" sz="3200">
                <a:solidFill>
                  <a:schemeClr val="tx1"/>
                </a:solidFill>
                <a:latin typeface="Tahoma" pitchFamily="34" charset="0"/>
                <a:ea typeface="新細明體" pitchFamily="18" charset="-120"/>
              </a:defRPr>
            </a:lvl4pPr>
            <a:lvl5pPr marL="2057400" indent="-228600" algn="l" rtl="0" eaLnBrk="0" fontAlgn="base" hangingPunct="0">
              <a:spcBef>
                <a:spcPct val="20000"/>
              </a:spcBef>
              <a:spcAft>
                <a:spcPct val="0"/>
              </a:spcAft>
              <a:buClr>
                <a:srgbClr val="080808"/>
              </a:buClr>
              <a:buFont typeface="Wingdings" pitchFamily="2" charset="2"/>
              <a:buChar char="Ø"/>
              <a:defRPr kumimoji="1" sz="3200">
                <a:solidFill>
                  <a:schemeClr val="tx1"/>
                </a:solidFill>
                <a:latin typeface="Tahoma" pitchFamily="34" charset="0"/>
                <a:ea typeface="新細明體" pitchFamily="18" charset="-120"/>
              </a:defRPr>
            </a:lvl5pPr>
            <a:lvl6pPr marL="25146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6pPr>
            <a:lvl7pPr marL="29718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7pPr>
            <a:lvl8pPr marL="34290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8pPr>
            <a:lvl9pPr marL="38862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9pPr>
          </a:lstStyle>
          <a:p>
            <a:pPr>
              <a:lnSpc>
                <a:spcPts val="2300"/>
              </a:lnSpc>
              <a:spcBef>
                <a:spcPts val="0"/>
              </a:spcBef>
              <a:spcAft>
                <a:spcPts val="0"/>
              </a:spcAft>
              <a:buClrTx/>
              <a:buFont typeface="Wingdings" pitchFamily="2" charset="2"/>
              <a:buChar char="n"/>
            </a:pPr>
            <a:r>
              <a:rPr lang="en-US" altLang="zh-TW" sz="2000" b="1" dirty="0">
                <a:solidFill>
                  <a:prstClr val="white"/>
                </a:solidFill>
              </a:rPr>
              <a:t>AndeStar V5 or V5e ISA</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Based on RV32-IMC or RV32-EMC</a:t>
            </a:r>
          </a:p>
          <a:p>
            <a:pPr>
              <a:lnSpc>
                <a:spcPts val="2300"/>
              </a:lnSpc>
              <a:spcBef>
                <a:spcPts val="0"/>
              </a:spcBef>
              <a:spcAft>
                <a:spcPts val="0"/>
              </a:spcAft>
              <a:buClrTx/>
              <a:buFont typeface="Wingdings" pitchFamily="2" charset="2"/>
              <a:buChar char="n"/>
            </a:pPr>
            <a:r>
              <a:rPr lang="en-US" altLang="zh-TW" sz="2000" b="1" dirty="0">
                <a:solidFill>
                  <a:prstClr val="white"/>
                </a:solidFill>
                <a:sym typeface="Wingdings" pitchFamily="2" charset="2"/>
              </a:rPr>
              <a:t>2-stage pipeline, single-issue</a:t>
            </a:r>
          </a:p>
          <a:p>
            <a:pPr>
              <a:lnSpc>
                <a:spcPts val="2300"/>
              </a:lnSpc>
              <a:spcBef>
                <a:spcPts val="0"/>
              </a:spcBef>
              <a:spcAft>
                <a:spcPts val="0"/>
              </a:spcAft>
              <a:buClrTx/>
              <a:buFont typeface="Wingdings" pitchFamily="2" charset="2"/>
              <a:buChar char="n"/>
            </a:pPr>
            <a:r>
              <a:rPr lang="en-US" altLang="zh-TW" sz="2000" b="1" dirty="0">
                <a:solidFill>
                  <a:prstClr val="white"/>
                </a:solidFill>
                <a:sym typeface="Wingdings" pitchFamily="2" charset="2"/>
              </a:rPr>
              <a:t>AHB-lite system bus</a:t>
            </a:r>
          </a:p>
          <a:p>
            <a:pPr>
              <a:lnSpc>
                <a:spcPts val="2300"/>
              </a:lnSpc>
              <a:spcBef>
                <a:spcPts val="0"/>
              </a:spcBef>
              <a:spcAft>
                <a:spcPts val="0"/>
              </a:spcAft>
              <a:buClrTx/>
              <a:buFont typeface="Wingdings" pitchFamily="2" charset="2"/>
              <a:buChar char="n"/>
            </a:pPr>
            <a:r>
              <a:rPr lang="en-US" altLang="zh-TW" sz="2000" b="1" dirty="0">
                <a:solidFill>
                  <a:prstClr val="white"/>
                </a:solidFill>
                <a:sym typeface="Wingdings" pitchFamily="2" charset="2"/>
              </a:rPr>
              <a:t>WFI/WFE</a:t>
            </a:r>
          </a:p>
          <a:p>
            <a:pPr>
              <a:lnSpc>
                <a:spcPts val="2300"/>
              </a:lnSpc>
              <a:spcBef>
                <a:spcPts val="0"/>
              </a:spcBef>
              <a:spcAft>
                <a:spcPts val="0"/>
              </a:spcAft>
              <a:buClrTx/>
              <a:buFont typeface="Wingdings" pitchFamily="2" charset="2"/>
              <a:buChar char="n"/>
            </a:pPr>
            <a:r>
              <a:rPr lang="en-US" altLang="zh-TW" sz="2000" b="1" dirty="0">
                <a:solidFill>
                  <a:prstClr val="white"/>
                </a:solidFill>
                <a:sym typeface="Wingdings" pitchFamily="2" charset="2"/>
              </a:rPr>
              <a:t>Rich baseline options:</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PMP: up to 16 entries</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M-mode, or M+U-mode</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Multiplier: fast or small (1 or 17 cycles)</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Branch prediction: static or dynamic</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I/D Local Memory: 1KiB to 512MiB</a:t>
            </a:r>
          </a:p>
          <a:p>
            <a:pPr lvl="1">
              <a:lnSpc>
                <a:spcPts val="2300"/>
              </a:lnSpc>
              <a:spcBef>
                <a:spcPts val="0"/>
              </a:spcBef>
              <a:spcAft>
                <a:spcPts val="0"/>
              </a:spcAft>
              <a:buClrTx/>
              <a:buFont typeface="Wingdings" pitchFamily="2" charset="2"/>
              <a:buChar char="l"/>
            </a:pPr>
            <a:r>
              <a:rPr lang="en-US" altLang="zh-TW" sz="1800" dirty="0">
                <a:solidFill>
                  <a:prstClr val="white"/>
                </a:solidFill>
                <a:sym typeface="Wingdings" pitchFamily="2" charset="2"/>
              </a:rPr>
              <a:t>I Cache: 1KB to 32KB; direct-map or 2-way</a:t>
            </a:r>
          </a:p>
          <a:p>
            <a:pPr lvl="1">
              <a:lnSpc>
                <a:spcPts val="2300"/>
              </a:lnSpc>
              <a:spcBef>
                <a:spcPts val="0"/>
              </a:spcBef>
              <a:spcAft>
                <a:spcPts val="0"/>
              </a:spcAft>
              <a:buClrTx/>
              <a:buFont typeface="Wingdings" pitchFamily="2" charset="2"/>
              <a:buChar char="l"/>
            </a:pPr>
            <a:r>
              <a:rPr lang="en-US" altLang="zh-TW" sz="1800" dirty="0">
                <a:solidFill>
                  <a:prstClr val="white"/>
                </a:solidFill>
                <a:ea typeface="Tahoma" pitchFamily="34" charset="0"/>
                <a:cs typeface="Tahoma" pitchFamily="34" charset="0"/>
                <a:sym typeface="Wingdings" pitchFamily="2" charset="2"/>
              </a:rPr>
              <a:t>HW-handled misaligned load/store</a:t>
            </a:r>
          </a:p>
        </p:txBody>
      </p:sp>
    </p:spTree>
    <p:extLst>
      <p:ext uri="{BB962C8B-B14F-4D97-AF65-F5344CB8AC3E}">
        <p14:creationId xmlns:p14="http://schemas.microsoft.com/office/powerpoint/2010/main" val="358401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7"/>
          </p:nvPr>
        </p:nvSpPr>
        <p:spPr/>
        <p:txBody>
          <a:bodyPr/>
          <a:lstStyle/>
          <a:p>
            <a:r>
              <a:rPr lang="en-US" altLang="zh-TW" sz="2800" dirty="0"/>
              <a:t>AndesCore 22-Series</a:t>
            </a:r>
            <a:endParaRPr lang="zh-TW" altLang="en-US" dirty="0"/>
          </a:p>
        </p:txBody>
      </p:sp>
      <p:grpSp>
        <p:nvGrpSpPr>
          <p:cNvPr id="30" name="群組 29"/>
          <p:cNvGrpSpPr/>
          <p:nvPr/>
        </p:nvGrpSpPr>
        <p:grpSpPr>
          <a:xfrm>
            <a:off x="5550675" y="867507"/>
            <a:ext cx="3501452" cy="3700866"/>
            <a:chOff x="5528373" y="646968"/>
            <a:chExt cx="3501452" cy="4495666"/>
          </a:xfrm>
        </p:grpSpPr>
        <p:sp>
          <p:nvSpPr>
            <p:cNvPr id="31" name="矩形 30"/>
            <p:cNvSpPr/>
            <p:nvPr/>
          </p:nvSpPr>
          <p:spPr>
            <a:xfrm>
              <a:off x="5577114" y="646968"/>
              <a:ext cx="3452711" cy="44501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ffectLst>
              <a:outerShdw blurRad="50800" dist="38100" dir="2700000" algn="tl" rotWithShape="0">
                <a:prstClr val="black">
                  <a:alpha val="40000"/>
                </a:prstClr>
              </a:outerShdw>
            </a:effectLst>
            <a:scene3d>
              <a:camera prst="orthographicFront"/>
              <a:lightRig rig="threePt" dir="t"/>
            </a:scene3d>
            <a:sp3d extrusionH="5715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800"/>
                </a:lnSpc>
              </a:pPr>
              <a:endParaRPr lang="zh-TW" altLang="en-US" sz="2800" b="1" dirty="0">
                <a:solidFill>
                  <a:prstClr val="white"/>
                </a:solidFill>
                <a:latin typeface="Calibri" pitchFamily="34" charset="0"/>
              </a:endParaRPr>
            </a:p>
          </p:txBody>
        </p:sp>
        <p:sp>
          <p:nvSpPr>
            <p:cNvPr id="32" name="矩形 31"/>
            <p:cNvSpPr/>
            <p:nvPr/>
          </p:nvSpPr>
          <p:spPr>
            <a:xfrm>
              <a:off x="5629457" y="1933847"/>
              <a:ext cx="3243433"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altLang="zh-TW" sz="2000" b="1" dirty="0">
                  <a:solidFill>
                    <a:prstClr val="black"/>
                  </a:solidFill>
                  <a:latin typeface="Calibri" pitchFamily="34" charset="0"/>
                </a:rPr>
                <a:t>N22 uCore, PMP</a:t>
              </a:r>
              <a:endParaRPr lang="zh-TW" altLang="en-US" sz="2000" b="1" dirty="0">
                <a:solidFill>
                  <a:prstClr val="black"/>
                </a:solidFill>
                <a:latin typeface="Calibri" pitchFamily="34" charset="0"/>
              </a:endParaRPr>
            </a:p>
          </p:txBody>
        </p:sp>
        <p:sp>
          <p:nvSpPr>
            <p:cNvPr id="33" name="矩形 32"/>
            <p:cNvSpPr/>
            <p:nvPr/>
          </p:nvSpPr>
          <p:spPr>
            <a:xfrm>
              <a:off x="6801065" y="1297796"/>
              <a:ext cx="795489"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500"/>
                </a:lnSpc>
              </a:pPr>
              <a:r>
                <a:rPr lang="en-US" altLang="zh-TW" sz="1800" b="1" dirty="0">
                  <a:solidFill>
                    <a:prstClr val="black"/>
                  </a:solidFill>
                  <a:latin typeface="Calibri" pitchFamily="34" charset="0"/>
                </a:rPr>
                <a:t>WFI / WFE</a:t>
              </a:r>
            </a:p>
          </p:txBody>
        </p:sp>
        <p:sp>
          <p:nvSpPr>
            <p:cNvPr id="34" name="矩形 33"/>
            <p:cNvSpPr/>
            <p:nvPr/>
          </p:nvSpPr>
          <p:spPr>
            <a:xfrm>
              <a:off x="7841790" y="1281228"/>
              <a:ext cx="1038143"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HW </a:t>
              </a:r>
              <a:r>
                <a:rPr lang="en-US" altLang="zh-TW" sz="1800" b="1" dirty="0" err="1">
                  <a:solidFill>
                    <a:prstClr val="black"/>
                  </a:solidFill>
                  <a:latin typeface="Calibri" pitchFamily="34" charset="0"/>
                </a:rPr>
                <a:t>Bkpt</a:t>
              </a:r>
              <a:endParaRPr lang="zh-TW" altLang="en-US" sz="1800" b="1" dirty="0">
                <a:solidFill>
                  <a:prstClr val="black"/>
                </a:solidFill>
                <a:latin typeface="Calibri" pitchFamily="34" charset="0"/>
              </a:endParaRPr>
            </a:p>
          </p:txBody>
        </p:sp>
        <p:sp>
          <p:nvSpPr>
            <p:cNvPr id="35" name="矩形 34"/>
            <p:cNvSpPr/>
            <p:nvPr/>
          </p:nvSpPr>
          <p:spPr>
            <a:xfrm>
              <a:off x="5666456" y="1297796"/>
              <a:ext cx="965289"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500"/>
                </a:lnSpc>
              </a:pPr>
              <a:r>
                <a:rPr lang="en-US" altLang="zh-TW" sz="1800" b="1" dirty="0">
                  <a:solidFill>
                    <a:prstClr val="black"/>
                  </a:solidFill>
                  <a:latin typeface="Calibri" pitchFamily="34" charset="0"/>
                </a:rPr>
                <a:t>Interrupt</a:t>
              </a:r>
            </a:p>
            <a:p>
              <a:pPr algn="ctr">
                <a:lnSpc>
                  <a:spcPts val="1500"/>
                </a:lnSpc>
              </a:pPr>
              <a:r>
                <a:rPr lang="en-US" altLang="zh-TW" sz="1800" b="1" dirty="0">
                  <a:solidFill>
                    <a:prstClr val="black"/>
                  </a:solidFill>
                  <a:latin typeface="Calibri" pitchFamily="34" charset="0"/>
                </a:rPr>
                <a:t>Intf.</a:t>
              </a:r>
              <a:endParaRPr lang="zh-TW" altLang="en-US" sz="1800" b="1" dirty="0">
                <a:solidFill>
                  <a:prstClr val="black"/>
                </a:solidFill>
                <a:latin typeface="Calibri" pitchFamily="34" charset="0"/>
              </a:endParaRPr>
            </a:p>
          </p:txBody>
        </p:sp>
        <p:sp>
          <p:nvSpPr>
            <p:cNvPr id="36" name="矩形 35"/>
            <p:cNvSpPr/>
            <p:nvPr/>
          </p:nvSpPr>
          <p:spPr>
            <a:xfrm>
              <a:off x="7894397" y="3230436"/>
              <a:ext cx="960177"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Br. </a:t>
              </a:r>
              <a:r>
                <a:rPr lang="en-US" altLang="zh-TW" sz="1800" b="1" dirty="0" err="1">
                  <a:solidFill>
                    <a:prstClr val="black"/>
                  </a:solidFill>
                  <a:latin typeface="Calibri" pitchFamily="34" charset="0"/>
                </a:rPr>
                <a:t>Pred</a:t>
              </a:r>
              <a:endParaRPr lang="zh-TW" altLang="en-US" sz="1800" b="1" dirty="0">
                <a:solidFill>
                  <a:prstClr val="black"/>
                </a:solidFill>
                <a:latin typeface="Calibri" pitchFamily="34" charset="0"/>
              </a:endParaRPr>
            </a:p>
          </p:txBody>
        </p:sp>
        <p:sp>
          <p:nvSpPr>
            <p:cNvPr id="37" name="矩形 36"/>
            <p:cNvSpPr/>
            <p:nvPr/>
          </p:nvSpPr>
          <p:spPr>
            <a:xfrm>
              <a:off x="6770428" y="2591633"/>
              <a:ext cx="973529"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i="1" dirty="0">
                  <a:solidFill>
                    <a:prstClr val="black">
                      <a:lumMod val="65000"/>
                      <a:lumOff val="35000"/>
                    </a:prstClr>
                  </a:solidFill>
                  <a:latin typeface="Calibri" pitchFamily="34" charset="0"/>
                </a:rPr>
                <a:t>DSP</a:t>
              </a:r>
              <a:endParaRPr lang="zh-TW" altLang="en-US" sz="1800" b="1" i="1" dirty="0">
                <a:solidFill>
                  <a:prstClr val="black">
                    <a:lumMod val="65000"/>
                    <a:lumOff val="35000"/>
                  </a:prstClr>
                </a:solidFill>
                <a:latin typeface="Calibri" pitchFamily="34" charset="0"/>
              </a:endParaRPr>
            </a:p>
          </p:txBody>
        </p:sp>
        <p:sp>
          <p:nvSpPr>
            <p:cNvPr id="38" name="矩形 37"/>
            <p:cNvSpPr/>
            <p:nvPr/>
          </p:nvSpPr>
          <p:spPr>
            <a:xfrm>
              <a:off x="7880993" y="2591637"/>
              <a:ext cx="959977"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i="1" dirty="0">
                  <a:solidFill>
                    <a:prstClr val="black">
                      <a:lumMod val="65000"/>
                      <a:lumOff val="35000"/>
                    </a:prstClr>
                  </a:solidFill>
                  <a:latin typeface="Calibri" pitchFamily="34" charset="0"/>
                </a:rPr>
                <a:t>FPU</a:t>
              </a:r>
            </a:p>
          </p:txBody>
        </p:sp>
        <p:cxnSp>
          <p:nvCxnSpPr>
            <p:cNvPr id="39" name="直線單箭頭接點 38"/>
            <p:cNvCxnSpPr>
              <a:stCxn id="49" idx="2"/>
              <a:endCxn id="40" idx="0"/>
            </p:cNvCxnSpPr>
            <p:nvPr/>
          </p:nvCxnSpPr>
          <p:spPr>
            <a:xfrm>
              <a:off x="7269635" y="4361181"/>
              <a:ext cx="6577" cy="388885"/>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6616229" y="4750066"/>
              <a:ext cx="1319965" cy="392568"/>
            </a:xfrm>
            <a:prstGeom prst="rect">
              <a:avLst/>
            </a:prstGeom>
            <a:noFill/>
          </p:spPr>
          <p:txBody>
            <a:bodyPr wrap="square" lIns="0" rIns="0" rtlCol="0" anchor="ctr" anchorCtr="0">
              <a:spAutoFit/>
            </a:bodyPr>
            <a:lstStyle/>
            <a:p>
              <a:pPr algn="ctr">
                <a:lnSpc>
                  <a:spcPts val="1800"/>
                </a:lnSpc>
              </a:pPr>
              <a:r>
                <a:rPr lang="en-US" altLang="zh-TW" sz="1600" b="1" u="sng" dirty="0">
                  <a:solidFill>
                    <a:prstClr val="white"/>
                  </a:solidFill>
                  <a:latin typeface="Calibri" pitchFamily="34" charset="0"/>
                </a:rPr>
                <a:t>AHBL/APB/FIO</a:t>
              </a:r>
              <a:endParaRPr lang="zh-TW" altLang="en-US" sz="1600" b="1" u="sng" dirty="0">
                <a:solidFill>
                  <a:prstClr val="white"/>
                </a:solidFill>
                <a:latin typeface="Calibri" pitchFamily="34" charset="0"/>
              </a:endParaRPr>
            </a:p>
          </p:txBody>
        </p:sp>
        <p:sp>
          <p:nvSpPr>
            <p:cNvPr id="41" name="矩形 40"/>
            <p:cNvSpPr/>
            <p:nvPr/>
          </p:nvSpPr>
          <p:spPr>
            <a:xfrm>
              <a:off x="5658884" y="3233855"/>
              <a:ext cx="948755" cy="460996"/>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err="1">
                  <a:solidFill>
                    <a:prstClr val="black"/>
                  </a:solidFill>
                  <a:latin typeface="Calibri" pitchFamily="34" charset="0"/>
                </a:rPr>
                <a:t>ICache</a:t>
              </a:r>
              <a:endParaRPr lang="en-US" altLang="zh-TW" sz="1600" b="1" dirty="0">
                <a:solidFill>
                  <a:prstClr val="black"/>
                </a:solidFill>
                <a:latin typeface="Calibri" pitchFamily="34" charset="0"/>
              </a:endParaRPr>
            </a:p>
          </p:txBody>
        </p:sp>
        <p:sp>
          <p:nvSpPr>
            <p:cNvPr id="42" name="矩形 41"/>
            <p:cNvSpPr/>
            <p:nvPr/>
          </p:nvSpPr>
          <p:spPr>
            <a:xfrm>
              <a:off x="5657757" y="2596919"/>
              <a:ext cx="975174" cy="460995"/>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i="1" dirty="0">
                  <a:solidFill>
                    <a:prstClr val="black">
                      <a:lumMod val="65000"/>
                      <a:lumOff val="35000"/>
                    </a:prstClr>
                  </a:solidFill>
                  <a:latin typeface="Calibri" pitchFamily="34" charset="0"/>
                </a:rPr>
                <a:t>ACE</a:t>
              </a:r>
            </a:p>
          </p:txBody>
        </p:sp>
        <p:cxnSp>
          <p:nvCxnSpPr>
            <p:cNvPr id="43" name="直線單箭頭接點 42"/>
            <p:cNvCxnSpPr/>
            <p:nvPr/>
          </p:nvCxnSpPr>
          <p:spPr>
            <a:xfrm>
              <a:off x="6201427" y="922631"/>
              <a:ext cx="2290" cy="240623"/>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5937724" y="684374"/>
              <a:ext cx="543732" cy="280406"/>
            </a:xfrm>
            <a:prstGeom prst="rect">
              <a:avLst/>
            </a:prstGeom>
            <a:noFill/>
          </p:spPr>
          <p:txBody>
            <a:bodyPr wrap="square" lIns="0" tIns="0" rIns="0" bIns="0" rtlCol="0" anchor="ctr" anchorCtr="0">
              <a:spAutoFit/>
            </a:bodyPr>
            <a:lstStyle/>
            <a:p>
              <a:pPr algn="ctr">
                <a:lnSpc>
                  <a:spcPts val="1800"/>
                </a:lnSpc>
              </a:pPr>
              <a:r>
                <a:rPr lang="en-US" altLang="zh-TW" sz="1800" b="1" dirty="0">
                  <a:solidFill>
                    <a:prstClr val="white"/>
                  </a:solidFill>
                  <a:latin typeface="Calibri" pitchFamily="34" charset="0"/>
                </a:rPr>
                <a:t>PLIC</a:t>
              </a:r>
              <a:endParaRPr lang="zh-TW" altLang="en-US" sz="1600" b="1" dirty="0">
                <a:solidFill>
                  <a:prstClr val="white"/>
                </a:solidFill>
                <a:latin typeface="Calibri" pitchFamily="34" charset="0"/>
              </a:endParaRPr>
            </a:p>
          </p:txBody>
        </p:sp>
        <p:cxnSp>
          <p:nvCxnSpPr>
            <p:cNvPr id="45" name="直線單箭頭接點 44"/>
            <p:cNvCxnSpPr/>
            <p:nvPr/>
          </p:nvCxnSpPr>
          <p:spPr>
            <a:xfrm>
              <a:off x="8357319" y="938709"/>
              <a:ext cx="2197" cy="233068"/>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7714330" y="695513"/>
              <a:ext cx="1263674" cy="284300"/>
            </a:xfrm>
            <a:prstGeom prst="rect">
              <a:avLst/>
            </a:prstGeom>
            <a:noFill/>
          </p:spPr>
          <p:txBody>
            <a:bodyPr wrap="square" lIns="0" tIns="0" rIns="0" bIns="0" rtlCol="0" anchor="ctr" anchorCtr="0">
              <a:spAutoFit/>
            </a:bodyPr>
            <a:lstStyle/>
            <a:p>
              <a:pPr algn="ctr">
                <a:lnSpc>
                  <a:spcPts val="1800"/>
                </a:lnSpc>
              </a:pPr>
              <a:r>
                <a:rPr lang="en-US" altLang="zh-TW" sz="1800" b="1" dirty="0">
                  <a:solidFill>
                    <a:prstClr val="white"/>
                  </a:solidFill>
                  <a:latin typeface="Calibri" pitchFamily="34" charset="0"/>
                </a:rPr>
                <a:t>Debug</a:t>
              </a:r>
              <a:endParaRPr lang="zh-TW" altLang="en-US" sz="1600" b="1" dirty="0">
                <a:solidFill>
                  <a:prstClr val="white"/>
                </a:solidFill>
                <a:latin typeface="Calibri" pitchFamily="34" charset="0"/>
              </a:endParaRPr>
            </a:p>
          </p:txBody>
        </p:sp>
        <p:sp>
          <p:nvSpPr>
            <p:cNvPr id="47" name="文字方塊 46"/>
            <p:cNvSpPr txBox="1"/>
            <p:nvPr/>
          </p:nvSpPr>
          <p:spPr>
            <a:xfrm>
              <a:off x="6995349" y="669271"/>
              <a:ext cx="543603" cy="284300"/>
            </a:xfrm>
            <a:prstGeom prst="rect">
              <a:avLst/>
            </a:prstGeom>
            <a:noFill/>
          </p:spPr>
          <p:txBody>
            <a:bodyPr wrap="square" lIns="0" tIns="0" rIns="0" bIns="0" rtlCol="0" anchor="ctr" anchorCtr="0">
              <a:spAutoFit/>
            </a:bodyPr>
            <a:lstStyle/>
            <a:p>
              <a:pPr algn="ctr">
                <a:lnSpc>
                  <a:spcPts val="1800"/>
                </a:lnSpc>
              </a:pPr>
              <a:r>
                <a:rPr lang="en-US" altLang="zh-TW" sz="1800" b="1" dirty="0">
                  <a:solidFill>
                    <a:prstClr val="white"/>
                  </a:solidFill>
                  <a:latin typeface="Calibri" pitchFamily="34" charset="0"/>
                </a:rPr>
                <a:t>PMU</a:t>
              </a:r>
              <a:endParaRPr lang="zh-TW" altLang="en-US" b="1" dirty="0">
                <a:solidFill>
                  <a:prstClr val="white"/>
                </a:solidFill>
                <a:latin typeface="Calibri" pitchFamily="34" charset="0"/>
              </a:endParaRPr>
            </a:p>
          </p:txBody>
        </p:sp>
        <p:cxnSp>
          <p:nvCxnSpPr>
            <p:cNvPr id="48" name="直線單箭頭接點 47"/>
            <p:cNvCxnSpPr/>
            <p:nvPr/>
          </p:nvCxnSpPr>
          <p:spPr>
            <a:xfrm flipH="1">
              <a:off x="7265576" y="896357"/>
              <a:ext cx="1575" cy="322843"/>
            </a:xfrm>
            <a:prstGeom prst="straightConnector1">
              <a:avLst/>
            </a:prstGeom>
            <a:ln w="254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840273" y="3900186"/>
              <a:ext cx="858724"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800"/>
                </a:lnSpc>
              </a:pPr>
              <a:r>
                <a:rPr lang="en-US" altLang="zh-TW" sz="1800" b="1" dirty="0">
                  <a:solidFill>
                    <a:prstClr val="black"/>
                  </a:solidFill>
                  <a:latin typeface="Calibri" pitchFamily="34" charset="0"/>
                </a:rPr>
                <a:t>BIU</a:t>
              </a:r>
            </a:p>
          </p:txBody>
        </p:sp>
        <p:sp>
          <p:nvSpPr>
            <p:cNvPr id="50" name="矩形 49"/>
            <p:cNvSpPr/>
            <p:nvPr/>
          </p:nvSpPr>
          <p:spPr>
            <a:xfrm>
              <a:off x="5700625" y="3875226"/>
              <a:ext cx="905180" cy="460996"/>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ILM</a:t>
              </a:r>
            </a:p>
          </p:txBody>
        </p:sp>
        <p:sp>
          <p:nvSpPr>
            <p:cNvPr id="51" name="矩形 50"/>
            <p:cNvSpPr/>
            <p:nvPr/>
          </p:nvSpPr>
          <p:spPr>
            <a:xfrm>
              <a:off x="7920603" y="3875226"/>
              <a:ext cx="909627" cy="460996"/>
            </a:xfrm>
            <a:prstGeom prst="rect">
              <a:avLst/>
            </a:prstGeom>
            <a:solidFill>
              <a:schemeClr val="accent4">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600"/>
                </a:lnSpc>
              </a:pPr>
              <a:r>
                <a:rPr lang="en-US" altLang="zh-TW" sz="1800" b="1" dirty="0">
                  <a:solidFill>
                    <a:prstClr val="black"/>
                  </a:solidFill>
                  <a:latin typeface="Calibri" pitchFamily="34" charset="0"/>
                </a:rPr>
                <a:t>DLM</a:t>
              </a:r>
            </a:p>
          </p:txBody>
        </p:sp>
        <p:grpSp>
          <p:nvGrpSpPr>
            <p:cNvPr id="52" name="群組 51"/>
            <p:cNvGrpSpPr/>
            <p:nvPr/>
          </p:nvGrpSpPr>
          <p:grpSpPr>
            <a:xfrm>
              <a:off x="5528373" y="4336221"/>
              <a:ext cx="1251150" cy="583910"/>
              <a:chOff x="4354903" y="5757811"/>
              <a:chExt cx="1693333" cy="712088"/>
            </a:xfrm>
          </p:grpSpPr>
          <p:cxnSp>
            <p:nvCxnSpPr>
              <p:cNvPr id="57" name="直線單箭頭接點 56"/>
              <p:cNvCxnSpPr>
                <a:stCxn id="50" idx="2"/>
                <a:endCxn id="58" idx="0"/>
              </p:cNvCxnSpPr>
              <p:nvPr/>
            </p:nvCxnSpPr>
            <p:spPr>
              <a:xfrm>
                <a:off x="5200577" y="5757811"/>
                <a:ext cx="992" cy="301740"/>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4354903" y="6059551"/>
                <a:ext cx="1693333" cy="410348"/>
              </a:xfrm>
              <a:prstGeom prst="rect">
                <a:avLst/>
              </a:prstGeom>
              <a:noFill/>
            </p:spPr>
            <p:txBody>
              <a:bodyPr wrap="square" tIns="0" rtlCol="0" anchor="ctr" anchorCtr="0">
                <a:spAutoFit/>
              </a:bodyPr>
              <a:lstStyle/>
              <a:p>
                <a:pPr algn="ctr">
                  <a:lnSpc>
                    <a:spcPts val="1800"/>
                  </a:lnSpc>
                </a:pPr>
                <a:r>
                  <a:rPr lang="en-US" altLang="zh-TW" sz="1600" b="1" dirty="0">
                    <a:solidFill>
                      <a:prstClr val="white"/>
                    </a:solidFill>
                    <a:latin typeface="Calibri" pitchFamily="34" charset="0"/>
                  </a:rPr>
                  <a:t>SRAM/AHBL</a:t>
                </a:r>
                <a:endParaRPr lang="zh-TW" altLang="en-US" sz="1600" b="1" dirty="0">
                  <a:solidFill>
                    <a:prstClr val="white"/>
                  </a:solidFill>
                  <a:latin typeface="Calibri" pitchFamily="34" charset="0"/>
                </a:endParaRPr>
              </a:p>
            </p:txBody>
          </p:sp>
        </p:grpSp>
        <p:grpSp>
          <p:nvGrpSpPr>
            <p:cNvPr id="53" name="群組 52"/>
            <p:cNvGrpSpPr/>
            <p:nvPr/>
          </p:nvGrpSpPr>
          <p:grpSpPr>
            <a:xfrm>
              <a:off x="7761618" y="4336223"/>
              <a:ext cx="1251150" cy="554909"/>
              <a:chOff x="4239112" y="5774730"/>
              <a:chExt cx="1693333" cy="676718"/>
            </a:xfrm>
          </p:grpSpPr>
          <p:cxnSp>
            <p:nvCxnSpPr>
              <p:cNvPr id="55" name="直線單箭頭接點 54"/>
              <p:cNvCxnSpPr>
                <a:stCxn id="51" idx="2"/>
                <a:endCxn id="56" idx="0"/>
              </p:cNvCxnSpPr>
              <p:nvPr/>
            </p:nvCxnSpPr>
            <p:spPr>
              <a:xfrm>
                <a:off x="5069841" y="5774730"/>
                <a:ext cx="15938" cy="266368"/>
              </a:xfrm>
              <a:prstGeom prst="straightConnector1">
                <a:avLst/>
              </a:prstGeom>
              <a:ln w="25400">
                <a:solidFill>
                  <a:schemeClr val="tx1"/>
                </a:solidFill>
                <a:prstDash val="solid"/>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239112" y="6041097"/>
                <a:ext cx="1693333" cy="410351"/>
              </a:xfrm>
              <a:prstGeom prst="rect">
                <a:avLst/>
              </a:prstGeom>
              <a:noFill/>
            </p:spPr>
            <p:txBody>
              <a:bodyPr wrap="square" tIns="0" rtlCol="0" anchor="ctr" anchorCtr="0">
                <a:spAutoFit/>
              </a:bodyPr>
              <a:lstStyle/>
              <a:p>
                <a:pPr algn="ctr">
                  <a:lnSpc>
                    <a:spcPts val="1800"/>
                  </a:lnSpc>
                </a:pPr>
                <a:r>
                  <a:rPr lang="en-US" altLang="zh-TW" sz="1600" b="1" dirty="0">
                    <a:solidFill>
                      <a:prstClr val="white"/>
                    </a:solidFill>
                    <a:latin typeface="Calibri" pitchFamily="34" charset="0"/>
                  </a:rPr>
                  <a:t>SRAM/AHBL</a:t>
                </a:r>
                <a:endParaRPr lang="zh-TW" altLang="en-US" sz="1600" b="1" dirty="0">
                  <a:solidFill>
                    <a:prstClr val="white"/>
                  </a:solidFill>
                  <a:latin typeface="Calibri" pitchFamily="34" charset="0"/>
                </a:endParaRPr>
              </a:p>
            </p:txBody>
          </p:sp>
        </p:grpSp>
        <p:sp>
          <p:nvSpPr>
            <p:cNvPr id="54" name="矩形 53"/>
            <p:cNvSpPr/>
            <p:nvPr/>
          </p:nvSpPr>
          <p:spPr>
            <a:xfrm>
              <a:off x="6780683" y="3239203"/>
              <a:ext cx="960177" cy="460995"/>
            </a:xfrm>
            <a:prstGeom prst="rect">
              <a:avLst/>
            </a:prstGeom>
            <a:solidFill>
              <a:schemeClr val="accent2">
                <a:lumMod val="60000"/>
                <a:lumOff val="40000"/>
              </a:schemeClr>
            </a:solidFill>
            <a:ln>
              <a:noFill/>
            </a:ln>
            <a:effectLst>
              <a:reflection blurRad="190500" stA="50000" endPos="50000" dir="5400000" sy="-100000" algn="bl" rotWithShape="0"/>
            </a:effectLst>
            <a:scene3d>
              <a:camera prst="obliqueTopRight"/>
              <a:lightRig rig="threePt" dir="t"/>
            </a:scene3d>
            <a:sp3d extrusionH="571500">
              <a:bevelT w="1016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lnSpc>
                  <a:spcPts val="1800"/>
                </a:lnSpc>
              </a:pPr>
              <a:r>
                <a:rPr lang="en-US" altLang="zh-TW" sz="1800" b="1" dirty="0" err="1">
                  <a:solidFill>
                    <a:prstClr val="black"/>
                  </a:solidFill>
                  <a:latin typeface="Calibri" pitchFamily="34" charset="0"/>
                </a:rPr>
                <a:t>Mul</a:t>
              </a:r>
              <a:r>
                <a:rPr lang="en-US" altLang="zh-TW" sz="1800" b="1" dirty="0">
                  <a:solidFill>
                    <a:prstClr val="black"/>
                  </a:solidFill>
                  <a:latin typeface="Calibri" pitchFamily="34" charset="0"/>
                </a:rPr>
                <a:t>/</a:t>
              </a:r>
              <a:r>
                <a:rPr lang="en-US" altLang="zh-TW" sz="1800" b="1" dirty="0" err="1">
                  <a:solidFill>
                    <a:prstClr val="black"/>
                  </a:solidFill>
                  <a:latin typeface="Calibri" pitchFamily="34" charset="0"/>
                </a:rPr>
                <a:t>Div</a:t>
              </a:r>
              <a:endParaRPr lang="zh-TW" altLang="en-US" b="1" dirty="0">
                <a:solidFill>
                  <a:prstClr val="black"/>
                </a:solidFill>
                <a:latin typeface="Calibri" pitchFamily="34" charset="0"/>
              </a:endParaRPr>
            </a:p>
          </p:txBody>
        </p:sp>
      </p:grpSp>
      <p:sp>
        <p:nvSpPr>
          <p:cNvPr id="59" name="內容版面配置區 2"/>
          <p:cNvSpPr txBox="1">
            <a:spLocks/>
          </p:cNvSpPr>
          <p:nvPr/>
        </p:nvSpPr>
        <p:spPr bwMode="black">
          <a:xfrm>
            <a:off x="-27827" y="763647"/>
            <a:ext cx="5636013" cy="3900821"/>
          </a:xfrm>
          <a:prstGeom prst="rect">
            <a:avLst/>
          </a:prstGeom>
          <a:noFill/>
          <a:ln w="9525">
            <a:noFill/>
            <a:miter lim="800000"/>
            <a:headEnd/>
            <a:tailEnd/>
          </a:ln>
          <a:scene3d>
            <a:camera prst="orthographicFront"/>
            <a:lightRig rig="threePt" dir="t"/>
          </a:scene3d>
          <a:sp3d extrusionH="571500">
            <a:extrusionClr>
              <a:srgbClr val="800080"/>
            </a:extrusionClr>
          </a:sp3d>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Wingdings" pitchFamily="2" charset="2"/>
              <a:buChar char="v"/>
              <a:defRPr kumimoji="1" sz="3200">
                <a:solidFill>
                  <a:schemeClr val="tx1"/>
                </a:solidFill>
                <a:latin typeface="Tahoma" pitchFamily="34" charset="0"/>
                <a:ea typeface="新細明體" pitchFamily="18" charset="-120"/>
                <a:cs typeface="+mn-cs"/>
              </a:defRPr>
            </a:lvl1pPr>
            <a:lvl2pPr marL="742950" indent="-285750" algn="l" rtl="0" eaLnBrk="0" fontAlgn="base" hangingPunct="0">
              <a:spcBef>
                <a:spcPct val="20000"/>
              </a:spcBef>
              <a:spcAft>
                <a:spcPct val="0"/>
              </a:spcAft>
              <a:buClr>
                <a:srgbClr val="080808"/>
              </a:buClr>
              <a:buFont typeface="Wingdings" pitchFamily="2" charset="2"/>
              <a:buChar char="n"/>
              <a:defRPr kumimoji="1" sz="3200">
                <a:solidFill>
                  <a:schemeClr val="tx1"/>
                </a:solidFill>
                <a:latin typeface="Tahoma" pitchFamily="34" charset="0"/>
                <a:ea typeface="新細明體" pitchFamily="18" charset="-120"/>
              </a:defRPr>
            </a:lvl2pPr>
            <a:lvl3pPr marL="1143000" indent="-228600" algn="l" rtl="0" eaLnBrk="0" fontAlgn="base" hangingPunct="0">
              <a:spcBef>
                <a:spcPct val="20000"/>
              </a:spcBef>
              <a:spcAft>
                <a:spcPct val="0"/>
              </a:spcAft>
              <a:buClr>
                <a:srgbClr val="080808"/>
              </a:buClr>
              <a:buFont typeface="Wingdings" pitchFamily="2" charset="2"/>
              <a:buChar char="u"/>
              <a:defRPr kumimoji="1" sz="3200">
                <a:solidFill>
                  <a:schemeClr val="tx1"/>
                </a:solidFill>
                <a:latin typeface="Tahoma" pitchFamily="34" charset="0"/>
                <a:ea typeface="新細明體" pitchFamily="18" charset="-120"/>
              </a:defRPr>
            </a:lvl3pPr>
            <a:lvl4pPr marL="1600200" indent="-228600" algn="l" rtl="0" eaLnBrk="0" fontAlgn="base" hangingPunct="0">
              <a:spcBef>
                <a:spcPct val="20000"/>
              </a:spcBef>
              <a:spcAft>
                <a:spcPct val="0"/>
              </a:spcAft>
              <a:buClr>
                <a:srgbClr val="080808"/>
              </a:buClr>
              <a:buFont typeface="Wingdings" pitchFamily="2" charset="2"/>
              <a:buChar char="l"/>
              <a:defRPr kumimoji="1" sz="3200">
                <a:solidFill>
                  <a:schemeClr val="tx1"/>
                </a:solidFill>
                <a:latin typeface="Tahoma" pitchFamily="34" charset="0"/>
                <a:ea typeface="新細明體" pitchFamily="18" charset="-120"/>
              </a:defRPr>
            </a:lvl4pPr>
            <a:lvl5pPr marL="2057400" indent="-228600" algn="l" rtl="0" eaLnBrk="0" fontAlgn="base" hangingPunct="0">
              <a:spcBef>
                <a:spcPct val="20000"/>
              </a:spcBef>
              <a:spcAft>
                <a:spcPct val="0"/>
              </a:spcAft>
              <a:buClr>
                <a:srgbClr val="080808"/>
              </a:buClr>
              <a:buFont typeface="Wingdings" pitchFamily="2" charset="2"/>
              <a:buChar char="Ø"/>
              <a:defRPr kumimoji="1" sz="3200">
                <a:solidFill>
                  <a:schemeClr val="tx1"/>
                </a:solidFill>
                <a:latin typeface="Tahoma" pitchFamily="34" charset="0"/>
                <a:ea typeface="新細明體" pitchFamily="18" charset="-120"/>
              </a:defRPr>
            </a:lvl5pPr>
            <a:lvl6pPr marL="25146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6pPr>
            <a:lvl7pPr marL="29718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7pPr>
            <a:lvl8pPr marL="34290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8pPr>
            <a:lvl9pPr marL="3886200" indent="-228600" algn="l" rtl="0" fontAlgn="base">
              <a:spcBef>
                <a:spcPct val="20000"/>
              </a:spcBef>
              <a:spcAft>
                <a:spcPct val="0"/>
              </a:spcAft>
              <a:buClr>
                <a:srgbClr val="080808"/>
              </a:buClr>
              <a:buFont typeface="Wingdings" pitchFamily="2" charset="2"/>
              <a:buChar char="Ø"/>
              <a:defRPr kumimoji="1" sz="1600">
                <a:solidFill>
                  <a:schemeClr val="tx1"/>
                </a:solidFill>
                <a:latin typeface="+mn-lt"/>
                <a:ea typeface="+mn-ea"/>
              </a:defRPr>
            </a:lvl9pPr>
          </a:lstStyle>
          <a:p>
            <a:pPr>
              <a:lnSpc>
                <a:spcPts val="2300"/>
              </a:lnSpc>
              <a:spcBef>
                <a:spcPts val="0"/>
              </a:spcBef>
              <a:spcAft>
                <a:spcPts val="0"/>
              </a:spcAft>
              <a:buClrTx/>
              <a:buFont typeface="Wingdings" pitchFamily="2" charset="2"/>
              <a:buChar char="n"/>
            </a:pPr>
            <a:r>
              <a:rPr lang="en-US" altLang="zh-TW" sz="2000" b="1" dirty="0">
                <a:solidFill>
                  <a:prstClr val="white"/>
                </a:solidFill>
                <a:sym typeface="Wingdings" pitchFamily="2" charset="2"/>
              </a:rPr>
              <a:t>Rich baseline options: (cont.)</a:t>
            </a:r>
          </a:p>
          <a:p>
            <a:pPr lvl="1">
              <a:lnSpc>
                <a:spcPts val="2300"/>
              </a:lnSpc>
              <a:spcBef>
                <a:spcPts val="0"/>
              </a:spcBef>
              <a:buClrTx/>
              <a:buFont typeface="Wingdings" pitchFamily="2" charset="2"/>
              <a:buChar char="l"/>
            </a:pPr>
            <a:r>
              <a:rPr lang="en-US" altLang="zh-TW" sz="1800" dirty="0">
                <a:solidFill>
                  <a:prstClr val="white"/>
                </a:solidFill>
              </a:rPr>
              <a:t>Core-Local Interrupt Controller (CLIC)</a:t>
            </a:r>
          </a:p>
          <a:p>
            <a:pPr lvl="2">
              <a:lnSpc>
                <a:spcPts val="2300"/>
              </a:lnSpc>
              <a:spcBef>
                <a:spcPts val="0"/>
              </a:spcBef>
              <a:buClrTx/>
              <a:buSzPct val="90000"/>
            </a:pPr>
            <a:r>
              <a:rPr lang="en-US" altLang="zh-TW" sz="1600" dirty="0">
                <a:solidFill>
                  <a:prstClr val="white"/>
                </a:solidFill>
              </a:rPr>
              <a:t>&gt;1000 sources, 255 priority levels</a:t>
            </a:r>
          </a:p>
          <a:p>
            <a:pPr lvl="2">
              <a:lnSpc>
                <a:spcPts val="2300"/>
              </a:lnSpc>
              <a:spcBef>
                <a:spcPts val="0"/>
              </a:spcBef>
              <a:buClrTx/>
              <a:buSzPct val="90000"/>
            </a:pPr>
            <a:r>
              <a:rPr lang="en-US" altLang="zh-TW" sz="1600" dirty="0">
                <a:solidFill>
                  <a:prstClr val="white"/>
                </a:solidFill>
              </a:rPr>
              <a:t>Selective vectoring with priority preemption</a:t>
            </a:r>
          </a:p>
          <a:p>
            <a:pPr lvl="2">
              <a:lnSpc>
                <a:spcPts val="2300"/>
              </a:lnSpc>
              <a:spcBef>
                <a:spcPts val="0"/>
              </a:spcBef>
              <a:buClrTx/>
              <a:buSzPct val="90000"/>
            </a:pPr>
            <a:r>
              <a:rPr lang="en-US" altLang="zh-TW" sz="1600" dirty="0">
                <a:solidFill>
                  <a:prstClr val="white"/>
                </a:solidFill>
              </a:rPr>
              <a:t>Efficient SW-based tail chaining</a:t>
            </a:r>
          </a:p>
          <a:p>
            <a:pPr lvl="1">
              <a:lnSpc>
                <a:spcPts val="2300"/>
              </a:lnSpc>
              <a:spcBef>
                <a:spcPts val="0"/>
              </a:spcBef>
              <a:buClrTx/>
              <a:buFont typeface="Wingdings" pitchFamily="2" charset="2"/>
              <a:buChar char="l"/>
            </a:pPr>
            <a:r>
              <a:rPr lang="en-US" altLang="zh-TW" sz="1800" dirty="0">
                <a:solidFill>
                  <a:prstClr val="white"/>
                </a:solidFill>
              </a:rPr>
              <a:t>Platform-Level Interrupt Controller (PLIC)</a:t>
            </a:r>
          </a:p>
          <a:p>
            <a:pPr lvl="2">
              <a:lnSpc>
                <a:spcPts val="2300"/>
              </a:lnSpc>
              <a:spcBef>
                <a:spcPts val="0"/>
              </a:spcBef>
              <a:buClrTx/>
              <a:buSzPct val="90000"/>
            </a:pPr>
            <a:r>
              <a:rPr lang="en-US" altLang="zh-TW" sz="1600" dirty="0">
                <a:solidFill>
                  <a:prstClr val="white"/>
                </a:solidFill>
              </a:rPr>
              <a:t>For multiple cores</a:t>
            </a:r>
          </a:p>
          <a:p>
            <a:pPr lvl="2">
              <a:lnSpc>
                <a:spcPts val="2300"/>
              </a:lnSpc>
              <a:spcBef>
                <a:spcPts val="0"/>
              </a:spcBef>
              <a:buClrTx/>
              <a:buSzPct val="90000"/>
            </a:pPr>
            <a:r>
              <a:rPr lang="en-US" altLang="zh-TW" sz="1600" dirty="0">
                <a:solidFill>
                  <a:prstClr val="white"/>
                </a:solidFill>
              </a:rPr>
              <a:t>&gt;1000 sources, 255 priorities levels</a:t>
            </a:r>
            <a:endParaRPr lang="en-US" altLang="zh-TW" sz="1600" dirty="0">
              <a:solidFill>
                <a:prstClr val="white"/>
              </a:solidFill>
              <a:sym typeface="Wingdings" pitchFamily="2" charset="2"/>
            </a:endParaRPr>
          </a:p>
          <a:p>
            <a:pPr lvl="1">
              <a:lnSpc>
                <a:spcPts val="2300"/>
              </a:lnSpc>
              <a:spcBef>
                <a:spcPts val="0"/>
              </a:spcBef>
              <a:buClrTx/>
              <a:buFont typeface="Wingdings" pitchFamily="2" charset="2"/>
              <a:buChar char="l"/>
            </a:pPr>
            <a:r>
              <a:rPr lang="en-US" altLang="zh-TW" sz="1800" b="1" dirty="0">
                <a:solidFill>
                  <a:prstClr val="white"/>
                </a:solidFill>
                <a:sym typeface="Wingdings" pitchFamily="2" charset="2"/>
              </a:rPr>
              <a:t>Additional buses</a:t>
            </a:r>
            <a:r>
              <a:rPr lang="en-US" altLang="zh-TW" sz="1800" dirty="0">
                <a:solidFill>
                  <a:prstClr val="white"/>
                </a:solidFill>
                <a:sym typeface="Wingdings" pitchFamily="2" charset="2"/>
              </a:rPr>
              <a:t>:</a:t>
            </a:r>
          </a:p>
          <a:p>
            <a:pPr lvl="2">
              <a:lnSpc>
                <a:spcPts val="2300"/>
              </a:lnSpc>
              <a:spcBef>
                <a:spcPts val="0"/>
              </a:spcBef>
              <a:buClrTx/>
              <a:buSzPct val="90000"/>
            </a:pPr>
            <a:r>
              <a:rPr lang="en-US" altLang="zh-TW" sz="1600" dirty="0">
                <a:solidFill>
                  <a:prstClr val="white"/>
                </a:solidFill>
                <a:sym typeface="Wingdings" pitchFamily="2" charset="2"/>
              </a:rPr>
              <a:t>Fast IO port with 1-cycle latency</a:t>
            </a:r>
          </a:p>
          <a:p>
            <a:pPr lvl="2">
              <a:lnSpc>
                <a:spcPts val="2300"/>
              </a:lnSpc>
              <a:spcBef>
                <a:spcPts val="0"/>
              </a:spcBef>
              <a:buClrTx/>
              <a:buSzPct val="90000"/>
            </a:pPr>
            <a:r>
              <a:rPr lang="en-US" altLang="zh-TW" sz="1600" dirty="0">
                <a:solidFill>
                  <a:prstClr val="white"/>
                </a:solidFill>
                <a:sym typeface="Wingdings" pitchFamily="2" charset="2"/>
              </a:rPr>
              <a:t>APB private peripheral port</a:t>
            </a:r>
          </a:p>
          <a:p>
            <a:pPr lvl="1">
              <a:lnSpc>
                <a:spcPts val="2200"/>
              </a:lnSpc>
              <a:spcBef>
                <a:spcPts val="0"/>
              </a:spcBef>
              <a:buClrTx/>
              <a:buFont typeface="Wingdings" pitchFamily="2" charset="2"/>
              <a:buChar char="l"/>
            </a:pPr>
            <a:r>
              <a:rPr lang="en-US" altLang="zh-TW" sz="1800" b="1" dirty="0">
                <a:solidFill>
                  <a:prstClr val="white"/>
                </a:solidFill>
                <a:ea typeface="Tahoma" pitchFamily="34" charset="0"/>
                <a:cs typeface="Tahoma" pitchFamily="34" charset="0"/>
                <a:sym typeface="Wingdings" pitchFamily="2" charset="2"/>
              </a:rPr>
              <a:t>JTAG debug module</a:t>
            </a:r>
          </a:p>
          <a:p>
            <a:pPr lvl="2">
              <a:lnSpc>
                <a:spcPts val="2300"/>
              </a:lnSpc>
              <a:spcBef>
                <a:spcPts val="0"/>
              </a:spcBef>
              <a:buClrTx/>
              <a:buSzPct val="90000"/>
            </a:pPr>
            <a:r>
              <a:rPr lang="en-US" altLang="zh-TW" sz="1800" dirty="0">
                <a:solidFill>
                  <a:prstClr val="white"/>
                </a:solidFill>
                <a:sym typeface="Wingdings" pitchFamily="2" charset="2"/>
              </a:rPr>
              <a:t>up to 8 triggers (breakpoints/watchpoints)</a:t>
            </a:r>
          </a:p>
          <a:p>
            <a:pPr lvl="2">
              <a:lnSpc>
                <a:spcPts val="2300"/>
              </a:lnSpc>
              <a:spcBef>
                <a:spcPts val="0"/>
              </a:spcBef>
              <a:buClrTx/>
              <a:buSzPct val="90000"/>
            </a:pPr>
            <a:r>
              <a:rPr lang="en-US" altLang="zh-TW" sz="1800" dirty="0">
                <a:solidFill>
                  <a:prstClr val="white"/>
                </a:solidFill>
                <a:sym typeface="Wingdings" pitchFamily="2" charset="2"/>
              </a:rPr>
              <a:t>2-wire or 4-wire support</a:t>
            </a:r>
          </a:p>
          <a:p>
            <a:pPr lvl="1">
              <a:lnSpc>
                <a:spcPts val="2300"/>
              </a:lnSpc>
              <a:spcBef>
                <a:spcPts val="0"/>
              </a:spcBef>
              <a:buClrTx/>
              <a:buSzPct val="90000"/>
            </a:pPr>
            <a:endParaRPr lang="en-US" altLang="zh-TW" sz="1800" dirty="0">
              <a:solidFill>
                <a:prstClr val="white"/>
              </a:solidFill>
              <a:sym typeface="Wingdings" pitchFamily="2" charset="2"/>
            </a:endParaRPr>
          </a:p>
          <a:p>
            <a:pPr lvl="1">
              <a:lnSpc>
                <a:spcPts val="2300"/>
              </a:lnSpc>
              <a:spcBef>
                <a:spcPts val="0"/>
              </a:spcBef>
              <a:buClrTx/>
              <a:buFont typeface="Wingdings" pitchFamily="2" charset="2"/>
              <a:buChar char="l"/>
            </a:pPr>
            <a:endParaRPr lang="en-US" altLang="zh-TW" sz="1800" dirty="0">
              <a:solidFill>
                <a:prstClr val="white"/>
              </a:solidFill>
              <a:sym typeface="Wingdings" pitchFamily="2" charset="2"/>
            </a:endParaRPr>
          </a:p>
          <a:p>
            <a:pPr>
              <a:lnSpc>
                <a:spcPts val="2300"/>
              </a:lnSpc>
              <a:spcBef>
                <a:spcPts val="0"/>
              </a:spcBef>
              <a:buClrTx/>
              <a:buFont typeface="Wingdings" pitchFamily="2" charset="2"/>
              <a:buChar char="l"/>
            </a:pPr>
            <a:endParaRPr lang="en-US" altLang="zh-TW" sz="1800" dirty="0">
              <a:solidFill>
                <a:prstClr val="white"/>
              </a:solidFill>
              <a:sym typeface="Wingdings" pitchFamily="2" charset="2"/>
            </a:endParaRPr>
          </a:p>
        </p:txBody>
      </p:sp>
    </p:spTree>
    <p:extLst>
      <p:ext uri="{BB962C8B-B14F-4D97-AF65-F5344CB8AC3E}">
        <p14:creationId xmlns:p14="http://schemas.microsoft.com/office/powerpoint/2010/main" val="364169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67874693"/>
              </p:ext>
            </p:extLst>
          </p:nvPr>
        </p:nvGraphicFramePr>
        <p:xfrm>
          <a:off x="277402" y="2332233"/>
          <a:ext cx="8517277" cy="2319741"/>
        </p:xfrm>
        <a:graphic>
          <a:graphicData uri="http://schemas.openxmlformats.org/drawingml/2006/table">
            <a:tbl>
              <a:tblPr>
                <a:tableStyleId>{5940675A-B579-460E-94D1-54222C63F5DA}</a:tableStyleId>
              </a:tblPr>
              <a:tblGrid>
                <a:gridCol w="2378014">
                  <a:extLst>
                    <a:ext uri="{9D8B030D-6E8A-4147-A177-3AD203B41FA5}">
                      <a16:colId xmlns:a16="http://schemas.microsoft.com/office/drawing/2014/main" val="20000"/>
                    </a:ext>
                  </a:extLst>
                </a:gridCol>
                <a:gridCol w="1238490">
                  <a:extLst>
                    <a:ext uri="{9D8B030D-6E8A-4147-A177-3AD203B41FA5}">
                      <a16:colId xmlns:a16="http://schemas.microsoft.com/office/drawing/2014/main" val="20001"/>
                    </a:ext>
                  </a:extLst>
                </a:gridCol>
                <a:gridCol w="1849348">
                  <a:extLst>
                    <a:ext uri="{9D8B030D-6E8A-4147-A177-3AD203B41FA5}">
                      <a16:colId xmlns:a16="http://schemas.microsoft.com/office/drawing/2014/main" val="20002"/>
                    </a:ext>
                  </a:extLst>
                </a:gridCol>
                <a:gridCol w="1232899">
                  <a:extLst>
                    <a:ext uri="{9D8B030D-6E8A-4147-A177-3AD203B41FA5}">
                      <a16:colId xmlns:a16="http://schemas.microsoft.com/office/drawing/2014/main" val="20003"/>
                    </a:ext>
                  </a:extLst>
                </a:gridCol>
                <a:gridCol w="1818526">
                  <a:extLst>
                    <a:ext uri="{9D8B030D-6E8A-4147-A177-3AD203B41FA5}">
                      <a16:colId xmlns:a16="http://schemas.microsoft.com/office/drawing/2014/main" val="20004"/>
                    </a:ext>
                  </a:extLst>
                </a:gridCol>
              </a:tblGrid>
              <a:tr h="649769">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CPU Cores</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M3</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rtl="0" fontAlgn="ctr"/>
                      <a:r>
                        <a:rPr lang="en-US" sz="1800" b="1" u="none" strike="noStrike" dirty="0">
                          <a:solidFill>
                            <a:schemeClr val="bg1"/>
                          </a:solidFill>
                          <a:effectLst/>
                          <a:latin typeface="Tahoma" pitchFamily="34" charset="0"/>
                          <a:ea typeface="Tahoma" pitchFamily="34" charset="0"/>
                          <a:cs typeface="Tahoma" pitchFamily="34" charset="0"/>
                        </a:rPr>
                        <a:t>N22</a:t>
                      </a:r>
                    </a:p>
                    <a:p>
                      <a:pPr algn="ctr" rtl="0" fontAlgn="ctr"/>
                      <a:r>
                        <a:rPr lang="en-US" sz="1800" b="1" u="none" strike="noStrike" dirty="0">
                          <a:solidFill>
                            <a:schemeClr val="bg1"/>
                          </a:solidFill>
                          <a:effectLst/>
                          <a:latin typeface="Tahoma" pitchFamily="34" charset="0"/>
                          <a:ea typeface="Tahoma" pitchFamily="34" charset="0"/>
                          <a:cs typeface="Tahoma" pitchFamily="34" charset="0"/>
                        </a:rPr>
                        <a:t>(same </a:t>
                      </a:r>
                      <a:r>
                        <a:rPr lang="en-US" sz="1800" b="1" u="none" strike="noStrike" dirty="0" err="1">
                          <a:solidFill>
                            <a:schemeClr val="bg1"/>
                          </a:solidFill>
                          <a:effectLst/>
                          <a:latin typeface="Tahoma" pitchFamily="34" charset="0"/>
                          <a:ea typeface="Tahoma" pitchFamily="34" charset="0"/>
                          <a:cs typeface="Tahoma" pitchFamily="34" charset="0"/>
                        </a:rPr>
                        <a:t>seg</a:t>
                      </a:r>
                      <a:r>
                        <a:rPr lang="en-US" sz="1800" b="1" u="none" strike="noStrike" dirty="0">
                          <a:solidFill>
                            <a:schemeClr val="bg1"/>
                          </a:solidFill>
                          <a:effectLst/>
                          <a:latin typeface="Tahoma" pitchFamily="34" charset="0"/>
                          <a:ea typeface="Tahoma" pitchFamily="34" charset="0"/>
                          <a:cs typeface="Tahoma" pitchFamily="34" charset="0"/>
                        </a:rPr>
                        <a:t> config)</a:t>
                      </a:r>
                      <a:endParaRPr lang="en-US"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M0+</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rtl="0" fontAlgn="ctr"/>
                      <a:r>
                        <a:rPr lang="en-US" sz="1800" b="1" u="none" strike="noStrike" dirty="0">
                          <a:solidFill>
                            <a:schemeClr val="bg1"/>
                          </a:solidFill>
                          <a:effectLst/>
                          <a:latin typeface="Tahoma" pitchFamily="34" charset="0"/>
                          <a:ea typeface="Tahoma" pitchFamily="34" charset="0"/>
                          <a:cs typeface="Tahoma" pitchFamily="34" charset="0"/>
                        </a:rPr>
                        <a:t>N22</a:t>
                      </a:r>
                    </a:p>
                    <a:p>
                      <a:pPr algn="ctr" rtl="0" fontAlgn="ctr"/>
                      <a:r>
                        <a:rPr lang="en-US" sz="1800" b="1" i="0" u="none" strike="noStrike" dirty="0">
                          <a:solidFill>
                            <a:schemeClr val="bg1"/>
                          </a:solidFill>
                          <a:effectLst/>
                          <a:latin typeface="Tahoma" pitchFamily="34" charset="0"/>
                          <a:ea typeface="Tahoma" pitchFamily="34" charset="0"/>
                          <a:cs typeface="Tahoma" pitchFamily="34" charset="0"/>
                        </a:rPr>
                        <a:t>(same </a:t>
                      </a:r>
                      <a:r>
                        <a:rPr lang="en-US" sz="1800" b="1" i="0" u="none" strike="noStrike" dirty="0" err="1">
                          <a:solidFill>
                            <a:schemeClr val="bg1"/>
                          </a:solidFill>
                          <a:effectLst/>
                          <a:latin typeface="Tahoma" pitchFamily="34" charset="0"/>
                          <a:ea typeface="Tahoma" pitchFamily="34" charset="0"/>
                          <a:cs typeface="Tahoma" pitchFamily="34" charset="0"/>
                        </a:rPr>
                        <a:t>seg</a:t>
                      </a:r>
                      <a:r>
                        <a:rPr lang="en-US" sz="1800" b="1" i="0" u="none" strike="noStrike" dirty="0">
                          <a:solidFill>
                            <a:schemeClr val="bg1"/>
                          </a:solidFill>
                          <a:effectLst/>
                          <a:latin typeface="Tahoma" pitchFamily="34" charset="0"/>
                          <a:ea typeface="Tahoma" pitchFamily="34" charset="0"/>
                          <a:cs typeface="Tahoma" pitchFamily="34" charset="0"/>
                        </a:rPr>
                        <a:t> </a:t>
                      </a:r>
                      <a:r>
                        <a:rPr lang="en-US" sz="1800" b="1" i="0" u="none" strike="noStrike" baseline="0" dirty="0" err="1">
                          <a:solidFill>
                            <a:schemeClr val="bg1"/>
                          </a:solidFill>
                          <a:effectLst/>
                          <a:latin typeface="Tahoma" pitchFamily="34" charset="0"/>
                          <a:ea typeface="Tahoma" pitchFamily="34" charset="0"/>
                          <a:cs typeface="Tahoma" pitchFamily="34" charset="0"/>
                        </a:rPr>
                        <a:t>config</a:t>
                      </a:r>
                      <a:r>
                        <a:rPr lang="en-US" sz="1800" b="1" i="0" u="none" strike="noStrike" baseline="0" dirty="0">
                          <a:solidFill>
                            <a:schemeClr val="bg1"/>
                          </a:solidFill>
                          <a:effectLst/>
                          <a:latin typeface="Tahoma" pitchFamily="34" charset="0"/>
                          <a:ea typeface="Tahoma" pitchFamily="34" charset="0"/>
                          <a:cs typeface="Tahoma" pitchFamily="34" charset="0"/>
                        </a:rPr>
                        <a:t>)</a:t>
                      </a:r>
                      <a:endParaRPr lang="en-US"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B w="2857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71814">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ISA</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ARM V7m</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rtl="0" fontAlgn="ctr"/>
                      <a:r>
                        <a:rPr lang="en-US" sz="1800" b="1" u="none" strike="noStrike" dirty="0">
                          <a:solidFill>
                            <a:schemeClr val="bg1"/>
                          </a:solidFill>
                          <a:effectLst/>
                          <a:latin typeface="Tahoma" pitchFamily="34" charset="0"/>
                          <a:ea typeface="Tahoma" pitchFamily="34" charset="0"/>
                          <a:cs typeface="Tahoma" pitchFamily="34" charset="0"/>
                        </a:rPr>
                        <a:t>Andes V5</a:t>
                      </a:r>
                      <a:endParaRPr lang="en-US"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ARM V6m</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rtl="0" fontAlgn="ctr"/>
                      <a:r>
                        <a:rPr lang="en-US" sz="1800" b="1" u="none" strike="noStrike" dirty="0">
                          <a:solidFill>
                            <a:schemeClr val="bg1"/>
                          </a:solidFill>
                          <a:effectLst/>
                          <a:latin typeface="Tahoma" pitchFamily="34" charset="0"/>
                          <a:ea typeface="Tahoma" pitchFamily="34" charset="0"/>
                          <a:cs typeface="Tahoma" pitchFamily="34" charset="0"/>
                        </a:rPr>
                        <a:t>Andes V5e</a:t>
                      </a:r>
                      <a:endParaRPr lang="en-US"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T w="28575" cap="flat" cmpd="sng" algn="ctr">
                      <a:solidFill>
                        <a:schemeClr val="tx1"/>
                      </a:solidFill>
                      <a:prstDash val="solid"/>
                      <a:round/>
                      <a:headEnd type="none" w="med" len="med"/>
                      <a:tailEnd type="none" w="med" len="med"/>
                    </a:lnT>
                    <a:solidFill>
                      <a:schemeClr val="accent5">
                        <a:lumMod val="50000"/>
                      </a:schemeClr>
                    </a:solidFill>
                  </a:tcPr>
                </a:tc>
                <a:extLst>
                  <a:ext uri="{0D108BD9-81ED-4DB2-BD59-A6C34878D82A}">
                    <a16:rowId xmlns:a16="http://schemas.microsoft.com/office/drawing/2014/main" val="10001"/>
                  </a:ext>
                </a:extLst>
              </a:tr>
              <a:tr h="371814">
                <a:tc>
                  <a:txBody>
                    <a:bodyPr/>
                    <a:lstStyle/>
                    <a:p>
                      <a:pPr algn="ctr" rtl="0" fontAlgn="ctr"/>
                      <a:r>
                        <a:rPr lang="en-US" sz="1800" b="0" u="none" strike="noStrike" dirty="0" err="1">
                          <a:solidFill>
                            <a:schemeClr val="bg1"/>
                          </a:solidFill>
                          <a:effectLst/>
                          <a:latin typeface="Tahoma" pitchFamily="34" charset="0"/>
                          <a:ea typeface="Tahoma" pitchFamily="34" charset="0"/>
                          <a:cs typeface="Tahoma" pitchFamily="34" charset="0"/>
                        </a:rPr>
                        <a:t>CoreMark</a:t>
                      </a:r>
                      <a:r>
                        <a:rPr lang="en-US" sz="1800" b="0" u="none" strike="noStrike" dirty="0">
                          <a:solidFill>
                            <a:schemeClr val="bg1"/>
                          </a:solidFill>
                          <a:effectLst/>
                          <a:latin typeface="Tahoma" pitchFamily="34" charset="0"/>
                          <a:ea typeface="Tahoma" pitchFamily="34" charset="0"/>
                          <a:cs typeface="Tahoma" pitchFamily="34" charset="0"/>
                        </a:rPr>
                        <a:t>/MHz</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0" fontAlgn="ctr"/>
                      <a:r>
                        <a:rPr lang="en-US" altLang="zh-TW" sz="1800" b="0" u="none" strike="noStrike" dirty="0">
                          <a:solidFill>
                            <a:schemeClr val="bg1"/>
                          </a:solidFill>
                          <a:effectLst/>
                          <a:latin typeface="Tahoma" pitchFamily="34" charset="0"/>
                          <a:ea typeface="Tahoma" pitchFamily="34" charset="0"/>
                          <a:cs typeface="Tahoma" pitchFamily="34" charset="0"/>
                        </a:rPr>
                        <a:t>3.34</a:t>
                      </a:r>
                      <a:endParaRPr lang="en-US" altLang="zh-TW"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rtl="0" fontAlgn="ctr"/>
                      <a:r>
                        <a:rPr lang="en-US" altLang="zh-TW" sz="1800" b="1" u="none" strike="noStrike" dirty="0">
                          <a:solidFill>
                            <a:schemeClr val="bg1"/>
                          </a:solidFill>
                          <a:effectLst/>
                          <a:latin typeface="Tahoma" pitchFamily="34" charset="0"/>
                          <a:ea typeface="Tahoma" pitchFamily="34" charset="0"/>
                          <a:cs typeface="Tahoma" pitchFamily="34" charset="0"/>
                        </a:rPr>
                        <a:t>3.97 (+19%)</a:t>
                      </a:r>
                      <a:endParaRPr lang="en-US" altLang="zh-TW"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2.46</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rtl="0" fontAlgn="ctr"/>
                      <a:r>
                        <a:rPr lang="en-US" altLang="zh-TW" sz="1800" b="1" u="none" strike="noStrike" dirty="0">
                          <a:solidFill>
                            <a:schemeClr val="bg1"/>
                          </a:solidFill>
                          <a:effectLst/>
                          <a:latin typeface="Tahoma" pitchFamily="34" charset="0"/>
                          <a:ea typeface="Tahoma" pitchFamily="34" charset="0"/>
                          <a:cs typeface="Tahoma" pitchFamily="34" charset="0"/>
                        </a:rPr>
                        <a:t>3.11 (26%)</a:t>
                      </a:r>
                      <a:endParaRPr lang="en-US" altLang="zh-TW"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solidFill>
                      <a:schemeClr val="accent5">
                        <a:lumMod val="50000"/>
                      </a:schemeClr>
                    </a:solidFill>
                  </a:tcPr>
                </a:tc>
                <a:extLst>
                  <a:ext uri="{0D108BD9-81ED-4DB2-BD59-A6C34878D82A}">
                    <a16:rowId xmlns:a16="http://schemas.microsoft.com/office/drawing/2014/main" val="10002"/>
                  </a:ext>
                </a:extLst>
              </a:tr>
              <a:tr h="371814">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DMIPS/MHz (no-inline)</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0" fontAlgn="ctr"/>
                      <a:r>
                        <a:rPr lang="en-US" altLang="zh-TW" sz="1800" b="0" u="none" strike="noStrike" dirty="0">
                          <a:solidFill>
                            <a:schemeClr val="bg1"/>
                          </a:solidFill>
                          <a:effectLst/>
                          <a:latin typeface="Tahoma" pitchFamily="34" charset="0"/>
                          <a:ea typeface="Tahoma" pitchFamily="34" charset="0"/>
                          <a:cs typeface="Tahoma" pitchFamily="34" charset="0"/>
                        </a:rPr>
                        <a:t>1.25</a:t>
                      </a:r>
                      <a:endParaRPr lang="en-US" altLang="zh-TW"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rtl="0" fontAlgn="ctr"/>
                      <a:r>
                        <a:rPr lang="en-US" altLang="zh-TW" sz="1800" b="1" u="none" strike="noStrike" dirty="0">
                          <a:solidFill>
                            <a:schemeClr val="bg1"/>
                          </a:solidFill>
                          <a:effectLst/>
                          <a:latin typeface="Tahoma" pitchFamily="34" charset="0"/>
                          <a:ea typeface="Tahoma" pitchFamily="34" charset="0"/>
                          <a:cs typeface="Tahoma" pitchFamily="34" charset="0"/>
                        </a:rPr>
                        <a:t>1.80 (+44%)</a:t>
                      </a:r>
                      <a:endParaRPr lang="en-US" altLang="zh-TW"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ctr" rtl="0" fontAlgn="ctr"/>
                      <a:r>
                        <a:rPr lang="en-US" sz="1800" b="0" u="none" strike="noStrike" dirty="0">
                          <a:solidFill>
                            <a:schemeClr val="bg1"/>
                          </a:solidFill>
                          <a:effectLst/>
                          <a:latin typeface="Tahoma" pitchFamily="34" charset="0"/>
                          <a:ea typeface="Tahoma" pitchFamily="34" charset="0"/>
                          <a:cs typeface="Tahoma" pitchFamily="34" charset="0"/>
                        </a:rPr>
                        <a:t>0.95</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rtl="0" fontAlgn="ctr"/>
                      <a:r>
                        <a:rPr lang="en-US" altLang="zh-TW" sz="1800" b="1" u="none" strike="noStrike" dirty="0">
                          <a:solidFill>
                            <a:schemeClr val="bg1"/>
                          </a:solidFill>
                          <a:effectLst/>
                          <a:latin typeface="Tahoma" pitchFamily="34" charset="0"/>
                          <a:ea typeface="Tahoma" pitchFamily="34" charset="0"/>
                          <a:cs typeface="Tahoma" pitchFamily="34" charset="0"/>
                        </a:rPr>
                        <a:t>1.11</a:t>
                      </a:r>
                      <a:r>
                        <a:rPr lang="en-US" altLang="zh-TW" sz="1800" b="1" u="none" strike="noStrike" baseline="0" dirty="0">
                          <a:solidFill>
                            <a:schemeClr val="bg1"/>
                          </a:solidFill>
                          <a:effectLst/>
                          <a:latin typeface="Tahoma" pitchFamily="34" charset="0"/>
                          <a:ea typeface="Tahoma" pitchFamily="34" charset="0"/>
                          <a:cs typeface="Tahoma" pitchFamily="34" charset="0"/>
                        </a:rPr>
                        <a:t> </a:t>
                      </a:r>
                      <a:r>
                        <a:rPr lang="en-US" altLang="zh-TW" sz="1800" b="1" u="none" strike="noStrike" dirty="0">
                          <a:solidFill>
                            <a:schemeClr val="bg1"/>
                          </a:solidFill>
                          <a:effectLst/>
                          <a:latin typeface="Tahoma" pitchFamily="34" charset="0"/>
                          <a:ea typeface="Tahoma" pitchFamily="34" charset="0"/>
                          <a:cs typeface="Tahoma" pitchFamily="34" charset="0"/>
                        </a:rPr>
                        <a:t>(+17%)</a:t>
                      </a:r>
                      <a:endParaRPr lang="en-US" altLang="zh-TW"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solidFill>
                      <a:schemeClr val="accent5">
                        <a:lumMod val="50000"/>
                      </a:schemeClr>
                    </a:solidFill>
                  </a:tcPr>
                </a:tc>
                <a:extLst>
                  <a:ext uri="{0D108BD9-81ED-4DB2-BD59-A6C34878D82A}">
                    <a16:rowId xmlns:a16="http://schemas.microsoft.com/office/drawing/2014/main" val="10003"/>
                  </a:ext>
                </a:extLst>
              </a:tr>
              <a:tr h="371814">
                <a:tc>
                  <a:txBody>
                    <a:bodyPr/>
                    <a:lstStyle/>
                    <a:p>
                      <a:pPr algn="ctr" rtl="0" fontAlgn="ctr"/>
                      <a:r>
                        <a:rPr lang="en-US" sz="1800" b="0" u="none" strike="noStrike" dirty="0" err="1">
                          <a:solidFill>
                            <a:schemeClr val="bg1"/>
                          </a:solidFill>
                          <a:effectLst/>
                          <a:latin typeface="Tahoma" pitchFamily="34" charset="0"/>
                          <a:ea typeface="Tahoma" pitchFamily="34" charset="0"/>
                          <a:cs typeface="Tahoma" pitchFamily="34" charset="0"/>
                        </a:rPr>
                        <a:t>CSiBE</a:t>
                      </a:r>
                      <a:r>
                        <a:rPr lang="en-US" sz="1800" b="0" u="none" strike="noStrike" dirty="0">
                          <a:solidFill>
                            <a:schemeClr val="bg1"/>
                          </a:solidFill>
                          <a:effectLst/>
                          <a:latin typeface="Tahoma" pitchFamily="34" charset="0"/>
                          <a:ea typeface="Tahoma" pitchFamily="34" charset="0"/>
                          <a:cs typeface="Tahoma" pitchFamily="34" charset="0"/>
                        </a:rPr>
                        <a:t> Code Size (KB)</a:t>
                      </a:r>
                      <a:endParaRPr lang="en-US"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0" fontAlgn="ctr"/>
                      <a:r>
                        <a:rPr lang="en-US" altLang="zh-TW" sz="1800" b="0" u="none" strike="noStrike" dirty="0">
                          <a:solidFill>
                            <a:schemeClr val="bg1"/>
                          </a:solidFill>
                          <a:effectLst/>
                          <a:latin typeface="Tahoma" pitchFamily="34" charset="0"/>
                          <a:ea typeface="Tahoma" pitchFamily="34" charset="0"/>
                          <a:cs typeface="Tahoma" pitchFamily="34" charset="0"/>
                        </a:rPr>
                        <a:t>1,330</a:t>
                      </a:r>
                      <a:endParaRPr lang="en-US" altLang="zh-TW"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rtl="0" fontAlgn="ctr"/>
                      <a:r>
                        <a:rPr lang="en-US" altLang="zh-TW" sz="1800" b="1" u="none" strike="noStrike" dirty="0">
                          <a:solidFill>
                            <a:schemeClr val="bg1"/>
                          </a:solidFill>
                          <a:effectLst/>
                          <a:latin typeface="Tahoma" pitchFamily="34" charset="0"/>
                          <a:ea typeface="Tahoma" pitchFamily="34" charset="0"/>
                          <a:cs typeface="Tahoma" pitchFamily="34" charset="0"/>
                        </a:rPr>
                        <a:t>1,185(-13%)</a:t>
                      </a:r>
                      <a:endParaRPr lang="en-US" altLang="zh-TW"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R w="28575"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ctr" rtl="0" fontAlgn="ctr"/>
                      <a:r>
                        <a:rPr lang="en-US" altLang="zh-TW" sz="1800" b="0" u="none" strike="noStrike" dirty="0">
                          <a:solidFill>
                            <a:schemeClr val="bg1"/>
                          </a:solidFill>
                          <a:effectLst/>
                          <a:latin typeface="Tahoma" pitchFamily="34" charset="0"/>
                          <a:ea typeface="Tahoma" pitchFamily="34" charset="0"/>
                          <a:cs typeface="Tahoma" pitchFamily="34" charset="0"/>
                        </a:rPr>
                        <a:t>1,315</a:t>
                      </a:r>
                      <a:endParaRPr lang="en-US" altLang="zh-TW" sz="1800" b="0"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28575"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rtl="0" fontAlgn="ctr"/>
                      <a:r>
                        <a:rPr lang="en-US" altLang="zh-TW" sz="1800" b="1" u="none" strike="noStrike" dirty="0">
                          <a:solidFill>
                            <a:schemeClr val="bg1"/>
                          </a:solidFill>
                          <a:effectLst/>
                          <a:latin typeface="Tahoma" pitchFamily="34" charset="0"/>
                          <a:ea typeface="Tahoma" pitchFamily="34" charset="0"/>
                          <a:cs typeface="Tahoma" pitchFamily="34" charset="0"/>
                        </a:rPr>
                        <a:t>1,305</a:t>
                      </a:r>
                      <a:endParaRPr lang="en-US" altLang="zh-TW" sz="18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solidFill>
                      <a:schemeClr val="accent5">
                        <a:lumMod val="50000"/>
                      </a:schemeClr>
                    </a:solidFill>
                  </a:tcPr>
                </a:tc>
                <a:extLst>
                  <a:ext uri="{0D108BD9-81ED-4DB2-BD59-A6C34878D82A}">
                    <a16:rowId xmlns:a16="http://schemas.microsoft.com/office/drawing/2014/main" val="10004"/>
                  </a:ext>
                </a:extLst>
              </a:tr>
            </a:tbl>
          </a:graphicData>
        </a:graphic>
      </p:graphicFrame>
      <p:pic>
        <p:nvPicPr>
          <p:cNvPr id="28" name="Picture 2" descr="T:\TM\Product Management\Temp\N25(F), NX25(F), A25, AX25\Work\Block diagrams\RISC-V\T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985" y="0"/>
            <a:ext cx="815418" cy="611564"/>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版面配置區 2"/>
          <p:cNvSpPr>
            <a:spLocks noGrp="1"/>
          </p:cNvSpPr>
          <p:nvPr>
            <p:ph type="body" sz="quarter" idx="4294967295"/>
          </p:nvPr>
        </p:nvSpPr>
        <p:spPr>
          <a:xfrm>
            <a:off x="1106985" y="67702"/>
            <a:ext cx="6985455" cy="562797"/>
          </a:xfrm>
          <a:prstGeom prst="rect">
            <a:avLst/>
          </a:prstGeom>
        </p:spPr>
        <p:txBody>
          <a:bodyPr/>
          <a:lstStyle/>
          <a:p>
            <a:pPr marL="0" indent="0" algn="ctr">
              <a:buNone/>
            </a:pPr>
            <a:r>
              <a:rPr lang="en-US" altLang="zh-TW" sz="3200" dirty="0">
                <a:latin typeface="Tahoma" pitchFamily="34" charset="0"/>
                <a:ea typeface="Tahoma" pitchFamily="34" charset="0"/>
                <a:cs typeface="Tahoma" pitchFamily="34" charset="0"/>
              </a:rPr>
              <a:t>N22 Performance</a:t>
            </a:r>
            <a:endParaRPr lang="zh-TW" altLang="en-US" sz="2800" dirty="0"/>
          </a:p>
        </p:txBody>
      </p:sp>
      <p:sp>
        <p:nvSpPr>
          <p:cNvPr id="21" name="內容版面配置區 1"/>
          <p:cNvSpPr txBox="1">
            <a:spLocks/>
          </p:cNvSpPr>
          <p:nvPr/>
        </p:nvSpPr>
        <p:spPr>
          <a:xfrm>
            <a:off x="221877" y="778214"/>
            <a:ext cx="8673353" cy="1369085"/>
          </a:xfrm>
          <a:prstGeom prst="rect">
            <a:avLst/>
          </a:prstGeom>
        </p:spPr>
        <p:txBody>
          <a:bodyPr vert="horz" lIns="68580" tIns="34290" rIns="68580" bIns="34290" rtlCol="0">
            <a:noAutofit/>
          </a:bodyPr>
          <a:lstStyle>
            <a:lvl1pPr marL="273050" indent="-273050" algn="l" defTabSz="685800" rtl="0" eaLnBrk="1" latinLnBrk="0" hangingPunct="1">
              <a:lnSpc>
                <a:spcPct val="100000"/>
              </a:lnSpc>
              <a:spcBef>
                <a:spcPts val="750"/>
              </a:spcBef>
              <a:buFont typeface="Wingdings" pitchFamily="2" charset="2"/>
              <a:buChar char="n"/>
              <a:defRPr sz="2800" b="1" kern="1200">
                <a:solidFill>
                  <a:schemeClr val="bg1"/>
                </a:solidFill>
                <a:latin typeface="+mj-lt"/>
                <a:ea typeface="+mn-ea"/>
                <a:cs typeface="+mn-cs"/>
              </a:defRPr>
            </a:lvl1pPr>
            <a:lvl2pPr marL="534988" indent="-174625" algn="l" defTabSz="685800" rtl="0" eaLnBrk="1" latinLnBrk="0" hangingPunct="1">
              <a:lnSpc>
                <a:spcPct val="100000"/>
              </a:lnSpc>
              <a:spcBef>
                <a:spcPts val="375"/>
              </a:spcBef>
              <a:buFont typeface="Wingdings" pitchFamily="2" charset="2"/>
              <a:buChar char="l"/>
              <a:defRPr sz="2400" kern="1200">
                <a:solidFill>
                  <a:schemeClr val="bg1"/>
                </a:solidFill>
                <a:latin typeface="+mj-lt"/>
                <a:ea typeface="+mn-ea"/>
                <a:cs typeface="+mn-cs"/>
              </a:defRPr>
            </a:lvl2pPr>
            <a:lvl3pPr marL="895350" indent="-273050" algn="l" defTabSz="685800" rtl="0" eaLnBrk="1" latinLnBrk="0" hangingPunct="1">
              <a:lnSpc>
                <a:spcPct val="100000"/>
              </a:lnSpc>
              <a:spcBef>
                <a:spcPts val="375"/>
              </a:spcBef>
              <a:buFont typeface="Wingdings" pitchFamily="2" charset="2"/>
              <a:buChar char="u"/>
              <a:defRPr sz="2000" kern="1200">
                <a:solidFill>
                  <a:schemeClr val="bg1"/>
                </a:solidFill>
                <a:latin typeface="+mj-lt"/>
                <a:ea typeface="+mn-ea"/>
                <a:cs typeface="+mn-cs"/>
              </a:defRPr>
            </a:lvl3pPr>
            <a:lvl4pPr marL="1166813" indent="-271463" algn="l" defTabSz="685800" rtl="0" eaLnBrk="1" latinLnBrk="0" hangingPunct="1">
              <a:lnSpc>
                <a:spcPct val="100000"/>
              </a:lnSpc>
              <a:spcBef>
                <a:spcPts val="375"/>
              </a:spcBef>
              <a:buFont typeface="Wingdings" pitchFamily="2" charset="2"/>
              <a:buChar char="Ø"/>
              <a:defRPr sz="1800" kern="1200">
                <a:solidFill>
                  <a:schemeClr val="bg1"/>
                </a:solidFill>
                <a:latin typeface="+mj-lt"/>
                <a:ea typeface="+mn-ea"/>
                <a:cs typeface="+mn-cs"/>
              </a:defRPr>
            </a:lvl4pPr>
            <a:lvl5pPr marL="1343025" indent="-176213" algn="l" defTabSz="685800" rtl="0" eaLnBrk="1" latinLnBrk="0" hangingPunct="1">
              <a:lnSpc>
                <a:spcPct val="100000"/>
              </a:lnSpc>
              <a:spcBef>
                <a:spcPts val="375"/>
              </a:spcBef>
              <a:buFont typeface="Arial"/>
              <a:buChar char="•"/>
              <a:defRPr sz="16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266700" indent="-266700">
              <a:spcBef>
                <a:spcPts val="0"/>
              </a:spcBef>
              <a:buSzPct val="90000"/>
            </a:pPr>
            <a:r>
              <a:rPr lang="en-US" altLang="zh-TW" sz="2400" dirty="0">
                <a:solidFill>
                  <a:prstClr val="white"/>
                </a:solidFill>
              </a:rPr>
              <a:t>At 28nm</a:t>
            </a:r>
          </a:p>
          <a:p>
            <a:pPr marL="528638" lvl="1" indent="-266700">
              <a:spcBef>
                <a:spcPts val="0"/>
              </a:spcBef>
              <a:buSzPct val="90000"/>
            </a:pPr>
            <a:r>
              <a:rPr lang="en-US" altLang="zh-TW" sz="2000" dirty="0">
                <a:solidFill>
                  <a:prstClr val="white"/>
                </a:solidFill>
                <a:sym typeface="Wingdings" pitchFamily="2" charset="2"/>
              </a:rPr>
              <a:t>Highest frequency: 800MHz (worst case condition)</a:t>
            </a:r>
          </a:p>
          <a:p>
            <a:pPr marL="528638" lvl="1" indent="-266700">
              <a:spcBef>
                <a:spcPts val="0"/>
              </a:spcBef>
              <a:buSzPct val="90000"/>
            </a:pPr>
            <a:r>
              <a:rPr lang="en-US" altLang="zh-TW" sz="2000" dirty="0">
                <a:solidFill>
                  <a:prstClr val="white"/>
                </a:solidFill>
                <a:sym typeface="Wingdings" pitchFamily="2" charset="2"/>
              </a:rPr>
              <a:t>Minimal gate count: &lt;15K gates</a:t>
            </a:r>
          </a:p>
          <a:p>
            <a:pPr marL="528638" lvl="1" indent="-266700">
              <a:spcBef>
                <a:spcPts val="0"/>
              </a:spcBef>
              <a:buSzPct val="90000"/>
            </a:pPr>
            <a:r>
              <a:rPr lang="en-US" altLang="zh-TW" sz="2000" dirty="0">
                <a:solidFill>
                  <a:prstClr val="white"/>
                </a:solidFill>
                <a:sym typeface="Wingdings" pitchFamily="2" charset="2"/>
              </a:rPr>
              <a:t>Best scores: 3.97 Coremark/MHz, 1.80 DMIPS/MHz (no-inline)</a:t>
            </a:r>
            <a:endParaRPr lang="en-US" altLang="zh-TW" dirty="0">
              <a:solidFill>
                <a:prstClr val="white"/>
              </a:solidFill>
            </a:endParaRPr>
          </a:p>
        </p:txBody>
      </p:sp>
    </p:spTree>
    <p:extLst>
      <p:ext uri="{BB962C8B-B14F-4D97-AF65-F5344CB8AC3E}">
        <p14:creationId xmlns:p14="http://schemas.microsoft.com/office/powerpoint/2010/main" val="403277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614055263"/>
              </p:ext>
            </p:extLst>
          </p:nvPr>
        </p:nvGraphicFramePr>
        <p:xfrm>
          <a:off x="277403" y="780568"/>
          <a:ext cx="8660121" cy="1191958"/>
        </p:xfrm>
        <a:graphic>
          <a:graphicData uri="http://schemas.openxmlformats.org/drawingml/2006/table">
            <a:tbl>
              <a:tblPr>
                <a:tableStyleId>{5C22544A-7EE6-4342-B048-85BDC9FD1C3A}</a:tableStyleId>
              </a:tblPr>
              <a:tblGrid>
                <a:gridCol w="968612">
                  <a:extLst>
                    <a:ext uri="{9D8B030D-6E8A-4147-A177-3AD203B41FA5}">
                      <a16:colId xmlns:a16="http://schemas.microsoft.com/office/drawing/2014/main" val="20000"/>
                    </a:ext>
                  </a:extLst>
                </a:gridCol>
                <a:gridCol w="840410">
                  <a:extLst>
                    <a:ext uri="{9D8B030D-6E8A-4147-A177-3AD203B41FA5}">
                      <a16:colId xmlns:a16="http://schemas.microsoft.com/office/drawing/2014/main" val="20001"/>
                    </a:ext>
                  </a:extLst>
                </a:gridCol>
                <a:gridCol w="840410">
                  <a:extLst>
                    <a:ext uri="{9D8B030D-6E8A-4147-A177-3AD203B41FA5}">
                      <a16:colId xmlns:a16="http://schemas.microsoft.com/office/drawing/2014/main" val="20002"/>
                    </a:ext>
                  </a:extLst>
                </a:gridCol>
                <a:gridCol w="840410">
                  <a:extLst>
                    <a:ext uri="{9D8B030D-6E8A-4147-A177-3AD203B41FA5}">
                      <a16:colId xmlns:a16="http://schemas.microsoft.com/office/drawing/2014/main" val="20003"/>
                    </a:ext>
                  </a:extLst>
                </a:gridCol>
                <a:gridCol w="840410">
                  <a:extLst>
                    <a:ext uri="{9D8B030D-6E8A-4147-A177-3AD203B41FA5}">
                      <a16:colId xmlns:a16="http://schemas.microsoft.com/office/drawing/2014/main" val="20004"/>
                    </a:ext>
                  </a:extLst>
                </a:gridCol>
                <a:gridCol w="840410">
                  <a:extLst>
                    <a:ext uri="{9D8B030D-6E8A-4147-A177-3AD203B41FA5}">
                      <a16:colId xmlns:a16="http://schemas.microsoft.com/office/drawing/2014/main" val="20005"/>
                    </a:ext>
                  </a:extLst>
                </a:gridCol>
                <a:gridCol w="840410">
                  <a:extLst>
                    <a:ext uri="{9D8B030D-6E8A-4147-A177-3AD203B41FA5}">
                      <a16:colId xmlns:a16="http://schemas.microsoft.com/office/drawing/2014/main" val="20006"/>
                    </a:ext>
                  </a:extLst>
                </a:gridCol>
                <a:gridCol w="939048">
                  <a:extLst>
                    <a:ext uri="{9D8B030D-6E8A-4147-A177-3AD203B41FA5}">
                      <a16:colId xmlns:a16="http://schemas.microsoft.com/office/drawing/2014/main" val="20007"/>
                    </a:ext>
                  </a:extLst>
                </a:gridCol>
                <a:gridCol w="741770">
                  <a:extLst>
                    <a:ext uri="{9D8B030D-6E8A-4147-A177-3AD203B41FA5}">
                      <a16:colId xmlns:a16="http://schemas.microsoft.com/office/drawing/2014/main" val="20008"/>
                    </a:ext>
                  </a:extLst>
                </a:gridCol>
                <a:gridCol w="968231">
                  <a:extLst>
                    <a:ext uri="{9D8B030D-6E8A-4147-A177-3AD203B41FA5}">
                      <a16:colId xmlns:a16="http://schemas.microsoft.com/office/drawing/2014/main" val="20009"/>
                    </a:ext>
                  </a:extLst>
                </a:gridCol>
              </a:tblGrid>
              <a:tr h="259547">
                <a:tc gridSpan="10">
                  <a:txBody>
                    <a:bodyPr/>
                    <a:lstStyle/>
                    <a:p>
                      <a:pPr marL="342900" marR="0" indent="-342900" algn="l" defTabSz="914400" rtl="0" eaLnBrk="1" fontAlgn="ctr" latinLnBrk="0" hangingPunct="1">
                        <a:lnSpc>
                          <a:spcPct val="100000"/>
                        </a:lnSpc>
                        <a:spcBef>
                          <a:spcPts val="1200"/>
                        </a:spcBef>
                        <a:spcAft>
                          <a:spcPts val="0"/>
                        </a:spcAft>
                        <a:buClrTx/>
                        <a:buSzTx/>
                        <a:buFont typeface="Wingdings" pitchFamily="2" charset="2"/>
                        <a:buChar char="l"/>
                        <a:tabLst/>
                        <a:defRPr/>
                      </a:pPr>
                      <a:r>
                        <a:rPr lang="en-US" altLang="zh-TW" sz="1800" b="1" dirty="0">
                          <a:solidFill>
                            <a:schemeClr val="bg1"/>
                          </a:solidFill>
                        </a:rPr>
                        <a:t>RV32-P for DSP libraries </a:t>
                      </a:r>
                      <a:r>
                        <a:rPr lang="en-US" altLang="zh-TW" sz="1800" dirty="0">
                          <a:solidFill>
                            <a:schemeClr val="bg1"/>
                          </a:solidFill>
                        </a:rPr>
                        <a:t>(&gt;200 DSP functions, 8 categories)</a:t>
                      </a:r>
                      <a:endParaRPr lang="zh-TW" altLang="en-US" sz="1800" dirty="0">
                        <a:solidFill>
                          <a:schemeClr val="bg1"/>
                        </a:solidFill>
                      </a:endParaRPr>
                    </a:p>
                  </a:txBody>
                  <a:tcPr marL="9525" marR="9525" marT="7144"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0"/>
                  </a:ext>
                </a:extLst>
              </a:tr>
              <a:tr h="303498">
                <a:tc>
                  <a:txBody>
                    <a:bodyPr/>
                    <a:lstStyle/>
                    <a:p>
                      <a:pPr algn="ctr" fontAlgn="ctr"/>
                      <a:r>
                        <a:rPr lang="en-US" altLang="zh-TW" sz="1600" b="1" u="none" strike="noStrike" dirty="0">
                          <a:effectLst/>
                        </a:rPr>
                        <a:t>Speedup</a:t>
                      </a:r>
                      <a:endParaRPr lang="en-US" sz="1600" b="1" i="0" u="none" strike="noStrike" dirty="0">
                        <a:solidFill>
                          <a:srgbClr val="000000"/>
                        </a:solidFill>
                        <a:effectLst/>
                        <a:latin typeface="Arial"/>
                      </a:endParaRPr>
                    </a:p>
                  </a:txBody>
                  <a:tcPr marL="9525" marR="9525" marT="7144" marB="0" anchor="ctr">
                    <a:lnL w="12700" cap="flat" cmpd="sng" algn="ctr">
                      <a:solidFill>
                        <a:schemeClr val="bg1"/>
                      </a:solidFill>
                      <a:prstDash val="solid"/>
                      <a:round/>
                      <a:headEnd type="none" w="med" len="med"/>
                      <a:tailEnd type="none" w="med" len="med"/>
                    </a:lnL>
                    <a:lnT w="12700" cmpd="sng">
                      <a:noFill/>
                    </a:lnT>
                    <a:solidFill>
                      <a:schemeClr val="accent5">
                        <a:lumMod val="40000"/>
                        <a:lumOff val="60000"/>
                      </a:schemeClr>
                    </a:solidFill>
                  </a:tcPr>
                </a:tc>
                <a:tc>
                  <a:txBody>
                    <a:bodyPr/>
                    <a:lstStyle/>
                    <a:p>
                      <a:pPr algn="ctr" fontAlgn="ctr"/>
                      <a:r>
                        <a:rPr lang="en-US" sz="1600" u="none" strike="noStrike" dirty="0">
                          <a:effectLst/>
                        </a:rPr>
                        <a:t>Basic</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a:effectLst/>
                        </a:rPr>
                        <a:t>Complex</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a:effectLst/>
                        </a:rPr>
                        <a:t>Ctlr</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a:effectLst/>
                        </a:rPr>
                        <a:t>Filter</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a:effectLst/>
                        </a:rPr>
                        <a:t>Matrix</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err="1">
                          <a:effectLst/>
                        </a:rPr>
                        <a:t>Ststcs</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b="0" i="0" u="none" strike="noStrike" dirty="0" err="1">
                          <a:solidFill>
                            <a:schemeClr val="dk1"/>
                          </a:solidFill>
                          <a:effectLst/>
                          <a:latin typeface="+mn-lt"/>
                        </a:rPr>
                        <a:t>Xform</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err="1">
                          <a:effectLst/>
                        </a:rPr>
                        <a:t>Utils</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b="1" u="none" strike="noStrike" dirty="0">
                          <a:effectLst/>
                        </a:rPr>
                        <a:t>Overall</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extLst>
                  <a:ext uri="{0D108BD9-81ED-4DB2-BD59-A6C34878D82A}">
                    <a16:rowId xmlns:a16="http://schemas.microsoft.com/office/drawing/2014/main" val="10001"/>
                  </a:ext>
                </a:extLst>
              </a:tr>
              <a:tr h="303498">
                <a:tc>
                  <a:txBody>
                    <a:bodyPr/>
                    <a:lstStyle/>
                    <a:p>
                      <a:pPr algn="ctr" fontAlgn="ctr"/>
                      <a:r>
                        <a:rPr lang="en-US" sz="1600" b="1" u="none" strike="noStrike" dirty="0">
                          <a:effectLst/>
                        </a:rPr>
                        <a:t>AVG</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2.67</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1.86</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1.34</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2.3</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1.7</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2.87</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1.38</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1.21</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b="1" u="none" strike="noStrike" dirty="0">
                          <a:solidFill>
                            <a:srgbClr val="FF0000"/>
                          </a:solidFill>
                          <a:effectLst/>
                        </a:rPr>
                        <a:t>1.92</a:t>
                      </a:r>
                      <a:endParaRPr lang="en-US" sz="1600" b="1" i="0" u="none" strike="noStrike" dirty="0">
                        <a:solidFill>
                          <a:srgbClr val="FF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2"/>
                  </a:ext>
                </a:extLst>
              </a:tr>
              <a:tr h="303498">
                <a:tc>
                  <a:txBody>
                    <a:bodyPr/>
                    <a:lstStyle/>
                    <a:p>
                      <a:pPr algn="ctr" fontAlgn="ctr"/>
                      <a:r>
                        <a:rPr lang="en-US" sz="1600" b="1" u="none" strike="noStrike" dirty="0">
                          <a:effectLst/>
                        </a:rPr>
                        <a:t>MAX</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5.71</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4.65</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1.78</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4.73</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3.04</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5.66</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1.96</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1.69</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b="1" u="none" strike="noStrike" dirty="0">
                          <a:effectLst/>
                        </a:rPr>
                        <a:t>5.71</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457803051"/>
              </p:ext>
            </p:extLst>
          </p:nvPr>
        </p:nvGraphicFramePr>
        <p:xfrm>
          <a:off x="433248" y="2105725"/>
          <a:ext cx="6542240" cy="1160230"/>
        </p:xfrm>
        <a:graphic>
          <a:graphicData uri="http://schemas.openxmlformats.org/drawingml/2006/table">
            <a:tbl>
              <a:tblPr>
                <a:tableStyleId>{5C22544A-7EE6-4342-B048-85BDC9FD1C3A}</a:tableStyleId>
              </a:tblPr>
              <a:tblGrid>
                <a:gridCol w="1308448">
                  <a:extLst>
                    <a:ext uri="{9D8B030D-6E8A-4147-A177-3AD203B41FA5}">
                      <a16:colId xmlns:a16="http://schemas.microsoft.com/office/drawing/2014/main" val="20000"/>
                    </a:ext>
                  </a:extLst>
                </a:gridCol>
                <a:gridCol w="1308448">
                  <a:extLst>
                    <a:ext uri="{9D8B030D-6E8A-4147-A177-3AD203B41FA5}">
                      <a16:colId xmlns:a16="http://schemas.microsoft.com/office/drawing/2014/main" val="20001"/>
                    </a:ext>
                  </a:extLst>
                </a:gridCol>
                <a:gridCol w="1308448">
                  <a:extLst>
                    <a:ext uri="{9D8B030D-6E8A-4147-A177-3AD203B41FA5}">
                      <a16:colId xmlns:a16="http://schemas.microsoft.com/office/drawing/2014/main" val="20002"/>
                    </a:ext>
                  </a:extLst>
                </a:gridCol>
                <a:gridCol w="1308448">
                  <a:extLst>
                    <a:ext uri="{9D8B030D-6E8A-4147-A177-3AD203B41FA5}">
                      <a16:colId xmlns:a16="http://schemas.microsoft.com/office/drawing/2014/main" val="20003"/>
                    </a:ext>
                  </a:extLst>
                </a:gridCol>
                <a:gridCol w="1308448">
                  <a:extLst>
                    <a:ext uri="{9D8B030D-6E8A-4147-A177-3AD203B41FA5}">
                      <a16:colId xmlns:a16="http://schemas.microsoft.com/office/drawing/2014/main" val="20004"/>
                    </a:ext>
                  </a:extLst>
                </a:gridCol>
              </a:tblGrid>
              <a:tr h="232281">
                <a:tc gridSpan="5">
                  <a:txBody>
                    <a:bodyPr/>
                    <a:lstStyle/>
                    <a:p>
                      <a:pPr marL="342900" marR="0" indent="-342900" algn="l" defTabSz="914400" rtl="0" eaLnBrk="1" fontAlgn="ctr" latinLnBrk="0" hangingPunct="1">
                        <a:lnSpc>
                          <a:spcPct val="100000"/>
                        </a:lnSpc>
                        <a:spcBef>
                          <a:spcPts val="1200"/>
                        </a:spcBef>
                        <a:spcAft>
                          <a:spcPts val="0"/>
                        </a:spcAft>
                        <a:buClrTx/>
                        <a:buSzTx/>
                        <a:buFont typeface="Wingdings" pitchFamily="2" charset="2"/>
                        <a:buChar char="l"/>
                        <a:tabLst/>
                        <a:defRPr/>
                      </a:pPr>
                      <a:r>
                        <a:rPr lang="en-US" altLang="zh-TW" sz="1800" b="1" kern="1200" dirty="0">
                          <a:solidFill>
                            <a:schemeClr val="bg1"/>
                          </a:solidFill>
                          <a:latin typeface="+mn-lt"/>
                          <a:ea typeface="+mn-ea"/>
                          <a:cs typeface="+mn-cs"/>
                        </a:rPr>
                        <a:t>RV64-P for DSP libraries </a:t>
                      </a:r>
                      <a:r>
                        <a:rPr lang="en-US" altLang="zh-TW" sz="1800" kern="1200" dirty="0">
                          <a:solidFill>
                            <a:schemeClr val="bg1"/>
                          </a:solidFill>
                          <a:latin typeface="+mn-lt"/>
                          <a:ea typeface="+mn-ea"/>
                          <a:cs typeface="+mn-cs"/>
                        </a:rPr>
                        <a:t>(under</a:t>
                      </a:r>
                      <a:r>
                        <a:rPr lang="en-US" altLang="zh-TW" sz="1800" kern="1200" baseline="0" dirty="0">
                          <a:solidFill>
                            <a:schemeClr val="bg1"/>
                          </a:solidFill>
                          <a:latin typeface="+mn-lt"/>
                          <a:ea typeface="+mn-ea"/>
                          <a:cs typeface="+mn-cs"/>
                        </a:rPr>
                        <a:t> development)</a:t>
                      </a:r>
                      <a:endParaRPr lang="en-US" altLang="zh-TW" sz="1800" kern="1200" dirty="0">
                        <a:solidFill>
                          <a:schemeClr val="bg1"/>
                        </a:solidFill>
                        <a:latin typeface="+mn-lt"/>
                        <a:ea typeface="+mn-ea"/>
                        <a:cs typeface="+mn-cs"/>
                      </a:endParaRPr>
                    </a:p>
                  </a:txBody>
                  <a:tcPr marL="9525" marR="9525" marT="7144"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0"/>
                  </a:ext>
                </a:extLst>
              </a:tr>
              <a:tr h="292922">
                <a:tc>
                  <a:txBody>
                    <a:bodyPr/>
                    <a:lstStyle/>
                    <a:p>
                      <a:pPr algn="ctr" fontAlgn="ctr"/>
                      <a:r>
                        <a:rPr lang="en-US" altLang="zh-TW" sz="1600" b="1" u="none" strike="noStrike" dirty="0">
                          <a:effectLst/>
                        </a:rPr>
                        <a:t>Speedup</a:t>
                      </a:r>
                      <a:endParaRPr lang="en-US" sz="1600" b="1" i="0" u="none" strike="noStrike" dirty="0">
                        <a:solidFill>
                          <a:srgbClr val="000000"/>
                        </a:solidFill>
                        <a:effectLst/>
                        <a:latin typeface="Arial"/>
                      </a:endParaRPr>
                    </a:p>
                  </a:txBody>
                  <a:tcPr marL="9525" marR="9525" marT="7144" marB="0" anchor="ctr">
                    <a:lnL w="12700" cap="flat" cmpd="sng" algn="ctr">
                      <a:solidFill>
                        <a:schemeClr val="bg1"/>
                      </a:solidFill>
                      <a:prstDash val="solid"/>
                      <a:round/>
                      <a:headEnd type="none" w="med" len="med"/>
                      <a:tailEnd type="none" w="med" len="med"/>
                    </a:lnL>
                    <a:lnT w="12700" cmpd="sng">
                      <a:noFill/>
                    </a:lnT>
                    <a:solidFill>
                      <a:schemeClr val="accent5">
                        <a:lumMod val="40000"/>
                        <a:lumOff val="60000"/>
                      </a:schemeClr>
                    </a:solidFill>
                  </a:tcPr>
                </a:tc>
                <a:tc>
                  <a:txBody>
                    <a:bodyPr/>
                    <a:lstStyle/>
                    <a:p>
                      <a:pPr algn="ctr" fontAlgn="ctr"/>
                      <a:r>
                        <a:rPr lang="en-US" sz="1600" u="none" strike="noStrike" dirty="0">
                          <a:effectLst/>
                        </a:rPr>
                        <a:t>Basic</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a:effectLst/>
                        </a:rPr>
                        <a:t>Filter</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u="none" strike="noStrike" dirty="0">
                          <a:effectLst/>
                        </a:rPr>
                        <a:t>Matrix</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tc>
                  <a:txBody>
                    <a:bodyPr/>
                    <a:lstStyle/>
                    <a:p>
                      <a:pPr algn="ctr" fontAlgn="ctr"/>
                      <a:r>
                        <a:rPr lang="en-US" sz="1600" b="1" u="none" strike="noStrike" dirty="0">
                          <a:effectLst/>
                        </a:rPr>
                        <a:t>Overall</a:t>
                      </a:r>
                      <a:endParaRPr lang="en-US" sz="1600" b="1" i="0" u="none" strike="noStrike" dirty="0">
                        <a:solidFill>
                          <a:srgbClr val="000000"/>
                        </a:solidFill>
                        <a:effectLst/>
                        <a:latin typeface="Arial"/>
                      </a:endParaRPr>
                    </a:p>
                  </a:txBody>
                  <a:tcPr marL="9525" marR="9525" marT="7144" marB="0" anchor="ctr">
                    <a:lnT w="12700" cmpd="sng">
                      <a:noFill/>
                    </a:lnT>
                    <a:solidFill>
                      <a:schemeClr val="accent5">
                        <a:lumMod val="40000"/>
                        <a:lumOff val="60000"/>
                      </a:schemeClr>
                    </a:solidFill>
                  </a:tcPr>
                </a:tc>
                <a:extLst>
                  <a:ext uri="{0D108BD9-81ED-4DB2-BD59-A6C34878D82A}">
                    <a16:rowId xmlns:a16="http://schemas.microsoft.com/office/drawing/2014/main" val="10001"/>
                  </a:ext>
                </a:extLst>
              </a:tr>
              <a:tr h="292922">
                <a:tc>
                  <a:txBody>
                    <a:bodyPr/>
                    <a:lstStyle/>
                    <a:p>
                      <a:pPr algn="ctr" fontAlgn="ctr"/>
                      <a:r>
                        <a:rPr lang="en-US" sz="1600" b="1" u="none" strike="noStrike" dirty="0">
                          <a:effectLst/>
                        </a:rPr>
                        <a:t>AVG</a:t>
                      </a:r>
                      <a:endParaRPr lang="en-US" sz="1600" b="1" i="0" u="none" strike="noStrike" dirty="0">
                        <a:solidFill>
                          <a:srgbClr val="000000"/>
                        </a:solidFill>
                        <a:effectLst/>
                        <a:latin typeface="Arial"/>
                      </a:endParaRPr>
                    </a:p>
                  </a:txBody>
                  <a:tcPr marL="9525" marR="9525" marT="7144" marB="0" anchor="ct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fontAlgn="ctr"/>
                      <a:r>
                        <a:rPr lang="en-US" sz="1600" u="none" strike="noStrike" dirty="0">
                          <a:effectLst/>
                        </a:rPr>
                        <a:t>5.22</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2.52</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3.24</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b="1" u="none" strike="noStrike" dirty="0">
                          <a:solidFill>
                            <a:srgbClr val="FF0000"/>
                          </a:solidFill>
                          <a:effectLst/>
                        </a:rPr>
                        <a:t>3.66</a:t>
                      </a:r>
                      <a:endParaRPr lang="en-US" sz="1600" b="1" i="0" u="none" strike="noStrike" dirty="0">
                        <a:solidFill>
                          <a:srgbClr val="FF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2"/>
                  </a:ext>
                </a:extLst>
              </a:tr>
              <a:tr h="292922">
                <a:tc>
                  <a:txBody>
                    <a:bodyPr/>
                    <a:lstStyle/>
                    <a:p>
                      <a:pPr algn="ctr" fontAlgn="ctr"/>
                      <a:r>
                        <a:rPr lang="en-US" sz="1600" b="1" u="none" strike="noStrike" dirty="0">
                          <a:effectLst/>
                        </a:rPr>
                        <a:t>MAX</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12.27</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5.61</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6.6</a:t>
                      </a:r>
                      <a:endParaRPr lang="en-US" sz="1600" b="0"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b="1" u="none" strike="noStrike" dirty="0">
                          <a:effectLst/>
                        </a:rPr>
                        <a:t>12.27</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932027173"/>
              </p:ext>
            </p:extLst>
          </p:nvPr>
        </p:nvGraphicFramePr>
        <p:xfrm>
          <a:off x="435917" y="3392807"/>
          <a:ext cx="6937470" cy="1396102"/>
        </p:xfrm>
        <a:graphic>
          <a:graphicData uri="http://schemas.openxmlformats.org/drawingml/2006/table">
            <a:tbl>
              <a:tblPr>
                <a:tableStyleId>{5C22544A-7EE6-4342-B048-85BDC9FD1C3A}</a:tableStyleId>
              </a:tblPr>
              <a:tblGrid>
                <a:gridCol w="933270">
                  <a:extLst>
                    <a:ext uri="{9D8B030D-6E8A-4147-A177-3AD203B41FA5}">
                      <a16:colId xmlns:a16="http://schemas.microsoft.com/office/drawing/2014/main" val="20000"/>
                    </a:ext>
                  </a:extLst>
                </a:gridCol>
                <a:gridCol w="1853498">
                  <a:extLst>
                    <a:ext uri="{9D8B030D-6E8A-4147-A177-3AD203B41FA5}">
                      <a16:colId xmlns:a16="http://schemas.microsoft.com/office/drawing/2014/main" val="20001"/>
                    </a:ext>
                  </a:extLst>
                </a:gridCol>
                <a:gridCol w="1853498">
                  <a:extLst>
                    <a:ext uri="{9D8B030D-6E8A-4147-A177-3AD203B41FA5}">
                      <a16:colId xmlns:a16="http://schemas.microsoft.com/office/drawing/2014/main" val="20002"/>
                    </a:ext>
                  </a:extLst>
                </a:gridCol>
                <a:gridCol w="1167431">
                  <a:extLst>
                    <a:ext uri="{9D8B030D-6E8A-4147-A177-3AD203B41FA5}">
                      <a16:colId xmlns:a16="http://schemas.microsoft.com/office/drawing/2014/main" val="20003"/>
                    </a:ext>
                  </a:extLst>
                </a:gridCol>
                <a:gridCol w="1129773">
                  <a:extLst>
                    <a:ext uri="{9D8B030D-6E8A-4147-A177-3AD203B41FA5}">
                      <a16:colId xmlns:a16="http://schemas.microsoft.com/office/drawing/2014/main" val="20004"/>
                    </a:ext>
                  </a:extLst>
                </a:gridCol>
              </a:tblGrid>
              <a:tr h="108008">
                <a:tc gridSpan="5">
                  <a:txBody>
                    <a:bodyPr/>
                    <a:lstStyle/>
                    <a:p>
                      <a:pPr marL="342900" indent="-342900">
                        <a:buFont typeface="Wingdings" pitchFamily="2" charset="2"/>
                        <a:buChar char="l"/>
                      </a:pPr>
                      <a:r>
                        <a:rPr lang="en-US" altLang="zh-TW" sz="1800" b="0" kern="0" dirty="0">
                          <a:solidFill>
                            <a:schemeClr val="bg1"/>
                          </a:solidFill>
                        </a:rPr>
                        <a:t>Speedups</a:t>
                      </a:r>
                      <a:r>
                        <a:rPr lang="en-US" altLang="zh-TW" sz="1800" b="0" kern="0" baseline="0" dirty="0">
                          <a:solidFill>
                            <a:schemeClr val="bg1"/>
                          </a:solidFill>
                        </a:rPr>
                        <a:t> for </a:t>
                      </a:r>
                      <a:r>
                        <a:rPr lang="en-US" altLang="zh-TW" sz="1800" b="0" kern="0" dirty="0">
                          <a:solidFill>
                            <a:schemeClr val="bg1"/>
                          </a:solidFill>
                        </a:rPr>
                        <a:t>various</a:t>
                      </a:r>
                      <a:r>
                        <a:rPr lang="en-US" altLang="zh-TW" sz="1800" b="0" kern="0" baseline="0" dirty="0">
                          <a:solidFill>
                            <a:schemeClr val="bg1"/>
                          </a:solidFill>
                        </a:rPr>
                        <a:t> applications (preliminary)</a:t>
                      </a:r>
                      <a:endParaRPr lang="en-US" altLang="zh-TW" sz="1800" b="0" kern="0" dirty="0">
                        <a:solidFill>
                          <a:schemeClr val="bg1"/>
                        </a:solidFill>
                      </a:endParaRPr>
                    </a:p>
                  </a:txBody>
                  <a:tcPr marL="9525" marR="9525" marT="7144"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hMerge="1">
                  <a:txBody>
                    <a:bodyPr/>
                    <a:lstStyle/>
                    <a:p>
                      <a:pPr algn="ctr" fontAlgn="ctr"/>
                      <a:endParaRPr lang="en-US" sz="14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0"/>
                  </a:ext>
                </a:extLst>
              </a:tr>
              <a:tr h="314938">
                <a:tc>
                  <a:txBody>
                    <a:bodyPr/>
                    <a:lstStyle/>
                    <a:p>
                      <a:pPr algn="ctr" fontAlgn="ctr"/>
                      <a:r>
                        <a:rPr lang="en-US" sz="1600" b="1" i="0" u="none" strike="noStrike" dirty="0">
                          <a:solidFill>
                            <a:srgbClr val="000000"/>
                          </a:solidFill>
                          <a:effectLst/>
                          <a:latin typeface="+mj-lt"/>
                        </a:rPr>
                        <a:t>Cores</a:t>
                      </a:r>
                    </a:p>
                  </a:txBody>
                  <a:tcPr marL="9525" marR="9525" marT="7144" marB="0" anchor="ctr">
                    <a:lnL w="12700" cap="flat" cmpd="sng" algn="ctr">
                      <a:solidFill>
                        <a:schemeClr val="bg1"/>
                      </a:solidFill>
                      <a:prstDash val="solid"/>
                      <a:round/>
                      <a:headEnd type="none" w="med" len="med"/>
                      <a:tailEnd type="none" w="med" len="med"/>
                    </a:lnL>
                    <a:lnT w="12700" cmpd="sng">
                      <a:noFill/>
                    </a:lnT>
                    <a:solidFill>
                      <a:schemeClr val="accent5">
                        <a:lumMod val="40000"/>
                        <a:lumOff val="60000"/>
                      </a:schemeClr>
                    </a:solidFill>
                  </a:tcPr>
                </a:tc>
                <a:tc gridSpan="2">
                  <a:txBody>
                    <a:bodyPr/>
                    <a:lstStyle/>
                    <a:p>
                      <a:pPr algn="ctr" fontAlgn="ctr"/>
                      <a:r>
                        <a:rPr lang="en-US" sz="1600" b="1" i="0" u="none" strike="noStrike" dirty="0">
                          <a:solidFill>
                            <a:srgbClr val="000000"/>
                          </a:solidFill>
                          <a:effectLst/>
                          <a:latin typeface="+mj-lt"/>
                        </a:rPr>
                        <a:t>RV64-P</a:t>
                      </a:r>
                    </a:p>
                  </a:txBody>
                  <a:tcPr marL="9525" marR="9525" marT="7144" marB="0" anchor="ctr">
                    <a:lnT w="12700" cmpd="sng">
                      <a:noFill/>
                    </a:lnT>
                    <a:solidFill>
                      <a:schemeClr val="accent5">
                        <a:lumMod val="40000"/>
                        <a:lumOff val="60000"/>
                      </a:schemeClr>
                    </a:solidFill>
                  </a:tcPr>
                </a:tc>
                <a:tc hMerge="1">
                  <a:txBody>
                    <a:bodyPr/>
                    <a:lstStyle/>
                    <a:p>
                      <a:pPr algn="ctr" fontAlgn="ctr"/>
                      <a:endParaRPr lang="en-US" sz="1600" b="0" i="0" u="none" strike="noStrike" dirty="0">
                        <a:solidFill>
                          <a:srgbClr val="000000"/>
                        </a:solidFill>
                        <a:effectLst/>
                        <a:latin typeface="+mj-lt"/>
                      </a:endParaRPr>
                    </a:p>
                  </a:txBody>
                  <a:tcPr marL="9525" marR="9525" marT="7144" marB="0" anchor="ctr">
                    <a:solidFill>
                      <a:schemeClr val="accent5">
                        <a:lumMod val="40000"/>
                        <a:lumOff val="60000"/>
                      </a:schemeClr>
                    </a:solidFill>
                  </a:tcPr>
                </a:tc>
                <a:tc gridSpan="2">
                  <a:txBody>
                    <a:bodyPr/>
                    <a:lstStyle/>
                    <a:p>
                      <a:pPr algn="ctr" fontAlgn="ctr"/>
                      <a:r>
                        <a:rPr lang="en-US" sz="1600" b="1" i="0" u="none" strike="noStrike" dirty="0">
                          <a:solidFill>
                            <a:srgbClr val="000000"/>
                          </a:solidFill>
                          <a:effectLst/>
                          <a:latin typeface="+mj-lt"/>
                        </a:rPr>
                        <a:t>RV32-P</a:t>
                      </a:r>
                    </a:p>
                  </a:txBody>
                  <a:tcPr marL="9525" marR="9525" marT="7144" marB="0" anchor="ctr">
                    <a:lnT w="12700" cmpd="sng">
                      <a:noFill/>
                    </a:lnT>
                    <a:solidFill>
                      <a:schemeClr val="accent5">
                        <a:lumMod val="40000"/>
                        <a:lumOff val="60000"/>
                      </a:schemeClr>
                    </a:solidFill>
                  </a:tcPr>
                </a:tc>
                <a:tc hMerge="1">
                  <a:txBody>
                    <a:bodyPr/>
                    <a:lstStyle/>
                    <a:p>
                      <a:pPr algn="ctr" fontAlgn="ct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1"/>
                  </a:ext>
                </a:extLst>
              </a:tr>
              <a:tr h="433864">
                <a:tc>
                  <a:txBody>
                    <a:bodyPr/>
                    <a:lstStyle/>
                    <a:p>
                      <a:pPr algn="ctr" fontAlgn="ctr"/>
                      <a:r>
                        <a:rPr lang="en-US" sz="1600" b="1" i="0" u="none" strike="noStrike" dirty="0">
                          <a:solidFill>
                            <a:srgbClr val="000000"/>
                          </a:solidFill>
                          <a:effectLst/>
                          <a:latin typeface="+mj-lt"/>
                        </a:rPr>
                        <a:t>APP</a:t>
                      </a:r>
                    </a:p>
                  </a:txBody>
                  <a:tcPr marL="9525" marR="9525" marT="7144" marB="0" anchor="ct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fontAlgn="ctr"/>
                      <a:r>
                        <a:rPr lang="en-US" sz="1600" b="0" i="0" u="none" strike="noStrike" dirty="0">
                          <a:solidFill>
                            <a:srgbClr val="000000"/>
                          </a:solidFill>
                          <a:effectLst/>
                          <a:latin typeface="+mj-lt"/>
                        </a:rPr>
                        <a:t>CIFAR10 </a:t>
                      </a:r>
                      <a:r>
                        <a:rPr lang="en-US" sz="1200" b="0" i="0" u="none" strike="noStrike" dirty="0">
                          <a:solidFill>
                            <a:srgbClr val="000000"/>
                          </a:solidFill>
                          <a:effectLst/>
                          <a:latin typeface="+mj-lt"/>
                        </a:rPr>
                        <a:t>(image classification</a:t>
                      </a:r>
                      <a:r>
                        <a:rPr lang="en-US" sz="1200" b="0" i="0" u="none" strike="noStrike" baseline="0" dirty="0">
                          <a:solidFill>
                            <a:srgbClr val="000000"/>
                          </a:solidFill>
                          <a:effectLst/>
                          <a:latin typeface="+mj-lt"/>
                        </a:rPr>
                        <a:t> benchmark)</a:t>
                      </a:r>
                      <a:endParaRPr lang="en-US" sz="1200" b="0" i="0" u="none" strike="noStrike" dirty="0">
                        <a:solidFill>
                          <a:srgbClr val="000000"/>
                        </a:solidFill>
                        <a:effectLst/>
                        <a:latin typeface="+mj-lt"/>
                      </a:endParaRPr>
                    </a:p>
                  </a:txBody>
                  <a:tcPr marL="9525" marR="9525" marT="7144" marB="0" anchor="ctr">
                    <a:solidFill>
                      <a:schemeClr val="accent5">
                        <a:lumMod val="40000"/>
                        <a:lumOff val="60000"/>
                      </a:schemeClr>
                    </a:solidFill>
                  </a:tcPr>
                </a:tc>
                <a:tc>
                  <a:txBody>
                    <a:bodyPr/>
                    <a:lstStyle/>
                    <a:p>
                      <a:pPr algn="ctr" fontAlgn="ctr"/>
                      <a:r>
                        <a:rPr lang="en-US" sz="1600" b="0" i="0" u="none" strike="noStrike" dirty="0">
                          <a:solidFill>
                            <a:srgbClr val="000000"/>
                          </a:solidFill>
                          <a:effectLst/>
                          <a:latin typeface="+mj-lt"/>
                        </a:rPr>
                        <a:t>PNET</a:t>
                      </a:r>
                      <a:r>
                        <a:rPr lang="en-US" sz="1600" b="0" i="0" u="none" strike="noStrike" baseline="0" dirty="0">
                          <a:solidFill>
                            <a:srgbClr val="000000"/>
                          </a:solidFill>
                          <a:effectLst/>
                          <a:latin typeface="+mj-lt"/>
                        </a:rPr>
                        <a:t> </a:t>
                      </a:r>
                      <a:r>
                        <a:rPr lang="en-US" sz="1200" b="0" i="0" u="none" strike="noStrike" dirty="0">
                          <a:solidFill>
                            <a:srgbClr val="000000"/>
                          </a:solidFill>
                          <a:effectLst/>
                          <a:latin typeface="+mj-lt"/>
                        </a:rPr>
                        <a:t>(90%</a:t>
                      </a:r>
                      <a:r>
                        <a:rPr lang="en-US" sz="1200" b="0" i="0" u="none" strike="noStrike" baseline="0" dirty="0">
                          <a:solidFill>
                            <a:srgbClr val="000000"/>
                          </a:solidFill>
                          <a:effectLst/>
                          <a:latin typeface="+mj-lt"/>
                        </a:rPr>
                        <a:t> of </a:t>
                      </a:r>
                      <a:r>
                        <a:rPr lang="en-US" sz="1200" b="0" i="0" u="none" strike="noStrike" dirty="0">
                          <a:solidFill>
                            <a:srgbClr val="000000"/>
                          </a:solidFill>
                          <a:effectLst/>
                          <a:latin typeface="+mj-lt"/>
                        </a:rPr>
                        <a:t>MTCNN for face detection)</a:t>
                      </a:r>
                      <a:endParaRPr lang="en-US" sz="1600" b="0" i="0" u="none" strike="noStrike" dirty="0">
                        <a:solidFill>
                          <a:srgbClr val="000000"/>
                        </a:solidFill>
                        <a:effectLst/>
                        <a:latin typeface="+mj-lt"/>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AMR voice codec</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tc>
                  <a:txBody>
                    <a:bodyPr/>
                    <a:lstStyle/>
                    <a:p>
                      <a:pPr algn="ctr" fontAlgn="ctr"/>
                      <a:r>
                        <a:rPr lang="en-US" sz="1600" u="none" strike="noStrike" dirty="0">
                          <a:effectLst/>
                        </a:rPr>
                        <a:t>MP3 decode</a:t>
                      </a:r>
                      <a:endParaRPr lang="en-US" sz="1600" b="1" i="0" u="none" strike="noStrike" dirty="0">
                        <a:solidFill>
                          <a:srgbClr val="000000"/>
                        </a:solidFill>
                        <a:effectLst/>
                        <a:latin typeface="Arial"/>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2"/>
                  </a:ext>
                </a:extLst>
              </a:tr>
              <a:tr h="304876">
                <a:tc>
                  <a:txBody>
                    <a:bodyPr/>
                    <a:lstStyle/>
                    <a:p>
                      <a:pPr algn="ctr" fontAlgn="ctr"/>
                      <a:r>
                        <a:rPr lang="en-US" sz="1600" b="1" u="none" strike="noStrike" dirty="0">
                          <a:effectLst/>
                        </a:rPr>
                        <a:t>Speedup</a:t>
                      </a:r>
                      <a:endParaRPr lang="en-US" sz="1600" b="1" i="0" u="none" strike="noStrike" dirty="0">
                        <a:solidFill>
                          <a:srgbClr val="000000"/>
                        </a:solidFill>
                        <a:effectLst/>
                        <a:latin typeface="Arial"/>
                      </a:endParaRPr>
                    </a:p>
                  </a:txBody>
                  <a:tcPr marL="9525" marR="9525" marT="7144" marB="0" anchor="ct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fontAlgn="ctr"/>
                      <a:r>
                        <a:rPr lang="en-US" sz="1600" b="1" i="0" u="none" strike="noStrike" dirty="0">
                          <a:solidFill>
                            <a:srgbClr val="000000"/>
                          </a:solidFill>
                          <a:effectLst/>
                          <a:latin typeface="+mj-lt"/>
                        </a:rPr>
                        <a:t>10.7</a:t>
                      </a:r>
                    </a:p>
                  </a:txBody>
                  <a:tcPr marL="9525" marR="9525" marT="7144" marB="0" anchor="ctr">
                    <a:solidFill>
                      <a:schemeClr val="accent5">
                        <a:lumMod val="40000"/>
                        <a:lumOff val="60000"/>
                      </a:schemeClr>
                    </a:solidFill>
                  </a:tcPr>
                </a:tc>
                <a:tc>
                  <a:txBody>
                    <a:bodyPr/>
                    <a:lstStyle/>
                    <a:p>
                      <a:pPr algn="ctr" fontAlgn="ctr"/>
                      <a:r>
                        <a:rPr lang="en-US" sz="1600" b="1" i="0" u="none" strike="noStrike">
                          <a:solidFill>
                            <a:srgbClr val="000000"/>
                          </a:solidFill>
                          <a:effectLst/>
                          <a:latin typeface="+mj-lt"/>
                        </a:rPr>
                        <a:t>7.64</a:t>
                      </a:r>
                      <a:endParaRPr lang="en-US" sz="1600" b="1" i="0" u="none" strike="noStrike" dirty="0">
                        <a:solidFill>
                          <a:srgbClr val="000000"/>
                        </a:solidFill>
                        <a:effectLst/>
                        <a:latin typeface="+mj-lt"/>
                      </a:endParaRPr>
                    </a:p>
                  </a:txBody>
                  <a:tcPr marL="9525" marR="9525" marT="7144" marB="0" anchor="ctr">
                    <a:solidFill>
                      <a:schemeClr val="accent5">
                        <a:lumMod val="40000"/>
                        <a:lumOff val="60000"/>
                      </a:schemeClr>
                    </a:solidFill>
                  </a:tcPr>
                </a:tc>
                <a:tc>
                  <a:txBody>
                    <a:bodyPr/>
                    <a:lstStyle/>
                    <a:p>
                      <a:pPr algn="ctr" fontAlgn="ctr"/>
                      <a:r>
                        <a:rPr lang="en-US" sz="1600" b="1" u="none" strike="noStrike" dirty="0">
                          <a:effectLst/>
                          <a:latin typeface="+mj-lt"/>
                        </a:rPr>
                        <a:t>3.67</a:t>
                      </a:r>
                      <a:endParaRPr lang="en-US" sz="1600" b="1" i="0" u="none" strike="noStrike" dirty="0">
                        <a:solidFill>
                          <a:srgbClr val="000000"/>
                        </a:solidFill>
                        <a:effectLst/>
                        <a:latin typeface="+mj-lt"/>
                      </a:endParaRPr>
                    </a:p>
                  </a:txBody>
                  <a:tcPr marL="9525" marR="9525" marT="7144" marB="0" anchor="ctr">
                    <a:solidFill>
                      <a:schemeClr val="accent5">
                        <a:lumMod val="40000"/>
                        <a:lumOff val="60000"/>
                      </a:schemeClr>
                    </a:solidFill>
                  </a:tcPr>
                </a:tc>
                <a:tc>
                  <a:txBody>
                    <a:bodyPr/>
                    <a:lstStyle/>
                    <a:p>
                      <a:pPr algn="ctr" fontAlgn="ctr"/>
                      <a:r>
                        <a:rPr lang="en-US" sz="1600" b="1" u="none" strike="noStrike" dirty="0">
                          <a:effectLst/>
                          <a:latin typeface="+mj-lt"/>
                        </a:rPr>
                        <a:t>1.84</a:t>
                      </a:r>
                      <a:endParaRPr lang="en-US" sz="1600" b="1" i="0" u="none" strike="noStrike" dirty="0">
                        <a:solidFill>
                          <a:srgbClr val="000000"/>
                        </a:solidFill>
                        <a:effectLst/>
                        <a:latin typeface="+mj-lt"/>
                      </a:endParaRPr>
                    </a:p>
                  </a:txBody>
                  <a:tcPr marL="9525" marR="9525" marT="7144" marB="0" anchor="c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7" name="文字版面配置區 2"/>
          <p:cNvSpPr txBox="1">
            <a:spLocks/>
          </p:cNvSpPr>
          <p:nvPr/>
        </p:nvSpPr>
        <p:spPr>
          <a:xfrm>
            <a:off x="1106985" y="67702"/>
            <a:ext cx="6985455"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3200" dirty="0">
                <a:solidFill>
                  <a:prstClr val="white"/>
                </a:solidFill>
              </a:rPr>
              <a:t>Speedup with P-Ext on 25-Series</a:t>
            </a:r>
            <a:endParaRPr lang="zh-TW" altLang="en-US" sz="3200" dirty="0">
              <a:solidFill>
                <a:prstClr val="white"/>
              </a:solidFill>
            </a:endParaRPr>
          </a:p>
        </p:txBody>
      </p:sp>
    </p:spTree>
    <p:extLst>
      <p:ext uri="{BB962C8B-B14F-4D97-AF65-F5344CB8AC3E}">
        <p14:creationId xmlns:p14="http://schemas.microsoft.com/office/powerpoint/2010/main" val="37030583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741414"/>
            <a:ext cx="9065342" cy="3952875"/>
          </a:xfrm>
        </p:spPr>
        <p:txBody>
          <a:bodyPr/>
          <a:lstStyle/>
          <a:p>
            <a:pPr>
              <a:spcBef>
                <a:spcPts val="0"/>
              </a:spcBef>
            </a:pPr>
            <a:r>
              <a:rPr lang="en-US" altLang="zh-TW" sz="2000" dirty="0">
                <a:latin typeface="+mn-lt"/>
              </a:rPr>
              <a:t>Designed &gt;150 DSP ISA in the popular Andes V3 cores D10/D15</a:t>
            </a:r>
          </a:p>
          <a:p>
            <a:pPr>
              <a:spcBef>
                <a:spcPts val="0"/>
              </a:spcBef>
            </a:pPr>
            <a:r>
              <a:rPr lang="en-US" altLang="zh-TW" sz="2000" dirty="0">
                <a:latin typeface="+mn-lt"/>
              </a:rPr>
              <a:t>Donated them as the basis of the P-extension draft for RISC-V</a:t>
            </a:r>
          </a:p>
          <a:p>
            <a:pPr>
              <a:spcBef>
                <a:spcPts val="0"/>
              </a:spcBef>
            </a:pPr>
            <a:r>
              <a:rPr lang="en-US" altLang="zh-TW" sz="2000" dirty="0">
                <a:latin typeface="+mn-lt"/>
              </a:rPr>
              <a:t>Details:</a:t>
            </a:r>
          </a:p>
          <a:p>
            <a:pPr lvl="1">
              <a:spcBef>
                <a:spcPts val="0"/>
              </a:spcBef>
            </a:pPr>
            <a:r>
              <a:rPr lang="en-US" altLang="zh-TW" sz="1800" dirty="0"/>
              <a:t>Use RV32 and RV64 XLEN-bit </a:t>
            </a:r>
            <a:r>
              <a:rPr lang="en-US" altLang="zh-TW" sz="1800" b="1" dirty="0"/>
              <a:t>GPRs</a:t>
            </a:r>
            <a:r>
              <a:rPr lang="en-US" altLang="zh-TW" sz="1800" dirty="0"/>
              <a:t>. (i.e. no additional registers)</a:t>
            </a:r>
          </a:p>
          <a:p>
            <a:pPr lvl="1">
              <a:spcBef>
                <a:spcPts val="0"/>
              </a:spcBef>
            </a:pPr>
            <a:r>
              <a:rPr lang="en-US" altLang="zh-TW" sz="1800" dirty="0">
                <a:latin typeface="+mn-lt"/>
              </a:rPr>
              <a:t>Support saturation and rounding.</a:t>
            </a:r>
          </a:p>
          <a:p>
            <a:pPr lvl="1">
              <a:spcBef>
                <a:spcPts val="0"/>
              </a:spcBef>
            </a:pPr>
            <a:r>
              <a:rPr lang="en-US" altLang="zh-TW" sz="1800" dirty="0">
                <a:latin typeface="+mn-lt"/>
              </a:rPr>
              <a:t>Support fixed-point and integer data types.</a:t>
            </a:r>
          </a:p>
          <a:p>
            <a:pPr lvl="1">
              <a:spcBef>
                <a:spcPts val="0"/>
              </a:spcBef>
            </a:pPr>
            <a:r>
              <a:rPr lang="en-US" altLang="zh-TW" sz="1800" b="1" dirty="0"/>
              <a:t>SIMD</a:t>
            </a:r>
            <a:r>
              <a:rPr lang="en-US" altLang="zh-TW" sz="1800" dirty="0"/>
              <a:t>-instructions with 8b, 16b, 32b element size. </a:t>
            </a:r>
          </a:p>
          <a:p>
            <a:pPr lvl="1">
              <a:spcBef>
                <a:spcPts val="0"/>
              </a:spcBef>
            </a:pPr>
            <a:r>
              <a:rPr lang="en-US" altLang="zh-TW" sz="1800" dirty="0"/>
              <a:t>Complex</a:t>
            </a:r>
            <a:r>
              <a:rPr lang="en-US" altLang="zh-TW" sz="1800" b="1" dirty="0"/>
              <a:t> </a:t>
            </a:r>
            <a:r>
              <a:rPr lang="en-US" altLang="zh-TW" sz="1800" dirty="0"/>
              <a:t>DSP instructions operating on 16-bit, 32-bit and 64-bit data.</a:t>
            </a:r>
          </a:p>
          <a:p>
            <a:pPr lvl="1">
              <a:spcBef>
                <a:spcPts val="0"/>
              </a:spcBef>
            </a:pPr>
            <a:r>
              <a:rPr lang="en-US" altLang="zh-TW" sz="1800" dirty="0"/>
              <a:t>Min, Max, Shift, Byte swap, Bit reverse, Pack, Unpack… operations.</a:t>
            </a:r>
          </a:p>
          <a:p>
            <a:pPr lvl="1">
              <a:spcBef>
                <a:spcPts val="0"/>
              </a:spcBef>
            </a:pPr>
            <a:r>
              <a:rPr lang="en-US" altLang="zh-TW" sz="1800" dirty="0"/>
              <a:t>64-bit signed/unsigned addition &amp; subtraction</a:t>
            </a:r>
          </a:p>
          <a:p>
            <a:pPr lvl="1">
              <a:spcBef>
                <a:spcPts val="0"/>
              </a:spcBef>
            </a:pPr>
            <a:r>
              <a:rPr lang="en-US" altLang="zh-TW" sz="1800" dirty="0"/>
              <a:t>64-bit signed/unsigned multiplication &amp; addition</a:t>
            </a:r>
          </a:p>
          <a:p>
            <a:pPr lvl="2">
              <a:spcBef>
                <a:spcPts val="0"/>
              </a:spcBef>
            </a:pPr>
            <a:r>
              <a:rPr lang="en-US" altLang="zh-TW" sz="1600" dirty="0"/>
              <a:t>E.g., 64 = 64 + 16x16 + 16x16 or</a:t>
            </a:r>
          </a:p>
          <a:p>
            <a:pPr lvl="2">
              <a:spcBef>
                <a:spcPts val="0"/>
              </a:spcBef>
            </a:pPr>
            <a:r>
              <a:rPr lang="en-US" altLang="zh-TW" sz="1600" dirty="0"/>
              <a:t>E.g., 64 = 64 + 32x32</a:t>
            </a:r>
          </a:p>
          <a:p>
            <a:pPr lvl="1"/>
            <a:endParaRPr lang="en-US" altLang="zh-TW" sz="2000" dirty="0">
              <a:latin typeface="+mn-lt"/>
            </a:endParaRPr>
          </a:p>
        </p:txBody>
      </p:sp>
      <p:sp>
        <p:nvSpPr>
          <p:cNvPr id="4" name="文字版面配置區 2"/>
          <p:cNvSpPr txBox="1">
            <a:spLocks/>
          </p:cNvSpPr>
          <p:nvPr/>
        </p:nvSpPr>
        <p:spPr>
          <a:xfrm>
            <a:off x="1106985" y="67702"/>
            <a:ext cx="6985455" cy="562797"/>
          </a:xfrm>
          <a:prstGeom prst="rect">
            <a:avLst/>
          </a:prstGeom>
        </p:spPr>
        <p:txBody>
          <a:bodyPr anchor="ctr" anchorCtr="0"/>
          <a:lstStyle>
            <a:lvl1pPr marL="273050" indent="-273050" algn="l" defTabSz="685800" rtl="0" eaLnBrk="1" latinLnBrk="0" hangingPunct="1">
              <a:lnSpc>
                <a:spcPct val="100000"/>
              </a:lnSpc>
              <a:spcBef>
                <a:spcPts val="750"/>
              </a:spcBef>
              <a:buFont typeface="Wingdings" pitchFamily="2" charset="2"/>
              <a:buChar char="n"/>
              <a:defRPr sz="2100" b="1" kern="1200">
                <a:solidFill>
                  <a:schemeClr val="bg1"/>
                </a:solidFill>
                <a:latin typeface="+mn-lt"/>
                <a:ea typeface="+mn-ea"/>
                <a:cs typeface="+mn-cs"/>
              </a:defRPr>
            </a:lvl1pPr>
            <a:lvl2pPr marL="622300" indent="-279400" algn="l" defTabSz="685800" rtl="0" eaLnBrk="1" latinLnBrk="0" hangingPunct="1">
              <a:lnSpc>
                <a:spcPct val="100000"/>
              </a:lnSpc>
              <a:spcBef>
                <a:spcPts val="375"/>
              </a:spcBef>
              <a:buFont typeface="Wingdings" pitchFamily="2" charset="2"/>
              <a:buChar char="l"/>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buFont typeface="Wingdings" pitchFamily="2" charset="2"/>
              <a:buChar char="u"/>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buFont typeface="Wingdings" pitchFamily="2" charset="2"/>
              <a:buChar char="Ø"/>
              <a:defRPr sz="14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buFont typeface="Arial"/>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Wingdings" pitchFamily="2" charset="2"/>
              <a:buNone/>
            </a:pPr>
            <a:r>
              <a:rPr lang="en-US" altLang="zh-TW" sz="3200" dirty="0">
                <a:solidFill>
                  <a:prstClr val="white"/>
                </a:solidFill>
              </a:rPr>
              <a:t>D25F: 25-Series with DSP</a:t>
            </a:r>
            <a:endParaRPr lang="zh-TW" altLang="en-US" sz="3200" dirty="0">
              <a:solidFill>
                <a:prstClr val="white"/>
              </a:solidFill>
            </a:endParaRPr>
          </a:p>
        </p:txBody>
      </p:sp>
    </p:spTree>
    <p:extLst>
      <p:ext uri="{BB962C8B-B14F-4D97-AF65-F5344CB8AC3E}">
        <p14:creationId xmlns:p14="http://schemas.microsoft.com/office/powerpoint/2010/main" val="3445242012"/>
      </p:ext>
    </p:extLst>
  </p:cSld>
  <p:clrMapOvr>
    <a:masterClrMapping/>
  </p:clrMapOvr>
  <p:transition spd="med"/>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Tahoma"/>
        <a:ea typeface="微軟正黑體"/>
        <a:cs typeface="Helvetica"/>
      </a:majorFont>
      <a:minorFont>
        <a:latin typeface="Tahoma"/>
        <a:ea typeface="微軟正黑體"/>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lumMod val="49000"/>
                <a:alpha val="23000"/>
              </a:schemeClr>
            </a:gs>
            <a:gs pos="68000">
              <a:schemeClr val="accent1">
                <a:lumMod val="44000"/>
              </a:schemeClr>
            </a:gs>
            <a:gs pos="100000">
              <a:schemeClr val="accent1">
                <a:lumMod val="17000"/>
              </a:schemeClr>
            </a:gs>
          </a:gsLst>
          <a:lin ang="15600000" scaled="0"/>
        </a:gradFill>
        <a:ln>
          <a:noFill/>
        </a:ln>
      </a:spPr>
      <a:bodyPr rtlCol="0" anchor="ctr"/>
      <a:lstStyle>
        <a:defPPr algn="ctr">
          <a:defRPr kumimoji="1" dirty="0">
            <a:no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Tahoma"/>
        <a:ea typeface="微軟正黑體"/>
        <a:cs typeface="Helvetica"/>
      </a:majorFont>
      <a:minorFont>
        <a:latin typeface="Tahoma"/>
        <a:ea typeface="微軟正黑體"/>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lumMod val="49000"/>
                <a:alpha val="23000"/>
              </a:schemeClr>
            </a:gs>
            <a:gs pos="68000">
              <a:schemeClr val="accent1">
                <a:lumMod val="44000"/>
              </a:schemeClr>
            </a:gs>
            <a:gs pos="100000">
              <a:schemeClr val="accent1">
                <a:lumMod val="17000"/>
              </a:schemeClr>
            </a:gs>
          </a:gsLst>
          <a:lin ang="15600000" scaled="0"/>
        </a:gradFill>
        <a:ln>
          <a:noFill/>
        </a:ln>
      </a:spPr>
      <a:bodyPr rtlCol="0" anchor="ctr"/>
      <a:lstStyle>
        <a:defPPr algn="ctr">
          <a:defRPr kumimoji="1" dirty="0">
            <a:no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Tahoma"/>
        <a:ea typeface="微軟正黑體"/>
        <a:cs typeface="Helvetica"/>
      </a:majorFont>
      <a:minorFont>
        <a:latin typeface="Tahoma"/>
        <a:ea typeface="微軟正黑體"/>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lumMod val="49000"/>
                <a:alpha val="23000"/>
              </a:schemeClr>
            </a:gs>
            <a:gs pos="68000">
              <a:schemeClr val="accent1">
                <a:lumMod val="44000"/>
              </a:schemeClr>
            </a:gs>
            <a:gs pos="100000">
              <a:schemeClr val="accent1">
                <a:lumMod val="17000"/>
              </a:schemeClr>
            </a:gs>
          </a:gsLst>
          <a:lin ang="15600000" scaled="0"/>
        </a:gradFill>
        <a:ln>
          <a:noFill/>
        </a:ln>
      </a:spPr>
      <a:bodyPr rtlCol="0" anchor="ctr"/>
      <a:lstStyle>
        <a:defPPr algn="ctr">
          <a:defRPr kumimoji="1" dirty="0">
            <a:no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Tahoma"/>
        <a:ea typeface="微軟正黑體"/>
        <a:cs typeface="Helvetica"/>
      </a:majorFont>
      <a:minorFont>
        <a:latin typeface="Tahoma"/>
        <a:ea typeface="微軟正黑體"/>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lumMod val="49000"/>
                <a:alpha val="23000"/>
              </a:schemeClr>
            </a:gs>
            <a:gs pos="68000">
              <a:schemeClr val="accent1">
                <a:lumMod val="44000"/>
              </a:schemeClr>
            </a:gs>
            <a:gs pos="100000">
              <a:schemeClr val="accent1">
                <a:lumMod val="17000"/>
              </a:schemeClr>
            </a:gs>
          </a:gsLst>
          <a:lin ang="15600000" scaled="0"/>
        </a:gradFill>
        <a:ln>
          <a:noFill/>
        </a:ln>
      </a:spPr>
      <a:bodyPr rtlCol="0" anchor="ctr"/>
      <a:lstStyle>
        <a:defPPr algn="ctr">
          <a:defRPr kumimoji="1" dirty="0">
            <a:no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4634</TotalTime>
  <Words>2184</Words>
  <Application>Microsoft Office PowerPoint</Application>
  <PresentationFormat>Pokaz na ekranie (16:9)</PresentationFormat>
  <Paragraphs>614</Paragraphs>
  <Slides>23</Slides>
  <Notes>5</Notes>
  <HiddenSlides>0</HiddenSlides>
  <MMClips>0</MMClips>
  <ScaleCrop>false</ScaleCrop>
  <HeadingPairs>
    <vt:vector size="6" baseType="variant">
      <vt:variant>
        <vt:lpstr>Używane czcionki</vt:lpstr>
      </vt:variant>
      <vt:variant>
        <vt:i4>5</vt:i4>
      </vt:variant>
      <vt:variant>
        <vt:lpstr>Motyw</vt:lpstr>
      </vt:variant>
      <vt:variant>
        <vt:i4>4</vt:i4>
      </vt:variant>
      <vt:variant>
        <vt:lpstr>Tytuły slajdów</vt:lpstr>
      </vt:variant>
      <vt:variant>
        <vt:i4>23</vt:i4>
      </vt:variant>
    </vt:vector>
  </HeadingPairs>
  <TitlesOfParts>
    <vt:vector size="32" baseType="lpstr">
      <vt:lpstr>Arial</vt:lpstr>
      <vt:lpstr>Calibri</vt:lpstr>
      <vt:lpstr>Helvetica</vt:lpstr>
      <vt:lpstr>Tahoma</vt:lpstr>
      <vt:lpstr>Wingdings</vt:lpstr>
      <vt:lpstr>Office 佈景主題</vt:lpstr>
      <vt:lpstr>1_Office 佈景主題</vt:lpstr>
      <vt:lpstr>4_Office 佈景主題</vt:lpstr>
      <vt:lpstr>2_Office 佈景主題</vt:lpstr>
      <vt:lpstr>Prezentacja programu PowerPoint</vt:lpstr>
      <vt:lpstr>Prezentacja programu PowerPoint</vt:lpstr>
      <vt:lpstr>Andes RISC-V Roadmap</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Dagmara Zielinska</cp:lastModifiedBy>
  <cp:revision>153</cp:revision>
  <cp:lastPrinted>2019-08-30T11:14:37Z</cp:lastPrinted>
  <dcterms:created xsi:type="dcterms:W3CDTF">2019-02-21T14:37:20Z</dcterms:created>
  <dcterms:modified xsi:type="dcterms:W3CDTF">2019-09-02T04:40:47Z</dcterms:modified>
</cp:coreProperties>
</file>