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(null)" ContentType="image/x-emf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71" r:id="rId5"/>
    <p:sldId id="526" r:id="rId6"/>
    <p:sldId id="283" r:id="rId7"/>
    <p:sldId id="274" r:id="rId8"/>
    <p:sldId id="525" r:id="rId9"/>
    <p:sldId id="275" r:id="rId10"/>
    <p:sldId id="276" r:id="rId11"/>
    <p:sldId id="277" r:id="rId12"/>
    <p:sldId id="278" r:id="rId13"/>
    <p:sldId id="280" r:id="rId14"/>
    <p:sldId id="285" r:id="rId15"/>
    <p:sldId id="316" r:id="rId16"/>
    <p:sldId id="524" r:id="rId17"/>
    <p:sldId id="272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800"/>
    <a:srgbClr val="DEC900"/>
    <a:srgbClr val="F5FC00"/>
    <a:srgbClr val="DAD9D6"/>
    <a:srgbClr val="EFEFEF"/>
    <a:srgbClr val="FF6600"/>
    <a:srgbClr val="FCFC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A43A17-B551-4944-9437-2725E72BA6B9}" v="1" dt="2019-09-08T09:47:20.2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88841"/>
  </p:normalViewPr>
  <p:slideViewPr>
    <p:cSldViewPr snapToGrid="0" snapToObjects="1">
      <p:cViewPr varScale="1">
        <p:scale>
          <a:sx n="98" d="100"/>
          <a:sy n="98" d="100"/>
        </p:scale>
        <p:origin x="232" y="256"/>
      </p:cViewPr>
      <p:guideLst>
        <p:guide orient="horz" pos="4319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CBB15-5360-EC48-9180-718B1649713D}" type="datetimeFigureOut">
              <a:t>8.9.2019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102DF-A551-CB4D-94B3-6BF5AA34852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809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4534C-5072-3042-969E-13565AE381ED}" type="datetimeFigureOut">
              <a:rPr lang="sv-SE" smtClean="0"/>
              <a:t>2019-09-08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09453-EF12-5347-93A7-1EDEE46CAA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93151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Embedded many times single task</a:t>
            </a:r>
          </a:p>
          <a:p>
            <a:endParaRPr lang="en-US"/>
          </a:p>
          <a:p>
            <a:r>
              <a:rPr lang="en-US"/>
              <a:t>Voltage scaling required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09453-EF12-5347-93A7-1EDEE46CAA8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1127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09453-EF12-5347-93A7-1EDEE46CAA8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1510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Tässä</a:t>
            </a:r>
            <a:r>
              <a:rPr lang="en-US"/>
              <a:t> on </a:t>
            </a:r>
            <a:r>
              <a:rPr lang="en-US" err="1"/>
              <a:t>tärkeätä</a:t>
            </a:r>
            <a:r>
              <a:rPr lang="en-US"/>
              <a:t> </a:t>
            </a:r>
            <a:r>
              <a:rPr lang="en-US" err="1"/>
              <a:t>käydä</a:t>
            </a:r>
            <a:r>
              <a:rPr lang="en-US"/>
              <a:t> law of diminishing returns </a:t>
            </a:r>
            <a:r>
              <a:rPr lang="en-US" err="1"/>
              <a:t>läpi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629AEF-8E50-014F-8A5A-08B257636042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5399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Ts. KWS ~ 10MCycleä ja </a:t>
            </a:r>
            <a:r>
              <a:rPr lang="fi-FI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BandPass</a:t>
            </a:r>
            <a:r>
              <a:rPr lang="fi-FI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~ 0.8MCycleä, Ja nämä ajetaan siis 10 x sekunnissa.</a:t>
            </a:r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Delay = </a:t>
            </a:r>
            <a:r>
              <a:rPr lang="fi-FI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(20e6 MHz)/(1e6 us)*(900mV-500mV)/15mV/us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/>
              <a:t>Image recognition / vehicle classifier: </a:t>
            </a:r>
            <a:r>
              <a:rPr lang="en-US" err="1">
                <a:highlight>
                  <a:srgbClr val="FFFF00"/>
                </a:highlight>
              </a:rPr>
              <a:t>Nx</a:t>
            </a:r>
            <a:endParaRPr lang="en-US">
              <a:highlight>
                <a:srgbClr val="FFFF00"/>
              </a:highlight>
            </a:endParaRPr>
          </a:p>
          <a:p>
            <a:pPr lvl="1"/>
            <a:r>
              <a:rPr lang="fi-FI" err="1"/>
              <a:t>Five-layer</a:t>
            </a:r>
            <a:r>
              <a:rPr lang="fi-FI"/>
              <a:t> CNN (X MHz / ARM M3)</a:t>
            </a:r>
            <a:endParaRPr lang="en-US"/>
          </a:p>
          <a:p>
            <a:pPr lvl="1"/>
            <a:r>
              <a:rPr lang="en-US"/>
              <a:t>Split X and Y</a:t>
            </a:r>
          </a:p>
          <a:p>
            <a:endParaRPr lang="en-US"/>
          </a:p>
          <a:p>
            <a:r>
              <a:rPr lang="en-US"/>
              <a:t>Bluetooth Low Energy stack: </a:t>
            </a:r>
            <a:r>
              <a:rPr lang="en-US" err="1">
                <a:highlight>
                  <a:srgbClr val="FFFF00"/>
                </a:highlight>
              </a:rPr>
              <a:t>Nx</a:t>
            </a:r>
            <a:endParaRPr lang="en-US">
              <a:highlight>
                <a:srgbClr val="FFFF00"/>
              </a:highlight>
            </a:endParaRPr>
          </a:p>
          <a:p>
            <a:pPr lvl="1"/>
            <a:r>
              <a:rPr lang="en-US"/>
              <a:t>Split X and 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09453-EF12-5347-93A7-1EDEE46CAA8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6406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629AEF-8E50-014F-8A5A-08B25763604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0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629AEF-8E50-014F-8A5A-08B25763604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73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629AEF-8E50-014F-8A5A-08B25763604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77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Mainitse</a:t>
            </a:r>
            <a:r>
              <a:rPr lang="en-US" dirty="0"/>
              <a:t> Temperature inversion:</a:t>
            </a:r>
          </a:p>
          <a:p>
            <a:r>
              <a:rPr lang="en-US" dirty="0"/>
              <a:t>“With NT, temperature inversion complicates things even more. I’ll let you figure out what the most power hungry point is at </a:t>
            </a:r>
            <a:r>
              <a:rPr lang="en-US"/>
              <a:t>worst temp”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09453-EF12-5347-93A7-1EDEE46CAA82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3410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Firman</a:t>
            </a:r>
            <a:r>
              <a:rPr lang="en-US"/>
              <a:t> </a:t>
            </a:r>
            <a:r>
              <a:rPr lang="en-US" err="1"/>
              <a:t>täytyy</a:t>
            </a:r>
            <a:r>
              <a:rPr lang="en-US"/>
              <a:t> </a:t>
            </a:r>
            <a:r>
              <a:rPr lang="en-US" err="1"/>
              <a:t>tarjota</a:t>
            </a:r>
            <a:r>
              <a:rPr lang="en-US"/>
              <a:t> </a:t>
            </a:r>
            <a:r>
              <a:rPr lang="en-US" err="1"/>
              <a:t>muistikompressio</a:t>
            </a:r>
            <a:r>
              <a:rPr lang="en-US" baseline="0"/>
              <a:t> </a:t>
            </a:r>
            <a:r>
              <a:rPr lang="en-US" baseline="0" err="1"/>
              <a:t>hardista</a:t>
            </a:r>
            <a:r>
              <a:rPr lang="en-US" baseline="0"/>
              <a:t> </a:t>
            </a:r>
            <a:r>
              <a:rPr lang="en-US" baseline="0" err="1"/>
              <a:t>ja</a:t>
            </a:r>
            <a:r>
              <a:rPr lang="en-US" baseline="0"/>
              <a:t> edge </a:t>
            </a:r>
            <a:r>
              <a:rPr lang="en-US" baseline="0" err="1"/>
              <a:t>koodia</a:t>
            </a:r>
            <a:r>
              <a:rPr lang="en-US" baseline="0"/>
              <a:t>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629AEF-8E50-014F-8A5A-08B25763604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53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364896"/>
            <a:ext cx="932916" cy="365125"/>
          </a:xfrm>
          <a:prstGeom prst="rect">
            <a:avLst/>
          </a:prstGeom>
        </p:spPr>
        <p:txBody>
          <a:bodyPr/>
          <a:lstStyle/>
          <a:p>
            <a:fld id="{9DBA4D4E-8B71-5A45-8D61-8F690FFB5B7C}" type="datetime1">
              <a:t>8.9.2019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38" y="6364896"/>
            <a:ext cx="4374512" cy="3651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Minima Processor / Presentation </a:t>
            </a:r>
            <a:r>
              <a:rPr lang="sv-SE" err="1"/>
              <a:t>Headline</a:t>
            </a:r>
            <a:r>
              <a:rPr lang="sv-SE"/>
              <a:t> / Company Confidential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2" t="39888" r="30115" b="38764"/>
          <a:stretch/>
        </p:blipFill>
        <p:spPr>
          <a:xfrm>
            <a:off x="8737599" y="6337300"/>
            <a:ext cx="1244601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38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24400" y="6364896"/>
            <a:ext cx="932916" cy="365125"/>
          </a:xfrm>
          <a:prstGeom prst="rect">
            <a:avLst/>
          </a:prstGeom>
        </p:spPr>
        <p:txBody>
          <a:bodyPr/>
          <a:lstStyle/>
          <a:p>
            <a:fld id="{DB320F11-3991-E649-81CF-66F15D5218E2}" type="datetime1">
              <a:t>8.9.2019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038" y="6364896"/>
            <a:ext cx="4374512" cy="3651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Minima Processor / Presentation </a:t>
            </a:r>
            <a:r>
              <a:rPr lang="sv-SE" err="1"/>
              <a:t>Headline</a:t>
            </a:r>
            <a:r>
              <a:rPr lang="sv-SE"/>
              <a:t> / Company Confidential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2" t="39888" r="30115" b="38764"/>
          <a:stretch/>
        </p:blipFill>
        <p:spPr>
          <a:xfrm>
            <a:off x="8737599" y="6337300"/>
            <a:ext cx="1244601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4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Yellow">
    <p:bg>
      <p:bgPr>
        <a:solidFill>
          <a:srgbClr val="FCFC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24400" y="6364896"/>
            <a:ext cx="932916" cy="365125"/>
          </a:xfrm>
          <a:prstGeom prst="rect">
            <a:avLst/>
          </a:prstGeom>
        </p:spPr>
        <p:txBody>
          <a:bodyPr/>
          <a:lstStyle/>
          <a:p>
            <a:fld id="{684FD667-2720-B249-AAA6-DA14F7409D8F}" type="datetime1">
              <a:t>8.9.2019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038" y="6364896"/>
            <a:ext cx="4374512" cy="3651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Minima Processor / Presentation </a:t>
            </a:r>
            <a:r>
              <a:rPr lang="sv-SE" err="1"/>
              <a:t>Headline</a:t>
            </a:r>
            <a:r>
              <a:rPr lang="sv-SE"/>
              <a:t> / Company Confidential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2" t="39888" r="30115" b="38764"/>
          <a:stretch/>
        </p:blipFill>
        <p:spPr>
          <a:xfrm>
            <a:off x="8737599" y="6337300"/>
            <a:ext cx="1244601" cy="482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24400" y="6364896"/>
            <a:ext cx="93291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4B2CC6-1940-E44A-B335-3BB6E679AAE7}" type="datetime1">
              <a:t>8.9.2019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038" y="6364896"/>
            <a:ext cx="43745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Minima Processor / Presentation </a:t>
            </a:r>
            <a:r>
              <a:rPr lang="sv-SE" err="1"/>
              <a:t>Headline</a:t>
            </a:r>
            <a:r>
              <a:rPr lang="sv-SE"/>
              <a:t> / Company Confidential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2" t="39888" r="30115" b="38764"/>
          <a:stretch/>
        </p:blipFill>
        <p:spPr>
          <a:xfrm>
            <a:off x="8737599" y="6337300"/>
            <a:ext cx="1244601" cy="482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2100"/>
            <a:ext cx="4467225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7040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7500" y="2057400"/>
            <a:ext cx="44545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24400" y="6364896"/>
            <a:ext cx="932916" cy="365125"/>
          </a:xfrm>
          <a:prstGeom prst="rect">
            <a:avLst/>
          </a:prstGeom>
        </p:spPr>
        <p:txBody>
          <a:bodyPr/>
          <a:lstStyle/>
          <a:p>
            <a:fld id="{A6CCA713-E0C2-DA49-A437-15D1972A07AF}" type="datetime1">
              <a:t>8.9.2019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0038" y="6364896"/>
            <a:ext cx="4374512" cy="3651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Minima Processor / Presentation </a:t>
            </a:r>
            <a:r>
              <a:rPr lang="sv-SE" err="1"/>
              <a:t>Headline</a:t>
            </a:r>
            <a:r>
              <a:rPr lang="sv-SE"/>
              <a:t> / Company Confidential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2" t="39888" r="30115" b="38764"/>
          <a:stretch/>
        </p:blipFill>
        <p:spPr>
          <a:xfrm>
            <a:off x="8737599" y="6337300"/>
            <a:ext cx="1244601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7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9400"/>
            <a:ext cx="4454525" cy="1778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7040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7500" y="2057400"/>
            <a:ext cx="44545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24400" y="6364896"/>
            <a:ext cx="932916" cy="365125"/>
          </a:xfrm>
          <a:prstGeom prst="rect">
            <a:avLst/>
          </a:prstGeom>
        </p:spPr>
        <p:txBody>
          <a:bodyPr/>
          <a:lstStyle/>
          <a:p>
            <a:fld id="{EF135E11-EF8B-9A4B-88EB-E788F32CB7E6}" type="datetime1">
              <a:t>8.9.2019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0038" y="6364896"/>
            <a:ext cx="4374512" cy="3651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Minima Processor / Presentation </a:t>
            </a:r>
            <a:r>
              <a:rPr lang="sv-SE" err="1"/>
              <a:t>Headline</a:t>
            </a:r>
            <a:r>
              <a:rPr lang="sv-SE"/>
              <a:t> / Company Confidential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2" t="39888" r="30115" b="38764"/>
          <a:stretch/>
        </p:blipFill>
        <p:spPr>
          <a:xfrm>
            <a:off x="8737599" y="6337300"/>
            <a:ext cx="1244601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5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3730625" y="3342642"/>
            <a:ext cx="4730750" cy="203517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sv-SE" err="1"/>
              <a:t>Firstname</a:t>
            </a:r>
            <a:r>
              <a:rPr lang="sv-SE"/>
              <a:t> </a:t>
            </a:r>
            <a:r>
              <a:rPr lang="sv-SE" err="1"/>
              <a:t>Lastname</a:t>
            </a:r>
            <a:r>
              <a:rPr lang="sv-SE"/>
              <a:t>, </a:t>
            </a:r>
            <a:r>
              <a:rPr lang="sv-SE" err="1"/>
              <a:t>Title</a:t>
            </a:r>
            <a:endParaRPr lang="sv-SE"/>
          </a:p>
          <a:p>
            <a:pPr lvl="0"/>
            <a:r>
              <a:rPr lang="cs-CZ"/>
              <a:t>+358 40 123 4567</a:t>
            </a:r>
          </a:p>
          <a:p>
            <a:pPr lvl="0"/>
            <a:r>
              <a:rPr lang="cs-CZ" err="1"/>
              <a:t>firstname.lastname@minimaprocessor.com</a:t>
            </a:r>
            <a:endParaRPr lang="cs-CZ"/>
          </a:p>
          <a:p>
            <a:pPr lvl="0"/>
            <a:r>
              <a:rPr lang="cs-CZ" err="1"/>
              <a:t>minimaprocessor.com</a:t>
            </a:r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03" y="2603500"/>
            <a:ext cx="2390594" cy="65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91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24400" y="6364896"/>
            <a:ext cx="932916" cy="365125"/>
          </a:xfrm>
          <a:prstGeom prst="rect">
            <a:avLst/>
          </a:prstGeom>
        </p:spPr>
        <p:txBody>
          <a:bodyPr/>
          <a:lstStyle/>
          <a:p>
            <a:fld id="{748EE070-5CA6-BA49-800B-52F746EA7184}" type="datetime1">
              <a:t>8.9.2019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0038" y="6364896"/>
            <a:ext cx="4374512" cy="3651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Minima Processor / Presentation </a:t>
            </a:r>
            <a:r>
              <a:rPr lang="sv-SE" err="1"/>
              <a:t>Headline</a:t>
            </a:r>
            <a:r>
              <a:rPr lang="sv-SE"/>
              <a:t> / Company Confidential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464" y="2981958"/>
            <a:ext cx="3287072" cy="89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5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0037" y="296862"/>
            <a:ext cx="11591925" cy="313213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Main headline of presentation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0038" y="3428999"/>
            <a:ext cx="11591924" cy="25304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Secondary 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6973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0037" y="296862"/>
            <a:ext cx="11591925" cy="313213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Main headline of presentation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0038" y="3428999"/>
            <a:ext cx="11591924" cy="253047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Secondary headline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364896"/>
            <a:ext cx="93291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D86798-8F90-8E48-A654-B43D177A9704}" type="datetime1">
              <a:t>8.9.2019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38" y="6364896"/>
            <a:ext cx="43745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Minima Processor / Presentation </a:t>
            </a:r>
            <a:r>
              <a:rPr lang="sv-SE" err="1"/>
              <a:t>Headline</a:t>
            </a:r>
            <a:r>
              <a:rPr lang="sv-SE"/>
              <a:t> / Company Confidential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Statement Yellow">
    <p:bg>
      <p:bgPr>
        <a:solidFill>
          <a:srgbClr val="FCFC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24400" y="6364896"/>
            <a:ext cx="932916" cy="365125"/>
          </a:xfrm>
          <a:prstGeom prst="rect">
            <a:avLst/>
          </a:prstGeom>
        </p:spPr>
        <p:txBody>
          <a:bodyPr/>
          <a:lstStyle/>
          <a:p>
            <a:fld id="{C281A068-2DFA-364B-99FA-B80BA78BE75D}" type="datetime1">
              <a:t>8.9.2019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0038" y="6364896"/>
            <a:ext cx="4374512" cy="3651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Minima Processor / Presentation </a:t>
            </a:r>
            <a:r>
              <a:rPr lang="sv-SE" err="1"/>
              <a:t>Headline</a:t>
            </a:r>
            <a:r>
              <a:rPr lang="sv-SE"/>
              <a:t> / Company Confidential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00038" y="1045029"/>
            <a:ext cx="11591924" cy="4746171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000" i="0" u="none" baseline="0"/>
            </a:lvl1pPr>
          </a:lstStyle>
          <a:p>
            <a:pPr lvl="0"/>
            <a:r>
              <a:rPr lang="sv-SE"/>
              <a:t>Statement, </a:t>
            </a:r>
            <a:r>
              <a:rPr lang="sv-SE" err="1"/>
              <a:t>quote</a:t>
            </a:r>
            <a:r>
              <a:rPr lang="sv-SE"/>
              <a:t> or </a:t>
            </a:r>
            <a:r>
              <a:rPr lang="sv-SE" err="1"/>
              <a:t>some</a:t>
            </a:r>
            <a:r>
              <a:rPr lang="sv-SE"/>
              <a:t> </a:t>
            </a:r>
            <a:r>
              <a:rPr lang="sv-SE" err="1"/>
              <a:t>other</a:t>
            </a:r>
            <a:r>
              <a:rPr lang="sv-SE"/>
              <a:t> </a:t>
            </a:r>
            <a:r>
              <a:rPr lang="sv-SE" err="1"/>
              <a:t>featured</a:t>
            </a:r>
            <a:r>
              <a:rPr lang="sv-SE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007713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Statem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24400" y="6364896"/>
            <a:ext cx="93291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347193-9DDE-DF4A-A6E8-1520CB5B165A}" type="datetime1">
              <a:t>8.9.2019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0038" y="6364896"/>
            <a:ext cx="43745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Minima Processor / Presentation </a:t>
            </a:r>
            <a:r>
              <a:rPr lang="sv-SE" err="1"/>
              <a:t>Headline</a:t>
            </a:r>
            <a:r>
              <a:rPr lang="sv-SE"/>
              <a:t> / Company Confidential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00038" y="979714"/>
            <a:ext cx="11591924" cy="482237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000" i="0" u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Statement, </a:t>
            </a:r>
            <a:r>
              <a:rPr lang="sv-SE" err="1"/>
              <a:t>quote</a:t>
            </a:r>
            <a:r>
              <a:rPr lang="sv-SE"/>
              <a:t> or </a:t>
            </a:r>
            <a:r>
              <a:rPr lang="sv-SE" err="1"/>
              <a:t>some</a:t>
            </a:r>
            <a:r>
              <a:rPr lang="sv-SE"/>
              <a:t> </a:t>
            </a:r>
            <a:r>
              <a:rPr lang="sv-SE" err="1"/>
              <a:t>other</a:t>
            </a:r>
            <a:r>
              <a:rPr lang="sv-SE"/>
              <a:t> </a:t>
            </a:r>
            <a:r>
              <a:rPr lang="sv-SE" err="1"/>
              <a:t>featured</a:t>
            </a:r>
            <a:r>
              <a:rPr lang="sv-SE"/>
              <a:t> text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038" y="1825625"/>
            <a:ext cx="571976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1976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24400" y="6364896"/>
            <a:ext cx="932916" cy="365125"/>
          </a:xfrm>
          <a:prstGeom prst="rect">
            <a:avLst/>
          </a:prstGeom>
        </p:spPr>
        <p:txBody>
          <a:bodyPr/>
          <a:lstStyle/>
          <a:p>
            <a:fld id="{0C4D7043-0B44-F842-8715-CA74DECFE5D2}" type="datetime1">
              <a:t>8.9.2019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0038" y="6364896"/>
            <a:ext cx="4374512" cy="3651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Minima Processor / Presentation </a:t>
            </a:r>
            <a:r>
              <a:rPr lang="sv-SE" err="1"/>
              <a:t>Headline</a:t>
            </a:r>
            <a:r>
              <a:rPr lang="sv-SE"/>
              <a:t> / Company Confidential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2" t="39888" r="30115" b="38764"/>
          <a:stretch/>
        </p:blipFill>
        <p:spPr>
          <a:xfrm>
            <a:off x="8737599" y="6337300"/>
            <a:ext cx="1244601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3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685" y="287109"/>
            <a:ext cx="1157627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5686" y="1636259"/>
            <a:ext cx="5681889" cy="8688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5686" y="2505075"/>
            <a:ext cx="568188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36258"/>
            <a:ext cx="5719762" cy="8688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71976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24400" y="6364896"/>
            <a:ext cx="932916" cy="365125"/>
          </a:xfrm>
          <a:prstGeom prst="rect">
            <a:avLst/>
          </a:prstGeom>
        </p:spPr>
        <p:txBody>
          <a:bodyPr/>
          <a:lstStyle/>
          <a:p>
            <a:fld id="{87099199-9846-4943-AD5C-3B8861649696}" type="datetime1">
              <a:t>8.9.2019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0038" y="6364896"/>
            <a:ext cx="4374512" cy="3651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Minima Processor / Presentation </a:t>
            </a:r>
            <a:r>
              <a:rPr lang="sv-SE" err="1"/>
              <a:t>Headline</a:t>
            </a:r>
            <a:r>
              <a:rPr lang="sv-SE"/>
              <a:t> / Company Confidential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2" t="39888" r="30115" b="38764"/>
          <a:stretch/>
        </p:blipFill>
        <p:spPr>
          <a:xfrm>
            <a:off x="8737599" y="6337300"/>
            <a:ext cx="1244601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7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24400" y="6364896"/>
            <a:ext cx="932916" cy="365125"/>
          </a:xfrm>
          <a:prstGeom prst="rect">
            <a:avLst/>
          </a:prstGeom>
        </p:spPr>
        <p:txBody>
          <a:bodyPr/>
          <a:lstStyle/>
          <a:p>
            <a:fld id="{8C9DF0E8-5041-D143-A5F1-0F340FFB3835}" type="datetime1">
              <a:t>8.9.2019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0038" y="6364896"/>
            <a:ext cx="4374512" cy="3651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Minima Processor / Presentation </a:t>
            </a:r>
            <a:r>
              <a:rPr lang="sv-SE" err="1"/>
              <a:t>Headline</a:t>
            </a:r>
            <a:r>
              <a:rPr lang="sv-SE"/>
              <a:t> / Company Confidential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2" t="39888" r="30115" b="38764"/>
          <a:stretch/>
        </p:blipFill>
        <p:spPr>
          <a:xfrm>
            <a:off x="8737599" y="6337300"/>
            <a:ext cx="1244601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6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0039" y="296863"/>
            <a:ext cx="115919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037" y="1825625"/>
            <a:ext cx="11591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708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49" r:id="rId3"/>
    <p:sldLayoutId id="2147483663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65" r:id="rId11"/>
    <p:sldLayoutId id="2147483666" r:id="rId12"/>
    <p:sldLayoutId id="2147483656" r:id="rId13"/>
    <p:sldLayoutId id="2147483657" r:id="rId14"/>
    <p:sldLayoutId id="2147483664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Times" charset="0"/>
          <a:ea typeface="Times" charset="0"/>
          <a:cs typeface="Time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Times" charset="0"/>
          <a:ea typeface="Times" charset="0"/>
          <a:cs typeface="Time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Times" charset="0"/>
          <a:ea typeface="Times" charset="0"/>
          <a:cs typeface="Time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Times" charset="0"/>
          <a:ea typeface="Times" charset="0"/>
          <a:cs typeface="Time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Times" charset="0"/>
          <a:ea typeface="Times" charset="0"/>
          <a:cs typeface="Time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189" userDrawn="1">
          <p15:clr>
            <a:srgbClr val="F26B43"/>
          </p15:clr>
        </p15:guide>
        <p15:guide id="3" pos="7491" userDrawn="1">
          <p15:clr>
            <a:srgbClr val="F26B43"/>
          </p15:clr>
        </p15:guide>
        <p15:guide id="4" orient="horz" pos="41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(null)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AA6769-2346-5E4E-BC55-F20443253F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Ultra-low Power for Always-on with Minima Dynamic Margining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23E8403-5354-C54D-A34C-8696D11020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  <a:p>
            <a:r>
              <a:rPr lang="en-US">
                <a:solidFill>
                  <a:schemeClr val="bg1"/>
                </a:solidFill>
              </a:rPr>
              <a:t>Lauri Koskinen, CTO, Minima Processor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9FE871-A008-3B49-A44F-5D4166473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891" y="5719610"/>
            <a:ext cx="3078216" cy="84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0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33">
                <a:latin typeface="Times" pitchFamily="2" charset="0"/>
                <a:cs typeface="Times New Roman" panose="02020603050405020304" pitchFamily="18" charset="0"/>
              </a:rPr>
              <a:t>Loops in Dynamic Margining</a:t>
            </a:r>
            <a:endParaRPr lang="en-US" sz="3733">
              <a:latin typeface="Times" pitchFamily="2" charset="0"/>
            </a:endParaRPr>
          </a:p>
        </p:txBody>
      </p:sp>
      <p:pic>
        <p:nvPicPr>
          <p:cNvPr id="7" name="Picture 6" descr="curve.gif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890913"/>
            <a:ext cx="5376597" cy="4775067"/>
          </a:xfrm>
          <a:prstGeom prst="rect">
            <a:avLst/>
          </a:prstGeom>
        </p:spPr>
      </p:pic>
      <p:sp>
        <p:nvSpPr>
          <p:cNvPr id="8" name="Multiply 7"/>
          <p:cNvSpPr/>
          <p:nvPr/>
        </p:nvSpPr>
        <p:spPr>
          <a:xfrm>
            <a:off x="4559829" y="3837896"/>
            <a:ext cx="288032" cy="192021"/>
          </a:xfrm>
          <a:prstGeom prst="mathMultiply">
            <a:avLst/>
          </a:prstGeom>
          <a:solidFill>
            <a:srgbClr val="FFE8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/>
            <a:endParaRPr lang="en-US" sz="2400"/>
          </a:p>
        </p:txBody>
      </p:sp>
      <p:sp>
        <p:nvSpPr>
          <p:cNvPr id="9" name="Freeform 54"/>
          <p:cNvSpPr>
            <a:spLocks/>
          </p:cNvSpPr>
          <p:nvPr/>
        </p:nvSpPr>
        <p:spPr bwMode="auto">
          <a:xfrm>
            <a:off x="7424110" y="5087720"/>
            <a:ext cx="1152129" cy="722113"/>
          </a:xfrm>
          <a:custGeom>
            <a:avLst/>
            <a:gdLst>
              <a:gd name="T0" fmla="*/ 0 w 2120"/>
              <a:gd name="T1" fmla="*/ 930 h 945"/>
              <a:gd name="T2" fmla="*/ 553 w 2120"/>
              <a:gd name="T3" fmla="*/ 745 h 945"/>
              <a:gd name="T4" fmla="*/ 1014 w 2120"/>
              <a:gd name="T5" fmla="*/ 8 h 945"/>
              <a:gd name="T6" fmla="*/ 1474 w 2120"/>
              <a:gd name="T7" fmla="*/ 791 h 945"/>
              <a:gd name="T8" fmla="*/ 2120 w 2120"/>
              <a:gd name="T9" fmla="*/ 930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0" h="945">
                <a:moveTo>
                  <a:pt x="0" y="930"/>
                </a:moveTo>
                <a:cubicBezTo>
                  <a:pt x="192" y="914"/>
                  <a:pt x="384" y="899"/>
                  <a:pt x="553" y="745"/>
                </a:cubicBezTo>
                <a:cubicBezTo>
                  <a:pt x="722" y="591"/>
                  <a:pt x="861" y="0"/>
                  <a:pt x="1014" y="8"/>
                </a:cubicBezTo>
                <a:cubicBezTo>
                  <a:pt x="1167" y="16"/>
                  <a:pt x="1290" y="637"/>
                  <a:pt x="1474" y="791"/>
                </a:cubicBezTo>
                <a:cubicBezTo>
                  <a:pt x="1658" y="945"/>
                  <a:pt x="1889" y="937"/>
                  <a:pt x="2120" y="93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07" tIns="60953" rIns="121907" bIns="60953" anchor="ctr"/>
          <a:lstStyle/>
          <a:p>
            <a:pPr algn="ctr" defTabSz="1219020"/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3681" y="5829270"/>
            <a:ext cx="3183602" cy="861760"/>
          </a:xfrm>
          <a:prstGeom prst="rect">
            <a:avLst/>
          </a:prstGeom>
          <a:noFill/>
        </p:spPr>
        <p:txBody>
          <a:bodyPr wrap="none" lIns="121907" tIns="60953" rIns="121907" bIns="60953" rtlCol="0">
            <a:spAutoFit/>
          </a:bodyPr>
          <a:lstStyle/>
          <a:p>
            <a:pPr algn="ctr" defTabSz="1219020"/>
            <a:r>
              <a:rPr lang="en-US" sz="2400">
                <a:ea typeface="ＭＳ Ｐゴシック" charset="0"/>
              </a:rPr>
              <a:t>Housekeeping</a:t>
            </a:r>
          </a:p>
          <a:p>
            <a:pPr algn="ctr" defTabSz="1219020"/>
            <a:r>
              <a:rPr lang="en-US" sz="2400">
                <a:ea typeface="ＭＳ Ｐゴシック" charset="0"/>
              </a:rPr>
              <a:t>@ 0.35V, 2MHz, </a:t>
            </a:r>
            <a:r>
              <a:rPr lang="en-US" sz="2400">
                <a:solidFill>
                  <a:srgbClr val="C10202"/>
                </a:solidFill>
                <a:ea typeface="ＭＳ Ｐゴシック" charset="0"/>
              </a:rPr>
              <a:t>SS chip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61413" y="3407007"/>
            <a:ext cx="3183602" cy="861760"/>
          </a:xfrm>
          <a:prstGeom prst="rect">
            <a:avLst/>
          </a:prstGeom>
          <a:noFill/>
        </p:spPr>
        <p:txBody>
          <a:bodyPr wrap="none" lIns="121907" tIns="60953" rIns="121907" bIns="60953" rtlCol="0">
            <a:spAutoFit/>
          </a:bodyPr>
          <a:lstStyle/>
          <a:p>
            <a:pPr algn="ctr" defTabSz="1219020"/>
            <a:r>
              <a:rPr lang="en-US" sz="2400">
                <a:ea typeface="ＭＳ Ｐゴシック" charset="0"/>
              </a:rPr>
              <a:t>BTLE Stack</a:t>
            </a:r>
          </a:p>
          <a:p>
            <a:pPr algn="ctr" defTabSz="1219020"/>
            <a:r>
              <a:rPr lang="en-US" sz="2400">
                <a:ea typeface="ＭＳ Ｐゴシック" charset="0"/>
              </a:rPr>
              <a:t>@ 0.7V, 64MHz, </a:t>
            </a:r>
            <a:r>
              <a:rPr lang="en-US" sz="2400">
                <a:solidFill>
                  <a:srgbClr val="C10202"/>
                </a:solidFill>
                <a:ea typeface="ＭＳ Ｐゴシック" charset="0"/>
              </a:rPr>
              <a:t>SS chip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44906" y="4616263"/>
            <a:ext cx="2501621" cy="369318"/>
          </a:xfrm>
          <a:prstGeom prst="rect">
            <a:avLst/>
          </a:prstGeom>
          <a:noFill/>
        </p:spPr>
        <p:txBody>
          <a:bodyPr wrap="none" lIns="121907" tIns="60953" rIns="121907" bIns="60953" rtlCol="0">
            <a:spAutoFit/>
          </a:bodyPr>
          <a:lstStyle/>
          <a:p>
            <a:pPr algn="ctr" defTabSz="1219020"/>
            <a:r>
              <a:rPr lang="en-US" sz="1600">
                <a:ea typeface="ＭＳ Ｐゴシック" charset="0"/>
              </a:rPr>
              <a:t>Minima HW – SW Interface</a:t>
            </a:r>
          </a:p>
        </p:txBody>
      </p:sp>
      <p:sp>
        <p:nvSpPr>
          <p:cNvPr id="2" name="Oval 1"/>
          <p:cNvSpPr/>
          <p:nvPr/>
        </p:nvSpPr>
        <p:spPr>
          <a:xfrm>
            <a:off x="7424105" y="5768315"/>
            <a:ext cx="96011" cy="60959"/>
          </a:xfrm>
          <a:prstGeom prst="ellipse">
            <a:avLst/>
          </a:prstGeom>
          <a:solidFill>
            <a:srgbClr val="FFE800"/>
          </a:solidFill>
          <a:ln w="63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/>
            <a:endParaRPr lang="en-US" sz="2400"/>
          </a:p>
        </p:txBody>
      </p:sp>
      <p:sp>
        <p:nvSpPr>
          <p:cNvPr id="13" name="Multiply 12"/>
          <p:cNvSpPr/>
          <p:nvPr/>
        </p:nvSpPr>
        <p:spPr>
          <a:xfrm>
            <a:off x="2831637" y="5829268"/>
            <a:ext cx="288032" cy="192021"/>
          </a:xfrm>
          <a:prstGeom prst="mathMultiply">
            <a:avLst/>
          </a:prstGeom>
          <a:solidFill>
            <a:srgbClr val="FFE8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/>
            <a:endParaRPr lang="en-US" sz="2400"/>
          </a:p>
        </p:txBody>
      </p:sp>
      <p:sp>
        <p:nvSpPr>
          <p:cNvPr id="14" name="Oval 13"/>
          <p:cNvSpPr/>
          <p:nvPr/>
        </p:nvSpPr>
        <p:spPr>
          <a:xfrm>
            <a:off x="7920203" y="5061189"/>
            <a:ext cx="96011" cy="60959"/>
          </a:xfrm>
          <a:prstGeom prst="ellipse">
            <a:avLst/>
          </a:prstGeom>
          <a:solidFill>
            <a:srgbClr val="FFE800"/>
          </a:solidFill>
          <a:ln w="63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/>
            <a:endParaRPr 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305448" y="4554710"/>
            <a:ext cx="3028110" cy="861760"/>
          </a:xfrm>
          <a:prstGeom prst="rect">
            <a:avLst/>
          </a:prstGeom>
          <a:noFill/>
        </p:spPr>
        <p:txBody>
          <a:bodyPr wrap="none" lIns="121907" tIns="60953" rIns="121907" bIns="60953" rtlCol="0">
            <a:spAutoFit/>
          </a:bodyPr>
          <a:lstStyle/>
          <a:p>
            <a:pPr algn="ctr" defTabSz="1219020"/>
            <a:r>
              <a:rPr lang="en-US" sz="2400">
                <a:ea typeface="ＭＳ Ｐゴシック" charset="0"/>
              </a:rPr>
              <a:t>Housekeeping</a:t>
            </a:r>
          </a:p>
          <a:p>
            <a:pPr algn="ctr" defTabSz="1219020"/>
            <a:r>
              <a:rPr lang="en-US" sz="2400">
                <a:ea typeface="ＭＳ Ｐゴシック" charset="0"/>
              </a:rPr>
              <a:t>@ 0.4V, 2MHz, </a:t>
            </a:r>
            <a:r>
              <a:rPr lang="en-US" sz="2400">
                <a:solidFill>
                  <a:srgbClr val="C10202"/>
                </a:solidFill>
                <a:ea typeface="ＭＳ Ｐゴシック" charset="0"/>
              </a:rPr>
              <a:t>SS chip</a:t>
            </a:r>
          </a:p>
        </p:txBody>
      </p:sp>
    </p:spTree>
    <p:extLst>
      <p:ext uri="{BB962C8B-B14F-4D97-AF65-F5344CB8AC3E}">
        <p14:creationId xmlns:p14="http://schemas.microsoft.com/office/powerpoint/2010/main" val="244130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93 C -0.0276 0.06607 -0.05416 0.13122 -0.07516 0.17598 C -0.09617 0.22075 -0.11665 0.25101 -0.12724 0.27015 C -0.13783 0.28929 -0.13696 0.28744 -0.13887 0.29083 " pathEditMode="relative" ptsTypes="aa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9 -0.0034 0.01198 -0.00648 0.01562 -0.01049 C 0.01927 -0.01451 0.01927 -0.01235 0.02222 -0.02469 C 0.02517 -0.03704 0.03107 -0.07161 0.03368 -0.08395 C 0.03628 -0.0963 0.03646 -0.09475 0.03784 -0.09815 C 0.03923 -0.10154 0.04097 -0.1034 0.04166 -0.10432 " pathEditMode="relative" ptsTypes="aaaa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29 -0.01667 0.02257 -0.03303 0.02708 -0.03951 " pathEditMode="relative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605E-6 1.82772E-6 C 0.00156 1.82772E-6 0.0033 0.00031 0.00555 0.01266 C 0.00799 0.02501 0.01181 0.06329 0.01406 0.07564 C 0.01597 0.0883 0.0158 0.08428 0.01788 0.08799 C 0.01979 0.09169 0.02327 0.09602 0.02552 0.09818 C 0.02778 0.10034 0.02882 0.10126 0.03143 0.10188 C 0.0342 0.10312 0.03802 0.10219 0.04219 0.10188 " pathEditMode="relative" rAng="0" ptsTypes="aaaaaa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515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/>
      <p:bldP spid="10" grpId="1"/>
      <p:bldP spid="10" grpId="2"/>
      <p:bldP spid="12" grpId="0"/>
      <p:bldP spid="12" grpId="1"/>
      <p:bldP spid="2" grpId="0" animBg="1"/>
      <p:bldP spid="2" grpId="1" animBg="1"/>
      <p:bldP spid="2" grpId="2" animBg="1"/>
      <p:bldP spid="2" grpId="3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/>
      <p:bldP spid="15" grpId="1"/>
      <p:bldP spid="15" grpId="2"/>
      <p:bldP spid="15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682D86EC-DDEE-4C34-8DE0-E1A2B3B8B86D}"/>
              </a:ext>
            </a:extLst>
          </p:cNvPr>
          <p:cNvSpPr txBox="1"/>
          <p:nvPr/>
        </p:nvSpPr>
        <p:spPr>
          <a:xfrm>
            <a:off x="11380573" y="6308124"/>
            <a:ext cx="21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72EA2C-1133-DB47-8BBA-5F18CB77F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15" y="987056"/>
            <a:ext cx="6654187" cy="5522389"/>
          </a:xfrm>
          <a:prstGeom prst="rect">
            <a:avLst/>
          </a:prstGeom>
        </p:spPr>
      </p:pic>
      <p:pic>
        <p:nvPicPr>
          <p:cNvPr id="8" name="Kuva 8">
            <a:extLst>
              <a:ext uri="{FF2B5EF4-FFF2-40B4-BE49-F238E27FC236}">
                <a16:creationId xmlns:a16="http://schemas.microsoft.com/office/drawing/2014/main" id="{5918622F-22AE-B64F-9C4D-E9071DAC7B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88" y="2996588"/>
            <a:ext cx="2611491" cy="198289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81B79E4-1BF9-F948-928F-09C55D60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9" y="296864"/>
            <a:ext cx="11591924" cy="345688"/>
          </a:xfrm>
        </p:spPr>
        <p:txBody>
          <a:bodyPr>
            <a:normAutofit fontScale="90000"/>
          </a:bodyPr>
          <a:lstStyle/>
          <a:p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Feedback Loop Measurements</a:t>
            </a:r>
          </a:p>
        </p:txBody>
      </p:sp>
    </p:spTree>
    <p:extLst>
      <p:ext uri="{BB962C8B-B14F-4D97-AF65-F5344CB8AC3E}">
        <p14:creationId xmlns:p14="http://schemas.microsoft.com/office/powerpoint/2010/main" val="158963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1000"/>
    </mc:Choice>
    <mc:Fallback xmlns="">
      <p:transition advTm="2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1A4827-2E14-764B-A9A9-F929620EC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9" y="181113"/>
            <a:ext cx="11591924" cy="794723"/>
          </a:xfrm>
        </p:spPr>
        <p:txBody>
          <a:bodyPr/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-Order Benefits: Power Distribution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918DC6-30AA-DF45-9A0B-95A63E515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9" y="2010097"/>
            <a:ext cx="10264862" cy="3797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6EC2D5-6858-9543-9EC5-1B427B089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664" y="1531291"/>
            <a:ext cx="1521809" cy="4276805"/>
          </a:xfrm>
          <a:prstGeom prst="rect">
            <a:avLst/>
          </a:prstGeom>
        </p:spPr>
      </p:pic>
      <p:grpSp>
        <p:nvGrpSpPr>
          <p:cNvPr id="13" name="Group 290">
            <a:extLst>
              <a:ext uri="{FF2B5EF4-FFF2-40B4-BE49-F238E27FC236}">
                <a16:creationId xmlns:a16="http://schemas.microsoft.com/office/drawing/2014/main" id="{5B0EF12C-3194-FC4C-A814-9DA294D17236}"/>
              </a:ext>
            </a:extLst>
          </p:cNvPr>
          <p:cNvGrpSpPr/>
          <p:nvPr/>
        </p:nvGrpSpPr>
        <p:grpSpPr>
          <a:xfrm rot="5400000">
            <a:off x="5235266" y="957266"/>
            <a:ext cx="394411" cy="10264862"/>
            <a:chOff x="546123" y="0"/>
            <a:chExt cx="788817" cy="3483861"/>
          </a:xfrm>
        </p:grpSpPr>
        <p:sp>
          <p:nvSpPr>
            <p:cNvPr id="14" name="Shape 288">
              <a:extLst>
                <a:ext uri="{FF2B5EF4-FFF2-40B4-BE49-F238E27FC236}">
                  <a16:creationId xmlns:a16="http://schemas.microsoft.com/office/drawing/2014/main" id="{A05D4E32-BF3A-C042-B1B5-E835710FCD26}"/>
                </a:ext>
              </a:extLst>
            </p:cNvPr>
            <p:cNvSpPr/>
            <p:nvPr/>
          </p:nvSpPr>
          <p:spPr>
            <a:xfrm flipV="1">
              <a:off x="546123" y="0"/>
              <a:ext cx="1" cy="348386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/>
              </a:pPr>
              <a:endParaRPr sz="1600"/>
            </a:p>
          </p:txBody>
        </p:sp>
        <p:sp>
          <p:nvSpPr>
            <p:cNvPr id="15" name="Shape 289">
              <a:extLst>
                <a:ext uri="{FF2B5EF4-FFF2-40B4-BE49-F238E27FC236}">
                  <a16:creationId xmlns:a16="http://schemas.microsoft.com/office/drawing/2014/main" id="{3958773E-B45D-5B4F-A9BD-DD032FC5B4BE}"/>
                </a:ext>
              </a:extLst>
            </p:cNvPr>
            <p:cNvSpPr/>
            <p:nvPr/>
          </p:nvSpPr>
          <p:spPr>
            <a:xfrm rot="16200000">
              <a:off x="377516" y="1293439"/>
              <a:ext cx="1289040" cy="6258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defTabSz="457200">
                <a:defRPr sz="34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fi-FI" sz="1700"/>
                <a:t>UW-DVFS Power </a:t>
              </a:r>
              <a:r>
                <a:rPr lang="fi-FI" sz="1700" err="1"/>
                <a:t>Spread</a:t>
              </a:r>
              <a:r>
                <a:rPr lang="fi-FI" sz="1700"/>
                <a:t> </a:t>
              </a:r>
              <a:r>
                <a:rPr sz="1700"/>
                <a:t>U</a:t>
              </a:r>
              <a:r>
                <a:rPr lang="fi-FI" sz="1700"/>
                <a:t>p</a:t>
              </a:r>
              <a:r>
                <a:rPr sz="1700"/>
                <a:t> T</a:t>
              </a:r>
              <a:r>
                <a:rPr lang="fi-FI" sz="1700"/>
                <a:t>o</a:t>
              </a:r>
              <a:r>
                <a:rPr sz="1700"/>
                <a:t> </a:t>
              </a:r>
              <a:r>
                <a:rPr lang="fi-FI" sz="1700"/>
                <a:t>2</a:t>
              </a:r>
              <a:r>
                <a:rPr sz="1700"/>
                <a:t>x</a:t>
              </a:r>
            </a:p>
          </p:txBody>
        </p:sp>
      </p:grpSp>
      <p:sp>
        <p:nvSpPr>
          <p:cNvPr id="4" name="Text Box 6">
            <a:extLst>
              <a:ext uri="{FF2B5EF4-FFF2-40B4-BE49-F238E27FC236}">
                <a16:creationId xmlns:a16="http://schemas.microsoft.com/office/drawing/2014/main" id="{70D63F30-15F6-A248-AC9B-BF4197D0B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931" y="1587986"/>
            <a:ext cx="4526068" cy="492443"/>
          </a:xfrm>
          <a:prstGeom prst="rect">
            <a:avLst/>
          </a:prstGeom>
          <a:solidFill>
            <a:schemeClr val="bg1">
              <a:alpha val="60000"/>
            </a:schemeClr>
          </a:solidFill>
          <a:ln w="50800">
            <a:solidFill>
              <a:srgbClr val="F5FC00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 eaLnBrk="0" hangingPunct="0"/>
            <a:r>
              <a:rPr lang="en-US" altLang="fi-FI" sz="3200">
                <a:latin typeface="Times" pitchFamily="2" charset="0"/>
              </a:rPr>
              <a:t>Reduced power variation!</a:t>
            </a:r>
          </a:p>
        </p:txBody>
      </p:sp>
      <p:sp>
        <p:nvSpPr>
          <p:cNvPr id="16" name="Line Callout 1 15">
            <a:extLst>
              <a:ext uri="{FF2B5EF4-FFF2-40B4-BE49-F238E27FC236}">
                <a16:creationId xmlns:a16="http://schemas.microsoft.com/office/drawing/2014/main" id="{91B3E28E-6BB0-2F47-97AD-0EA58A0C52D9}"/>
              </a:ext>
            </a:extLst>
          </p:cNvPr>
          <p:cNvSpPr/>
          <p:nvPr/>
        </p:nvSpPr>
        <p:spPr>
          <a:xfrm>
            <a:off x="8539403" y="3726611"/>
            <a:ext cx="3019993" cy="903128"/>
          </a:xfrm>
          <a:prstGeom prst="borderCallout1">
            <a:avLst>
              <a:gd name="adj1" fmla="val 53731"/>
              <a:gd name="adj2" fmla="val -5414"/>
              <a:gd name="adj3" fmla="val 182463"/>
              <a:gd name="adj4" fmla="val -36582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FF sets the high power point (and leakage)</a:t>
            </a:r>
          </a:p>
        </p:txBody>
      </p:sp>
      <p:sp>
        <p:nvSpPr>
          <p:cNvPr id="17" name="Line Callout 1 16">
            <a:extLst>
              <a:ext uri="{FF2B5EF4-FFF2-40B4-BE49-F238E27FC236}">
                <a16:creationId xmlns:a16="http://schemas.microsoft.com/office/drawing/2014/main" id="{40921897-ACFA-FA41-9E61-DBA6862EDFE1}"/>
              </a:ext>
            </a:extLst>
          </p:cNvPr>
          <p:cNvSpPr/>
          <p:nvPr/>
        </p:nvSpPr>
        <p:spPr>
          <a:xfrm>
            <a:off x="278284" y="1299889"/>
            <a:ext cx="1264593" cy="1146967"/>
          </a:xfrm>
          <a:prstGeom prst="borderCallout1">
            <a:avLst>
              <a:gd name="adj1" fmla="val 121362"/>
              <a:gd name="adj2" fmla="val 44235"/>
              <a:gd name="adj3" fmla="val 345396"/>
              <a:gd name="adj4" fmla="val 29342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SS limits speed</a:t>
            </a:r>
          </a:p>
        </p:txBody>
      </p:sp>
    </p:spTree>
    <p:extLst>
      <p:ext uri="{BB962C8B-B14F-4D97-AF65-F5344CB8AC3E}">
        <p14:creationId xmlns:p14="http://schemas.microsoft.com/office/powerpoint/2010/main" val="364310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4BFF63-0428-4742-BCDE-A9DA26585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Minima: The Product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6442B21-437C-B449-B737-21A905C60472}"/>
              </a:ext>
            </a:extLst>
          </p:cNvPr>
          <p:cNvSpPr/>
          <p:nvPr/>
        </p:nvSpPr>
        <p:spPr>
          <a:xfrm>
            <a:off x="609600" y="3118119"/>
            <a:ext cx="4416491" cy="410157"/>
          </a:xfrm>
          <a:prstGeom prst="roundRect">
            <a:avLst/>
          </a:prstGeom>
          <a:solidFill>
            <a:srgbClr val="D7D4D1"/>
          </a:solidFill>
          <a:ln w="31750">
            <a:solidFill>
              <a:srgbClr val="D7D4D1"/>
            </a:solidFill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" pitchFamily="2" charset="0"/>
              </a:rPr>
              <a:t>RTOS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A845E70-FB6C-2E48-9C89-FF942EA4451A}"/>
              </a:ext>
            </a:extLst>
          </p:cNvPr>
          <p:cNvSpPr/>
          <p:nvPr/>
        </p:nvSpPr>
        <p:spPr>
          <a:xfrm>
            <a:off x="609600" y="2328781"/>
            <a:ext cx="4416491" cy="672075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tx1"/>
            </a:solidFill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" pitchFamily="2" charset="0"/>
              </a:rPr>
              <a:t>Application Code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4101ECA-BF45-0049-AF81-2E6362751BB3}"/>
              </a:ext>
            </a:extLst>
          </p:cNvPr>
          <p:cNvSpPr/>
          <p:nvPr/>
        </p:nvSpPr>
        <p:spPr>
          <a:xfrm>
            <a:off x="601996" y="4202556"/>
            <a:ext cx="4416491" cy="134414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tx1"/>
            </a:solidFill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" pitchFamily="2" charset="0"/>
              </a:rPr>
              <a:t>Ultra-Wide DVFS HW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Times" pitchFamily="2" charset="0"/>
              </a:rPr>
              <a:t>enabled by Minima soft IP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B6516BC-24E7-B745-8F1F-18419A2D425E}"/>
              </a:ext>
            </a:extLst>
          </p:cNvPr>
          <p:cNvSpPr/>
          <p:nvPr/>
        </p:nvSpPr>
        <p:spPr>
          <a:xfrm>
            <a:off x="608128" y="3660338"/>
            <a:ext cx="4416491" cy="410157"/>
          </a:xfrm>
          <a:prstGeom prst="roundRect">
            <a:avLst/>
          </a:prstGeom>
          <a:solidFill>
            <a:srgbClr val="FFE800"/>
          </a:solidFill>
          <a:ln w="31750">
            <a:solidFill>
              <a:srgbClr val="FFE800"/>
            </a:solidFill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latin typeface="Times" pitchFamily="2" charset="0"/>
              </a:rPr>
              <a:t>DVFS Drivers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95C2BDB-7A6D-3143-8091-66918256D17C}"/>
              </a:ext>
            </a:extLst>
          </p:cNvPr>
          <p:cNvSpPr txBox="1">
            <a:spLocks/>
          </p:cNvSpPr>
          <p:nvPr/>
        </p:nvSpPr>
        <p:spPr>
          <a:xfrm>
            <a:off x="6768075" y="1303332"/>
            <a:ext cx="3533213" cy="1126013"/>
          </a:xfrm>
          <a:prstGeom prst="rect">
            <a:avLst/>
          </a:prstGeom>
          <a:noFill/>
        </p:spPr>
        <p:txBody>
          <a:bodyPr>
            <a:normAutofit fontScale="85000" lnSpcReduction="20000"/>
          </a:bodyPr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Minima API analyzes your code for optimal energy states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97ACF8-8D43-DD4D-942F-EF3A82A5E4BA}"/>
              </a:ext>
            </a:extLst>
          </p:cNvPr>
          <p:cNvCxnSpPr>
            <a:cxnSpLocks/>
          </p:cNvCxnSpPr>
          <p:nvPr/>
        </p:nvCxnSpPr>
        <p:spPr>
          <a:xfrm flipV="1">
            <a:off x="5231904" y="2149845"/>
            <a:ext cx="1534699" cy="488221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139D2B2-072A-6041-8E13-79DAEDAB73A9}"/>
              </a:ext>
            </a:extLst>
          </p:cNvPr>
          <p:cNvSpPr txBox="1">
            <a:spLocks/>
          </p:cNvSpPr>
          <p:nvPr/>
        </p:nvSpPr>
        <p:spPr>
          <a:xfrm>
            <a:off x="6768074" y="2760730"/>
            <a:ext cx="5423925" cy="161302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Easily integrable driver offers </a:t>
            </a:r>
            <a:r>
              <a:rPr lang="en-US" sz="2700" dirty="0">
                <a:effectLst>
                  <a:glow rad="419100">
                    <a:srgbClr val="FFE800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constant performance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700" dirty="0">
                <a:effectLst>
                  <a:glow rad="419100">
                    <a:srgbClr val="FFE800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energy minimization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per application or data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656C4FF-F8B6-E640-931E-ED74050C9FCC}"/>
              </a:ext>
            </a:extLst>
          </p:cNvPr>
          <p:cNvCxnSpPr>
            <a:cxnSpLocks/>
          </p:cNvCxnSpPr>
          <p:nvPr/>
        </p:nvCxnSpPr>
        <p:spPr>
          <a:xfrm flipV="1">
            <a:off x="5251891" y="3443153"/>
            <a:ext cx="1514712" cy="394409"/>
          </a:xfrm>
          <a:prstGeom prst="line">
            <a:avLst/>
          </a:prstGeom>
          <a:ln w="22225">
            <a:solidFill>
              <a:srgbClr val="FFE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0CD496E-4890-D24A-B2C1-27BE7343BCE0}"/>
              </a:ext>
            </a:extLst>
          </p:cNvPr>
          <p:cNvSpPr txBox="1">
            <a:spLocks/>
          </p:cNvSpPr>
          <p:nvPr/>
        </p:nvSpPr>
        <p:spPr>
          <a:xfrm>
            <a:off x="6768075" y="5003798"/>
            <a:ext cx="5123888" cy="1316792"/>
          </a:xfrm>
          <a:prstGeom prst="rect">
            <a:avLst/>
          </a:prstGeom>
          <a:noFill/>
        </p:spPr>
        <p:txBody>
          <a:bodyPr>
            <a:normAutofit fontScale="92500" lnSpcReduction="20000"/>
          </a:bodyPr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Minima technology integrable to any IP: </a:t>
            </a:r>
          </a:p>
          <a:p>
            <a:pPr marL="0" indent="0">
              <a:buNone/>
            </a:pPr>
            <a:r>
              <a:rPr lang="en-US" sz="3200" dirty="0">
                <a:effectLst>
                  <a:glow rad="419100">
                    <a:srgbClr val="FFE800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ARM, RISC-V, DSP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D606515-2343-A842-98B1-7DFCA4C08BF5}"/>
              </a:ext>
            </a:extLst>
          </p:cNvPr>
          <p:cNvCxnSpPr>
            <a:cxnSpLocks/>
          </p:cNvCxnSpPr>
          <p:nvPr/>
        </p:nvCxnSpPr>
        <p:spPr>
          <a:xfrm>
            <a:off x="5231904" y="4866300"/>
            <a:ext cx="1534699" cy="249792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810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7" y="1825625"/>
            <a:ext cx="11591925" cy="4351338"/>
          </a:xfrm>
          <a:effectLst/>
        </p:spPr>
        <p:txBody>
          <a:bodyPr>
            <a:normAutofit/>
          </a:bodyPr>
          <a:lstStyle/>
          <a:p>
            <a:r>
              <a:rPr lang="nb-NO"/>
              <a:t>Radio </a:t>
            </a:r>
            <a:r>
              <a:rPr lang="nb-NO" err="1"/>
              <a:t>energy</a:t>
            </a:r>
            <a:r>
              <a:rPr lang="nb-NO"/>
              <a:t>: </a:t>
            </a:r>
            <a:r>
              <a:rPr lang="nb-NO">
                <a:solidFill>
                  <a:srgbClr val="C10202"/>
                </a:solidFill>
              </a:rPr>
              <a:t>100 </a:t>
            </a:r>
            <a:r>
              <a:rPr lang="nb-NO" err="1">
                <a:solidFill>
                  <a:srgbClr val="C10202"/>
                </a:solidFill>
              </a:rPr>
              <a:t>nJ</a:t>
            </a:r>
            <a:r>
              <a:rPr lang="nb-NO">
                <a:solidFill>
                  <a:srgbClr val="C10202"/>
                </a:solidFill>
              </a:rPr>
              <a:t>/bit (</a:t>
            </a:r>
            <a:r>
              <a:rPr lang="nb-NO" err="1">
                <a:solidFill>
                  <a:srgbClr val="C10202"/>
                </a:solidFill>
              </a:rPr>
              <a:t>Zigbee</a:t>
            </a:r>
            <a:r>
              <a:rPr lang="nb-NO">
                <a:solidFill>
                  <a:srgbClr val="C10202"/>
                </a:solidFill>
              </a:rPr>
              <a:t>), 50.00 </a:t>
            </a:r>
            <a:r>
              <a:rPr lang="nb-NO" err="1">
                <a:solidFill>
                  <a:srgbClr val="C10202"/>
                </a:solidFill>
              </a:rPr>
              <a:t>nJ</a:t>
            </a:r>
            <a:r>
              <a:rPr lang="nb-NO">
                <a:solidFill>
                  <a:srgbClr val="C10202"/>
                </a:solidFill>
              </a:rPr>
              <a:t>/bit (BLE), </a:t>
            </a:r>
            <a:r>
              <a:rPr lang="hr-HR">
                <a:solidFill>
                  <a:srgbClr val="C10202"/>
                </a:solidFill>
              </a:rPr>
              <a:t>3.70 </a:t>
            </a:r>
            <a:r>
              <a:rPr lang="nb-NO" err="1">
                <a:solidFill>
                  <a:srgbClr val="C10202"/>
                </a:solidFill>
              </a:rPr>
              <a:t>nJ</a:t>
            </a:r>
            <a:r>
              <a:rPr lang="nb-NO">
                <a:solidFill>
                  <a:srgbClr val="C10202"/>
                </a:solidFill>
              </a:rPr>
              <a:t>/bit (</a:t>
            </a:r>
            <a:r>
              <a:rPr lang="nb-NO" err="1">
                <a:solidFill>
                  <a:srgbClr val="C10202"/>
                </a:solidFill>
              </a:rPr>
              <a:t>Wifi</a:t>
            </a:r>
            <a:r>
              <a:rPr lang="nb-NO">
                <a:solidFill>
                  <a:srgbClr val="C10202"/>
                </a:solidFill>
              </a:rPr>
              <a:t>)</a:t>
            </a:r>
            <a:endParaRPr lang="en-US">
              <a:solidFill>
                <a:srgbClr val="C10202"/>
              </a:solidFill>
            </a:endParaRPr>
          </a:p>
          <a:p>
            <a:r>
              <a:rPr lang="en-US"/>
              <a:t>Memory energy: </a:t>
            </a:r>
            <a:r>
              <a:rPr lang="en-US">
                <a:solidFill>
                  <a:srgbClr val="FF0303"/>
                </a:solidFill>
              </a:rPr>
              <a:t>~100pJ</a:t>
            </a:r>
          </a:p>
          <a:p>
            <a:pPr lvl="1"/>
            <a:r>
              <a:rPr lang="en-US"/>
              <a:t>Local memory accesses, DRAM accesses</a:t>
            </a:r>
          </a:p>
          <a:p>
            <a:pPr lvl="1"/>
            <a:r>
              <a:rPr lang="en-US"/>
              <a:t>Flash much more</a:t>
            </a:r>
          </a:p>
          <a:p>
            <a:r>
              <a:rPr lang="en-US"/>
              <a:t>Processor energy today: </a:t>
            </a:r>
            <a:r>
              <a:rPr lang="fi-FI">
                <a:solidFill>
                  <a:srgbClr val="FF6600"/>
                </a:solidFill>
              </a:rPr>
              <a:t>≥</a:t>
            </a:r>
            <a:r>
              <a:rPr lang="en-US">
                <a:solidFill>
                  <a:srgbClr val="FF6600"/>
                </a:solidFill>
              </a:rPr>
              <a:t>~50pj</a:t>
            </a:r>
          </a:p>
          <a:p>
            <a:r>
              <a:rPr lang="en-US">
                <a:effectLst>
                  <a:glow rad="444500">
                    <a:srgbClr val="FFE800"/>
                  </a:glow>
                </a:effectLst>
                <a:highlight>
                  <a:srgbClr val="FFE800"/>
                </a:highlight>
              </a:rPr>
              <a:t>(CMOS) Processor minimum energy ~5pj</a:t>
            </a:r>
          </a:p>
          <a:p>
            <a:r>
              <a:rPr lang="en-US" i="1"/>
              <a:t>Memory compression becomes cheaper in terms of energy</a:t>
            </a:r>
          </a:p>
          <a:p>
            <a:r>
              <a:rPr lang="en-US" i="1"/>
              <a:t>Edge computing (contextual computing, fog computing, etc.) becomes cheaper in terms of energy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16956" y="6502461"/>
            <a:ext cx="2185214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/>
              <a:t>Acknowledgements  Ali M. </a:t>
            </a:r>
            <a:r>
              <a:rPr lang="en-US" sz="1067" err="1"/>
              <a:t>Niknejad</a:t>
            </a:r>
            <a:endParaRPr lang="en-US" sz="1067"/>
          </a:p>
        </p:txBody>
      </p:sp>
    </p:spTree>
    <p:extLst>
      <p:ext uri="{BB962C8B-B14F-4D97-AF65-F5344CB8AC3E}">
        <p14:creationId xmlns:p14="http://schemas.microsoft.com/office/powerpoint/2010/main" val="1806666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01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54D0F6-4718-B84D-BA4B-A8C56CE19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Lowering Voltage and Energy in Real Time 101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EE7058-BA1E-E74B-854B-18996025EFB4}"/>
              </a:ext>
            </a:extLst>
          </p:cNvPr>
          <p:cNvSpPr/>
          <p:nvPr/>
        </p:nvSpPr>
        <p:spPr>
          <a:xfrm>
            <a:off x="4838221" y="2448033"/>
            <a:ext cx="1507750" cy="234336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to</a:t>
            </a:r>
          </a:p>
          <a:p>
            <a:pPr algn="ctr"/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Completion</a:t>
            </a:r>
          </a:p>
        </p:txBody>
      </p:sp>
      <p:sp>
        <p:nvSpPr>
          <p:cNvPr id="10" name="Shape 289">
            <a:extLst>
              <a:ext uri="{FF2B5EF4-FFF2-40B4-BE49-F238E27FC236}">
                <a16:creationId xmlns:a16="http://schemas.microsoft.com/office/drawing/2014/main" id="{C8D966DB-1297-6246-AF27-4FAA85936793}"/>
              </a:ext>
            </a:extLst>
          </p:cNvPr>
          <p:cNvSpPr/>
          <p:nvPr/>
        </p:nvSpPr>
        <p:spPr>
          <a:xfrm>
            <a:off x="11158602" y="4273766"/>
            <a:ext cx="621339" cy="5745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numCol="1" anchor="ctr">
            <a:spAutoFit/>
          </a:bodyPr>
          <a:lstStyle>
            <a:lvl1pPr defTabSz="457200">
              <a:defRPr sz="3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i-FI" sz="1700" err="1"/>
              <a:t>Task</a:t>
            </a:r>
            <a:endParaRPr lang="fi-FI" sz="1700"/>
          </a:p>
          <a:p>
            <a:r>
              <a:rPr lang="fi-FI" sz="1700"/>
              <a:t>DL</a:t>
            </a:r>
            <a:endParaRPr sz="1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C6F359-36F8-FA48-B0B5-36F66B7C0C40}"/>
              </a:ext>
            </a:extLst>
          </p:cNvPr>
          <p:cNvSpPr/>
          <p:nvPr/>
        </p:nvSpPr>
        <p:spPr>
          <a:xfrm>
            <a:off x="4838220" y="4375376"/>
            <a:ext cx="5004930" cy="416022"/>
          </a:xfrm>
          <a:prstGeom prst="rect">
            <a:avLst/>
          </a:prstGeom>
          <a:solidFill>
            <a:srgbClr val="FFE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Just-in-Time DVFS</a:t>
            </a:r>
          </a:p>
        </p:txBody>
      </p:sp>
      <p:sp>
        <p:nvSpPr>
          <p:cNvPr id="11" name="Shape 288">
            <a:extLst>
              <a:ext uri="{FF2B5EF4-FFF2-40B4-BE49-F238E27FC236}">
                <a16:creationId xmlns:a16="http://schemas.microsoft.com/office/drawing/2014/main" id="{8BA258A8-EBFE-F94E-8ED0-5667D2FE3950}"/>
              </a:ext>
            </a:extLst>
          </p:cNvPr>
          <p:cNvSpPr/>
          <p:nvPr/>
        </p:nvSpPr>
        <p:spPr>
          <a:xfrm>
            <a:off x="6439410" y="2464290"/>
            <a:ext cx="3403740" cy="1741832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>
              <a:defRPr sz="3200"/>
            </a:pPr>
            <a:endParaRPr sz="1600"/>
          </a:p>
        </p:txBody>
      </p:sp>
      <p:sp>
        <p:nvSpPr>
          <p:cNvPr id="12" name="Shape 289">
            <a:extLst>
              <a:ext uri="{FF2B5EF4-FFF2-40B4-BE49-F238E27FC236}">
                <a16:creationId xmlns:a16="http://schemas.microsoft.com/office/drawing/2014/main" id="{BC7EDF67-AC05-6E4A-9B5D-44363B6F1229}"/>
              </a:ext>
            </a:extLst>
          </p:cNvPr>
          <p:cNvSpPr/>
          <p:nvPr/>
        </p:nvSpPr>
        <p:spPr>
          <a:xfrm>
            <a:off x="8551758" y="2957909"/>
            <a:ext cx="1749530" cy="5745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numCol="1" anchor="ctr">
            <a:spAutoFit/>
          </a:bodyPr>
          <a:lstStyle>
            <a:lvl1pPr defTabSz="457200">
              <a:defRPr sz="3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1700"/>
              <a:t>Quadratic</a:t>
            </a:r>
          </a:p>
          <a:p>
            <a:r>
              <a:rPr lang="en-US" sz="1700"/>
              <a:t>Energy Savings</a:t>
            </a:r>
          </a:p>
        </p:txBody>
      </p:sp>
      <p:pic>
        <p:nvPicPr>
          <p:cNvPr id="17" name="pasted-image.pdf">
            <a:extLst>
              <a:ext uri="{FF2B5EF4-FFF2-40B4-BE49-F238E27FC236}">
                <a16:creationId xmlns:a16="http://schemas.microsoft.com/office/drawing/2014/main" id="{6069B0ED-59E0-E04A-A7BF-D4EDF1436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88" y="2067103"/>
            <a:ext cx="2613249" cy="271618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18" name="Group 298">
            <a:extLst>
              <a:ext uri="{FF2B5EF4-FFF2-40B4-BE49-F238E27FC236}">
                <a16:creationId xmlns:a16="http://schemas.microsoft.com/office/drawing/2014/main" id="{748267DF-AD98-AB4E-BCE7-F18F516CD3EE}"/>
              </a:ext>
            </a:extLst>
          </p:cNvPr>
          <p:cNvGrpSpPr/>
          <p:nvPr/>
        </p:nvGrpSpPr>
        <p:grpSpPr>
          <a:xfrm>
            <a:off x="547025" y="3835595"/>
            <a:ext cx="1610404" cy="1503793"/>
            <a:chOff x="-18850" y="-3"/>
            <a:chExt cx="3220807" cy="2420607"/>
          </a:xfrm>
        </p:grpSpPr>
        <p:grpSp>
          <p:nvGrpSpPr>
            <p:cNvPr id="19" name="Group 294">
              <a:extLst>
                <a:ext uri="{FF2B5EF4-FFF2-40B4-BE49-F238E27FC236}">
                  <a16:creationId xmlns:a16="http://schemas.microsoft.com/office/drawing/2014/main" id="{119086BB-850C-674A-9DBD-53AAB7FA646B}"/>
                </a:ext>
              </a:extLst>
            </p:cNvPr>
            <p:cNvGrpSpPr/>
            <p:nvPr/>
          </p:nvGrpSpPr>
          <p:grpSpPr>
            <a:xfrm>
              <a:off x="685382" y="2002600"/>
              <a:ext cx="2516575" cy="418004"/>
              <a:chOff x="0" y="-2"/>
              <a:chExt cx="2516573" cy="418003"/>
            </a:xfrm>
          </p:grpSpPr>
          <p:sp>
            <p:nvSpPr>
              <p:cNvPr id="23" name="Shape 292">
                <a:extLst>
                  <a:ext uri="{FF2B5EF4-FFF2-40B4-BE49-F238E27FC236}">
                    <a16:creationId xmlns:a16="http://schemas.microsoft.com/office/drawing/2014/main" id="{42D0B7D3-D746-F540-8978-2D804E21023C}"/>
                  </a:ext>
                </a:extLst>
              </p:cNvPr>
              <p:cNvSpPr/>
              <p:nvPr/>
            </p:nvSpPr>
            <p:spPr>
              <a:xfrm>
                <a:off x="0" y="0"/>
                <a:ext cx="2516573" cy="418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5400" tIns="25400" rIns="25400" bIns="25400" numCol="1" anchor="ctr">
                <a:noAutofit/>
              </a:bodyPr>
              <a:lstStyle>
                <a:lvl1pPr algn="l" defTabSz="457200">
                  <a:defRPr sz="2000">
                    <a:solidFill>
                      <a:srgbClr val="A6AAA9"/>
                    </a:solidFill>
                    <a:latin typeface="Times"/>
                    <a:ea typeface="Times"/>
                    <a:cs typeface="Times"/>
                    <a:sym typeface="Times"/>
                  </a:defRPr>
                </a:lvl1pPr>
              </a:lstStyle>
              <a:p>
                <a:r>
                  <a:rPr sz="1400"/>
                  <a:t>Higher voltage</a:t>
                </a:r>
              </a:p>
            </p:txBody>
          </p:sp>
          <p:sp>
            <p:nvSpPr>
              <p:cNvPr id="24" name="Shape 293">
                <a:extLst>
                  <a:ext uri="{FF2B5EF4-FFF2-40B4-BE49-F238E27FC236}">
                    <a16:creationId xmlns:a16="http://schemas.microsoft.com/office/drawing/2014/main" id="{BBB78BA6-5637-4C4A-AE04-F762545EF2ED}"/>
                  </a:ext>
                </a:extLst>
              </p:cNvPr>
              <p:cNvSpPr/>
              <p:nvPr/>
            </p:nvSpPr>
            <p:spPr>
              <a:xfrm flipV="1">
                <a:off x="59872" y="-2"/>
                <a:ext cx="2129379" cy="20092"/>
              </a:xfrm>
              <a:prstGeom prst="line">
                <a:avLst/>
              </a:prstGeom>
              <a:noFill/>
              <a:ln w="31750" cap="flat">
                <a:solidFill>
                  <a:srgbClr val="A6AAA9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 sz="3200"/>
                </a:pPr>
                <a:endParaRPr sz="1600"/>
              </a:p>
            </p:txBody>
          </p:sp>
        </p:grpSp>
        <p:grpSp>
          <p:nvGrpSpPr>
            <p:cNvPr id="20" name="Group 297">
              <a:extLst>
                <a:ext uri="{FF2B5EF4-FFF2-40B4-BE49-F238E27FC236}">
                  <a16:creationId xmlns:a16="http://schemas.microsoft.com/office/drawing/2014/main" id="{FE57997C-F3CE-F143-8949-E7F86718C001}"/>
                </a:ext>
              </a:extLst>
            </p:cNvPr>
            <p:cNvGrpSpPr/>
            <p:nvPr/>
          </p:nvGrpSpPr>
          <p:grpSpPr>
            <a:xfrm>
              <a:off x="-18850" y="-3"/>
              <a:ext cx="444942" cy="1798887"/>
              <a:chOff x="-18850" y="-2"/>
              <a:chExt cx="444941" cy="1798885"/>
            </a:xfrm>
          </p:grpSpPr>
          <p:sp>
            <p:nvSpPr>
              <p:cNvPr id="21" name="Shape 295">
                <a:extLst>
                  <a:ext uri="{FF2B5EF4-FFF2-40B4-BE49-F238E27FC236}">
                    <a16:creationId xmlns:a16="http://schemas.microsoft.com/office/drawing/2014/main" id="{E7149018-968C-3548-97B2-1E05F4842CFA}"/>
                  </a:ext>
                </a:extLst>
              </p:cNvPr>
              <p:cNvSpPr/>
              <p:nvPr/>
            </p:nvSpPr>
            <p:spPr>
              <a:xfrm rot="16200000">
                <a:off x="-709293" y="690441"/>
                <a:ext cx="1798885" cy="417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5400" tIns="25400" rIns="25400" bIns="25400" numCol="1" anchor="ctr">
                <a:noAutofit/>
              </a:bodyPr>
              <a:lstStyle>
                <a:lvl1pPr algn="l" defTabSz="457200">
                  <a:defRPr sz="2000">
                    <a:solidFill>
                      <a:srgbClr val="A6AAA9"/>
                    </a:solidFill>
                    <a:latin typeface="Times"/>
                    <a:ea typeface="Times"/>
                    <a:cs typeface="Times"/>
                    <a:sym typeface="Times"/>
                  </a:defRPr>
                </a:lvl1pPr>
              </a:lstStyle>
              <a:p>
                <a:r>
                  <a:rPr sz="1400"/>
                  <a:t>Higher energy</a:t>
                </a:r>
              </a:p>
            </p:txBody>
          </p:sp>
          <p:sp>
            <p:nvSpPr>
              <p:cNvPr id="22" name="Shape 296">
                <a:extLst>
                  <a:ext uri="{FF2B5EF4-FFF2-40B4-BE49-F238E27FC236}">
                    <a16:creationId xmlns:a16="http://schemas.microsoft.com/office/drawing/2014/main" id="{D652402E-13FD-334C-95F2-35269F56D60A}"/>
                  </a:ext>
                </a:extLst>
              </p:cNvPr>
              <p:cNvSpPr/>
              <p:nvPr/>
            </p:nvSpPr>
            <p:spPr>
              <a:xfrm flipV="1">
                <a:off x="426090" y="12264"/>
                <a:ext cx="1" cy="1735867"/>
              </a:xfrm>
              <a:prstGeom prst="line">
                <a:avLst/>
              </a:prstGeom>
              <a:noFill/>
              <a:ln w="31750" cap="flat">
                <a:solidFill>
                  <a:srgbClr val="A6AAA9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 sz="3200"/>
                </a:pPr>
                <a:endParaRPr sz="1600"/>
              </a:p>
            </p:txBody>
          </p:sp>
        </p:grpSp>
      </p:grpSp>
      <p:sp>
        <p:nvSpPr>
          <p:cNvPr id="31" name="5-Point Star 30">
            <a:extLst>
              <a:ext uri="{FF2B5EF4-FFF2-40B4-BE49-F238E27FC236}">
                <a16:creationId xmlns:a16="http://schemas.microsoft.com/office/drawing/2014/main" id="{F55C3C47-F443-7141-8BA0-A60A7BEB94C0}"/>
              </a:ext>
            </a:extLst>
          </p:cNvPr>
          <p:cNvSpPr>
            <a:spLocks noChangeAspect="1"/>
          </p:cNvSpPr>
          <p:nvPr/>
        </p:nvSpPr>
        <p:spPr>
          <a:xfrm rot="10800000">
            <a:off x="3498844" y="2099230"/>
            <a:ext cx="158400" cy="158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EFEFE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>
            <a:extLst>
              <a:ext uri="{FF2B5EF4-FFF2-40B4-BE49-F238E27FC236}">
                <a16:creationId xmlns:a16="http://schemas.microsoft.com/office/drawing/2014/main" id="{540B4414-CB71-E342-AF82-50DC84FD7D73}"/>
              </a:ext>
            </a:extLst>
          </p:cNvPr>
          <p:cNvSpPr>
            <a:spLocks noChangeAspect="1"/>
          </p:cNvSpPr>
          <p:nvPr/>
        </p:nvSpPr>
        <p:spPr>
          <a:xfrm rot="10800000">
            <a:off x="1896277" y="4590030"/>
            <a:ext cx="158400" cy="158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5F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-Right Arrow 35">
            <a:extLst>
              <a:ext uri="{FF2B5EF4-FFF2-40B4-BE49-F238E27FC236}">
                <a16:creationId xmlns:a16="http://schemas.microsoft.com/office/drawing/2014/main" id="{C5716FC2-D7E4-B448-B24D-A28D3C6D38BD}"/>
              </a:ext>
            </a:extLst>
          </p:cNvPr>
          <p:cNvSpPr/>
          <p:nvPr/>
        </p:nvSpPr>
        <p:spPr>
          <a:xfrm rot="18570893">
            <a:off x="1186720" y="3664568"/>
            <a:ext cx="2657475" cy="540760"/>
          </a:xfrm>
          <a:prstGeom prst="leftRightArrow">
            <a:avLst>
              <a:gd name="adj1" fmla="val 36493"/>
              <a:gd name="adj2" fmla="val 79378"/>
            </a:avLst>
          </a:prstGeom>
          <a:solidFill>
            <a:srgbClr val="FFE800">
              <a:alpha val="49000"/>
            </a:srgbClr>
          </a:solidFill>
          <a:ln>
            <a:solidFill>
              <a:srgbClr val="DAD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hape 288">
            <a:extLst>
              <a:ext uri="{FF2B5EF4-FFF2-40B4-BE49-F238E27FC236}">
                <a16:creationId xmlns:a16="http://schemas.microsoft.com/office/drawing/2014/main" id="{DFF2EDFF-B061-DE49-B1B2-7913B6E06FC3}"/>
              </a:ext>
            </a:extLst>
          </p:cNvPr>
          <p:cNvSpPr/>
          <p:nvPr/>
        </p:nvSpPr>
        <p:spPr>
          <a:xfrm flipH="1">
            <a:off x="2401720" y="4224760"/>
            <a:ext cx="154328" cy="1387505"/>
          </a:xfrm>
          <a:prstGeom prst="line">
            <a:avLst/>
          </a:prstGeom>
          <a:noFill/>
          <a:ln w="38100" cap="flat">
            <a:solidFill>
              <a:srgbClr val="F5FC00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>
              <a:defRPr sz="3200"/>
            </a:pPr>
            <a:endParaRPr sz="1600"/>
          </a:p>
        </p:txBody>
      </p:sp>
      <p:sp>
        <p:nvSpPr>
          <p:cNvPr id="38" name="Shape 289">
            <a:extLst>
              <a:ext uri="{FF2B5EF4-FFF2-40B4-BE49-F238E27FC236}">
                <a16:creationId xmlns:a16="http://schemas.microsoft.com/office/drawing/2014/main" id="{0249B949-1B7A-F644-8210-9BDF89C4B945}"/>
              </a:ext>
            </a:extLst>
          </p:cNvPr>
          <p:cNvSpPr/>
          <p:nvPr/>
        </p:nvSpPr>
        <p:spPr>
          <a:xfrm>
            <a:off x="1637024" y="5612265"/>
            <a:ext cx="1861819" cy="595923"/>
          </a:xfrm>
          <a:prstGeom prst="rect">
            <a:avLst/>
          </a:prstGeom>
          <a:solidFill>
            <a:srgbClr val="FFE800"/>
          </a:solidFill>
          <a:ln w="12700" cap="flat">
            <a:noFill/>
            <a:miter lim="400000"/>
          </a:ln>
          <a:effectLst>
            <a:softEdge rad="6350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000" tIns="36000" rIns="36000" bIns="36000" numCol="1" anchor="ctr">
            <a:spAutoFit/>
          </a:bodyPr>
          <a:lstStyle>
            <a:lvl1pPr defTabSz="457200">
              <a:defRPr sz="3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1700"/>
              <a:t>Near-Threshold</a:t>
            </a:r>
          </a:p>
          <a:p>
            <a:r>
              <a:rPr lang="en-US" sz="1700"/>
              <a:t>Operation</a:t>
            </a:r>
          </a:p>
        </p:txBody>
      </p:sp>
      <p:grpSp>
        <p:nvGrpSpPr>
          <p:cNvPr id="6" name="Group 290">
            <a:extLst>
              <a:ext uri="{FF2B5EF4-FFF2-40B4-BE49-F238E27FC236}">
                <a16:creationId xmlns:a16="http://schemas.microsoft.com/office/drawing/2014/main" id="{60BFF6EF-4D84-594E-BA3B-1355D0A6CDD0}"/>
              </a:ext>
            </a:extLst>
          </p:cNvPr>
          <p:cNvGrpSpPr/>
          <p:nvPr/>
        </p:nvGrpSpPr>
        <p:grpSpPr>
          <a:xfrm>
            <a:off x="4838220" y="4891652"/>
            <a:ext cx="6320382" cy="389833"/>
            <a:chOff x="546122" y="3463212"/>
            <a:chExt cx="5349672" cy="498527"/>
          </a:xfrm>
        </p:grpSpPr>
        <p:sp>
          <p:nvSpPr>
            <p:cNvPr id="7" name="Shape 288">
              <a:extLst>
                <a:ext uri="{FF2B5EF4-FFF2-40B4-BE49-F238E27FC236}">
                  <a16:creationId xmlns:a16="http://schemas.microsoft.com/office/drawing/2014/main" id="{7D9245CC-81E9-E843-A94A-43375CC51EF6}"/>
                </a:ext>
              </a:extLst>
            </p:cNvPr>
            <p:cNvSpPr/>
            <p:nvPr/>
          </p:nvSpPr>
          <p:spPr>
            <a:xfrm flipV="1">
              <a:off x="546122" y="3463212"/>
              <a:ext cx="5349672" cy="20648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none" w="med" len="med"/>
              <a:tailEnd type="triangle" w="med" len="med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/>
              </a:pPr>
              <a:endParaRPr sz="1600"/>
            </a:p>
          </p:txBody>
        </p:sp>
        <p:sp>
          <p:nvSpPr>
            <p:cNvPr id="8" name="Shape 289">
              <a:extLst>
                <a:ext uri="{FF2B5EF4-FFF2-40B4-BE49-F238E27FC236}">
                  <a16:creationId xmlns:a16="http://schemas.microsoft.com/office/drawing/2014/main" id="{A758211B-853A-1949-90DC-553E54BE2FD6}"/>
                </a:ext>
              </a:extLst>
            </p:cNvPr>
            <p:cNvSpPr/>
            <p:nvPr/>
          </p:nvSpPr>
          <p:spPr>
            <a:xfrm>
              <a:off x="2947613" y="3561590"/>
              <a:ext cx="546689" cy="4001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defTabSz="457200">
                <a:defRPr sz="34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fi-FI" sz="1700"/>
                <a:t>Time</a:t>
              </a:r>
              <a:endParaRPr sz="1700"/>
            </a:p>
          </p:txBody>
        </p:sp>
      </p:grpSp>
    </p:spTree>
    <p:extLst>
      <p:ext uri="{BB962C8B-B14F-4D97-AF65-F5344CB8AC3E}">
        <p14:creationId xmlns:p14="http://schemas.microsoft.com/office/powerpoint/2010/main" val="182486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5" grpId="0" animBg="1"/>
      <p:bldP spid="11" grpId="0" animBg="1"/>
      <p:bldP spid="12" grpId="0"/>
      <p:bldP spid="31" grpId="0" animBg="1"/>
      <p:bldP spid="31" grpId="1" animBg="1"/>
      <p:bldP spid="32" grpId="0" animBg="1"/>
      <p:bldP spid="36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87090E0-7C74-A546-8E64-53BDA755F718}"/>
              </a:ext>
            </a:extLst>
          </p:cNvPr>
          <p:cNvGrpSpPr/>
          <p:nvPr/>
        </p:nvGrpSpPr>
        <p:grpSpPr>
          <a:xfrm>
            <a:off x="4007647" y="2345252"/>
            <a:ext cx="5947429" cy="1875875"/>
            <a:chOff x="4007647" y="2345252"/>
            <a:chExt cx="5947429" cy="1875875"/>
          </a:xfrm>
        </p:grpSpPr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E06D34F3-F7EA-3E47-8774-722DF9E50F90}"/>
                </a:ext>
              </a:extLst>
            </p:cNvPr>
            <p:cNvSpPr/>
            <p:nvPr/>
          </p:nvSpPr>
          <p:spPr>
            <a:xfrm>
              <a:off x="4007647" y="2711216"/>
              <a:ext cx="1030053" cy="1509911"/>
            </a:xfrm>
            <a:prstGeom prst="roundRect">
              <a:avLst>
                <a:gd name="adj" fmla="val 7116"/>
              </a:avLst>
            </a:prstGeom>
            <a:solidFill>
              <a:srgbClr val="EF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61E2C3AC-AD85-9446-BBDB-F9018AC921A1}"/>
                </a:ext>
              </a:extLst>
            </p:cNvPr>
            <p:cNvSpPr/>
            <p:nvPr/>
          </p:nvSpPr>
          <p:spPr>
            <a:xfrm>
              <a:off x="5159445" y="2719749"/>
              <a:ext cx="1134681" cy="625078"/>
            </a:xfrm>
            <a:prstGeom prst="roundRect">
              <a:avLst>
                <a:gd name="adj" fmla="val 11112"/>
              </a:avLst>
            </a:prstGeom>
            <a:solidFill>
              <a:srgbClr val="EF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6" name="Rounded Rectangle 125">
              <a:extLst>
                <a:ext uri="{FF2B5EF4-FFF2-40B4-BE49-F238E27FC236}">
                  <a16:creationId xmlns:a16="http://schemas.microsoft.com/office/drawing/2014/main" id="{DD1FAB25-3CA1-A449-81AB-A2EED69DE202}"/>
                </a:ext>
              </a:extLst>
            </p:cNvPr>
            <p:cNvSpPr/>
            <p:nvPr/>
          </p:nvSpPr>
          <p:spPr>
            <a:xfrm>
              <a:off x="7282529" y="2742343"/>
              <a:ext cx="1481881" cy="1137169"/>
            </a:xfrm>
            <a:prstGeom prst="roundRect">
              <a:avLst>
                <a:gd name="adj" fmla="val 5471"/>
              </a:avLst>
            </a:prstGeom>
            <a:solidFill>
              <a:srgbClr val="EF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Energy</a:t>
              </a:r>
            </a:p>
            <a:p>
              <a:pPr algn="ctr"/>
              <a:r>
                <a:rPr 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Loss</a:t>
              </a:r>
            </a:p>
          </p:txBody>
        </p:sp>
        <p:sp>
          <p:nvSpPr>
            <p:cNvPr id="127" name="Rounded Rectangle 126">
              <a:extLst>
                <a:ext uri="{FF2B5EF4-FFF2-40B4-BE49-F238E27FC236}">
                  <a16:creationId xmlns:a16="http://schemas.microsoft.com/office/drawing/2014/main" id="{51E8F97C-A28A-614F-A427-9D1983A25672}"/>
                </a:ext>
              </a:extLst>
            </p:cNvPr>
            <p:cNvSpPr/>
            <p:nvPr/>
          </p:nvSpPr>
          <p:spPr>
            <a:xfrm>
              <a:off x="8964476" y="2345252"/>
              <a:ext cx="990600" cy="247734"/>
            </a:xfrm>
            <a:prstGeom prst="roundRect">
              <a:avLst/>
            </a:prstGeom>
            <a:solidFill>
              <a:srgbClr val="EF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79" name="Shape 279"/>
          <p:cNvSpPr/>
          <p:nvPr/>
        </p:nvSpPr>
        <p:spPr>
          <a:xfrm>
            <a:off x="608323" y="665411"/>
            <a:ext cx="7372051" cy="66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defRPr sz="7000" b="1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4000" i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Ultra-Wide DVFS required</a:t>
            </a:r>
            <a:endParaRPr sz="3600"/>
          </a:p>
        </p:txBody>
      </p:sp>
      <p:grpSp>
        <p:nvGrpSpPr>
          <p:cNvPr id="290" name="Group 290"/>
          <p:cNvGrpSpPr/>
          <p:nvPr/>
        </p:nvGrpSpPr>
        <p:grpSpPr>
          <a:xfrm>
            <a:off x="-35840" y="1935127"/>
            <a:ext cx="312906" cy="2724271"/>
            <a:chOff x="-18517" y="0"/>
            <a:chExt cx="625809" cy="3483861"/>
          </a:xfrm>
        </p:grpSpPr>
        <p:sp>
          <p:nvSpPr>
            <p:cNvPr id="288" name="Shape 288"/>
            <p:cNvSpPr/>
            <p:nvPr/>
          </p:nvSpPr>
          <p:spPr>
            <a:xfrm flipV="1">
              <a:off x="546123" y="0"/>
              <a:ext cx="1" cy="348386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/>
              </a:pPr>
              <a:endParaRPr sz="1600"/>
            </a:p>
          </p:txBody>
        </p:sp>
        <p:sp>
          <p:nvSpPr>
            <p:cNvPr id="289" name="Shape 289"/>
            <p:cNvSpPr/>
            <p:nvPr/>
          </p:nvSpPr>
          <p:spPr>
            <a:xfrm rot="16200000">
              <a:off x="-842333" y="963022"/>
              <a:ext cx="2273441" cy="6258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 defTabSz="457200">
                <a:defRPr sz="34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700"/>
                <a:t>UP TO 15x</a:t>
              </a:r>
            </a:p>
          </p:txBody>
        </p:sp>
      </p:grpSp>
      <p:pic>
        <p:nvPicPr>
          <p:cNvPr id="291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88" y="2067103"/>
            <a:ext cx="2613249" cy="271618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5494180C-8A87-724F-B9F4-F89F7532186A}"/>
              </a:ext>
            </a:extLst>
          </p:cNvPr>
          <p:cNvSpPr/>
          <p:nvPr/>
        </p:nvSpPr>
        <p:spPr>
          <a:xfrm>
            <a:off x="4011476" y="4286494"/>
            <a:ext cx="1143000" cy="669445"/>
          </a:xfrm>
          <a:prstGeom prst="rect">
            <a:avLst/>
          </a:prstGeom>
          <a:solidFill>
            <a:srgbClr val="FFE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</a:t>
            </a:r>
          </a:p>
          <a:p>
            <a:pPr algn="ctr"/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L2CAP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A389EF5-A1AB-714E-AEA2-58B75FA10A5D}"/>
              </a:ext>
            </a:extLst>
          </p:cNvPr>
          <p:cNvSpPr/>
          <p:nvPr/>
        </p:nvSpPr>
        <p:spPr>
          <a:xfrm>
            <a:off x="5154476" y="3382927"/>
            <a:ext cx="1143000" cy="1573012"/>
          </a:xfrm>
          <a:prstGeom prst="rect">
            <a:avLst/>
          </a:prstGeom>
          <a:solidFill>
            <a:srgbClr val="FFE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</a:t>
            </a:r>
          </a:p>
          <a:p>
            <a:pPr algn="ctr"/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383DF33-98F3-5A43-ADD1-AD8E32E02D7C}"/>
              </a:ext>
            </a:extLst>
          </p:cNvPr>
          <p:cNvSpPr/>
          <p:nvPr/>
        </p:nvSpPr>
        <p:spPr>
          <a:xfrm>
            <a:off x="7288076" y="3992528"/>
            <a:ext cx="1676400" cy="962422"/>
          </a:xfrm>
          <a:prstGeom prst="rect">
            <a:avLst/>
          </a:prstGeom>
          <a:solidFill>
            <a:srgbClr val="FFE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AUDIO</a:t>
            </a:r>
          </a:p>
          <a:p>
            <a:pPr algn="ctr"/>
            <a:r>
              <a:rPr lang="en-US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detection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64C2665-5EBF-1040-BA91-BC3E3005CA9A}"/>
              </a:ext>
            </a:extLst>
          </p:cNvPr>
          <p:cNvSpPr/>
          <p:nvPr/>
        </p:nvSpPr>
        <p:spPr>
          <a:xfrm>
            <a:off x="8964476" y="2620927"/>
            <a:ext cx="990600" cy="2335012"/>
          </a:xfrm>
          <a:prstGeom prst="rect">
            <a:avLst/>
          </a:prstGeom>
          <a:solidFill>
            <a:srgbClr val="FFE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AUDIO</a:t>
            </a:r>
          </a:p>
          <a:p>
            <a:pPr algn="ctr"/>
            <a:r>
              <a:rPr lang="en-US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485384B-FBD0-5048-BE79-8654723E5F7B}"/>
              </a:ext>
            </a:extLst>
          </p:cNvPr>
          <p:cNvSpPr/>
          <p:nvPr/>
        </p:nvSpPr>
        <p:spPr>
          <a:xfrm>
            <a:off x="11136176" y="2027162"/>
            <a:ext cx="990600" cy="2927788"/>
          </a:xfrm>
          <a:prstGeom prst="rect">
            <a:avLst/>
          </a:prstGeom>
          <a:solidFill>
            <a:srgbClr val="FFE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EF7C59F-B0B7-BA46-9CF5-5C8BBA5DE178}"/>
              </a:ext>
            </a:extLst>
          </p:cNvPr>
          <p:cNvGrpSpPr/>
          <p:nvPr/>
        </p:nvGrpSpPr>
        <p:grpSpPr>
          <a:xfrm>
            <a:off x="3413739" y="1935127"/>
            <a:ext cx="8713037" cy="4283101"/>
            <a:chOff x="3413739" y="1935127"/>
            <a:chExt cx="8713037" cy="4283101"/>
          </a:xfrm>
        </p:grpSpPr>
        <p:grpSp>
          <p:nvGrpSpPr>
            <p:cNvPr id="317" name="Group 317"/>
            <p:cNvGrpSpPr/>
            <p:nvPr/>
          </p:nvGrpSpPr>
          <p:grpSpPr>
            <a:xfrm>
              <a:off x="4636145" y="5428268"/>
              <a:ext cx="1623629" cy="789960"/>
              <a:chOff x="4503776" y="178844"/>
              <a:chExt cx="3247258" cy="1579910"/>
            </a:xfrm>
          </p:grpSpPr>
          <p:sp>
            <p:nvSpPr>
              <p:cNvPr id="315" name="Shape 315"/>
              <p:cNvSpPr/>
              <p:nvPr/>
            </p:nvSpPr>
            <p:spPr>
              <a:xfrm>
                <a:off x="4503776" y="272959"/>
                <a:ext cx="582774" cy="582774"/>
              </a:xfrm>
              <a:prstGeom prst="rect">
                <a:avLst/>
              </a:prstGeom>
              <a:solidFill>
                <a:srgbClr val="BB4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 sz="1600"/>
              </a:p>
            </p:txBody>
          </p:sp>
          <p:sp>
            <p:nvSpPr>
              <p:cNvPr id="316" name="Shape 316"/>
              <p:cNvSpPr/>
              <p:nvPr/>
            </p:nvSpPr>
            <p:spPr>
              <a:xfrm>
                <a:off x="5279202" y="178844"/>
                <a:ext cx="2471832" cy="15799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25400" tIns="25400" rIns="25400" bIns="25400" numCol="1" anchor="ctr">
                <a:spAutoFit/>
              </a:bodyPr>
              <a:lstStyle>
                <a:lvl1pPr defTabSz="457200">
                  <a:defRPr sz="2600" b="1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sz="1600"/>
                  <a:t>Legacy µC, </a:t>
                </a:r>
                <a:endParaRPr lang="fi-FI" sz="1600"/>
              </a:p>
              <a:p>
                <a:r>
                  <a:rPr sz="1600"/>
                  <a:t>1-2 VDDs, </a:t>
                </a:r>
                <a:endParaRPr lang="fi-FI" sz="1600"/>
              </a:p>
              <a:p>
                <a:r>
                  <a:rPr sz="1600"/>
                  <a:t>CLK scaling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6F6A837-4C93-D842-AB3F-EF5932234A28}"/>
                </a:ext>
              </a:extLst>
            </p:cNvPr>
            <p:cNvGrpSpPr/>
            <p:nvPr/>
          </p:nvGrpSpPr>
          <p:grpSpPr>
            <a:xfrm>
              <a:off x="3413739" y="1935127"/>
              <a:ext cx="8713037" cy="3019823"/>
              <a:chOff x="3413739" y="1935127"/>
              <a:chExt cx="8713037" cy="3019823"/>
            </a:xfrm>
          </p:grpSpPr>
          <p:grpSp>
            <p:nvGrpSpPr>
              <p:cNvPr id="302" name="Group 302"/>
              <p:cNvGrpSpPr/>
              <p:nvPr/>
            </p:nvGrpSpPr>
            <p:grpSpPr>
              <a:xfrm>
                <a:off x="3413739" y="2041374"/>
                <a:ext cx="369141" cy="763489"/>
                <a:chOff x="0" y="0"/>
                <a:chExt cx="738280" cy="1228963"/>
              </a:xfrm>
            </p:grpSpPr>
            <p:pic>
              <p:nvPicPr>
                <p:cNvPr id="299" name="pasted-image.pdf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983" y="81116"/>
                  <a:ext cx="589714" cy="103506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300" name="Shape 300"/>
                <p:cNvSpPr/>
                <p:nvPr/>
              </p:nvSpPr>
              <p:spPr>
                <a:xfrm rot="17790822">
                  <a:off x="540036" y="19839"/>
                  <a:ext cx="159231" cy="185708"/>
                </a:xfrm>
                <a:prstGeom prst="rightArrow">
                  <a:avLst>
                    <a:gd name="adj1" fmla="val 32000"/>
                    <a:gd name="adj2" fmla="val 106070"/>
                  </a:avLst>
                </a:prstGeom>
                <a:solidFill>
                  <a:srgbClr val="BA423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FFFFFF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600"/>
                </a:p>
              </p:txBody>
            </p:sp>
            <p:sp>
              <p:nvSpPr>
                <p:cNvPr id="301" name="Shape 301"/>
                <p:cNvSpPr/>
                <p:nvPr/>
              </p:nvSpPr>
              <p:spPr>
                <a:xfrm>
                  <a:off x="0" y="1043256"/>
                  <a:ext cx="159231" cy="185708"/>
                </a:xfrm>
                <a:prstGeom prst="rightArrow">
                  <a:avLst>
                    <a:gd name="adj1" fmla="val 32000"/>
                    <a:gd name="adj2" fmla="val 106070"/>
                  </a:avLst>
                </a:prstGeom>
                <a:solidFill>
                  <a:srgbClr val="BA423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FFFFFF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600"/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76F40F51-F3CE-EF4E-A970-DB9E30E02038}"/>
                  </a:ext>
                </a:extLst>
              </p:cNvPr>
              <p:cNvGrpSpPr/>
              <p:nvPr/>
            </p:nvGrpSpPr>
            <p:grpSpPr>
              <a:xfrm>
                <a:off x="3922108" y="1935127"/>
                <a:ext cx="8204668" cy="3019823"/>
                <a:chOff x="3263432" y="2057400"/>
                <a:chExt cx="8204668" cy="3019823"/>
              </a:xfrm>
            </p:grpSpPr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1515943E-A716-DC4A-9695-7154E01DF7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01200" y="5077223"/>
                  <a:ext cx="609600" cy="0"/>
                </a:xfrm>
                <a:prstGeom prst="line">
                  <a:avLst/>
                </a:prstGeom>
                <a:ln w="22225">
                  <a:solidFill>
                    <a:srgbClr val="BB423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9E6E3C6F-38EE-FB4A-AC61-45F76A9D7DA0}"/>
                    </a:ext>
                  </a:extLst>
                </p:cNvPr>
                <p:cNvGrpSpPr/>
                <p:nvPr/>
              </p:nvGrpSpPr>
              <p:grpSpPr>
                <a:xfrm>
                  <a:off x="3263432" y="2057400"/>
                  <a:ext cx="8204668" cy="3019823"/>
                  <a:chOff x="3263432" y="2057400"/>
                  <a:chExt cx="8204668" cy="3019823"/>
                </a:xfrm>
              </p:grpSpPr>
              <p:cxnSp>
                <p:nvCxnSpPr>
                  <p:cNvPr id="116" name="Straight Connector 115">
                    <a:extLst>
                      <a:ext uri="{FF2B5EF4-FFF2-40B4-BE49-F238E27FC236}">
                        <a16:creationId xmlns:a16="http://schemas.microsoft.com/office/drawing/2014/main" id="{CBFEF303-F5B5-BA4B-8258-D11F00E7E3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263432" y="2833489"/>
                    <a:ext cx="2451568" cy="0"/>
                  </a:xfrm>
                  <a:prstGeom prst="line">
                    <a:avLst/>
                  </a:prstGeom>
                  <a:ln w="22225">
                    <a:solidFill>
                      <a:srgbClr val="BB423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>
                    <a:extLst>
                      <a:ext uri="{FF2B5EF4-FFF2-40B4-BE49-F238E27FC236}">
                        <a16:creationId xmlns:a16="http://schemas.microsoft.com/office/drawing/2014/main" id="{CC33991B-4ADD-5D45-8137-BBBE660FC5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78332" y="2438400"/>
                    <a:ext cx="1232368" cy="0"/>
                  </a:xfrm>
                  <a:prstGeom prst="line">
                    <a:avLst/>
                  </a:prstGeom>
                  <a:ln w="22225">
                    <a:solidFill>
                      <a:srgbClr val="BB423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Connector 117">
                    <a:extLst>
                      <a:ext uri="{FF2B5EF4-FFF2-40B4-BE49-F238E27FC236}">
                        <a16:creationId xmlns:a16="http://schemas.microsoft.com/office/drawing/2014/main" id="{A51F646E-ED0C-8941-96C9-205EE4CA3DE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401300" y="2057400"/>
                    <a:ext cx="1066800" cy="0"/>
                  </a:xfrm>
                  <a:prstGeom prst="line">
                    <a:avLst/>
                  </a:prstGeom>
                  <a:ln w="22225">
                    <a:solidFill>
                      <a:srgbClr val="BB423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Straight Connector 118">
                    <a:extLst>
                      <a:ext uri="{FF2B5EF4-FFF2-40B4-BE49-F238E27FC236}">
                        <a16:creationId xmlns:a16="http://schemas.microsoft.com/office/drawing/2014/main" id="{2E8AD56A-134F-DE4B-A89B-AB4ECB0877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153400" y="2438400"/>
                    <a:ext cx="36381" cy="403622"/>
                  </a:xfrm>
                  <a:prstGeom prst="line">
                    <a:avLst/>
                  </a:prstGeom>
                  <a:ln w="22225">
                    <a:solidFill>
                      <a:srgbClr val="BB423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642B224F-6689-6446-868E-58788AD932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410700" y="2438400"/>
                    <a:ext cx="190500" cy="2638823"/>
                  </a:xfrm>
                  <a:prstGeom prst="line">
                    <a:avLst/>
                  </a:prstGeom>
                  <a:ln w="22225">
                    <a:solidFill>
                      <a:srgbClr val="BB423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9DF6C0EE-83CE-7A41-9934-85D0BB5D23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0210800" y="2057400"/>
                    <a:ext cx="188781" cy="3019823"/>
                  </a:xfrm>
                  <a:prstGeom prst="line">
                    <a:avLst/>
                  </a:prstGeom>
                  <a:ln w="22225">
                    <a:solidFill>
                      <a:srgbClr val="BB423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>
                    <a:extLst>
                      <a:ext uri="{FF2B5EF4-FFF2-40B4-BE49-F238E27FC236}">
                        <a16:creationId xmlns:a16="http://schemas.microsoft.com/office/drawing/2014/main" id="{136408AA-838A-8846-9C00-CDE51FE4FE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53200" y="2833489"/>
                    <a:ext cx="1600200" cy="0"/>
                  </a:xfrm>
                  <a:prstGeom prst="line">
                    <a:avLst/>
                  </a:prstGeom>
                  <a:ln w="22225">
                    <a:solidFill>
                      <a:srgbClr val="BB423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>
                    <a:extLst>
                      <a:ext uri="{FF2B5EF4-FFF2-40B4-BE49-F238E27FC236}">
                        <a16:creationId xmlns:a16="http://schemas.microsoft.com/office/drawing/2014/main" id="{3302B6DC-4A6A-E346-AD4C-1B7EB565F8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711650" y="2833489"/>
                    <a:ext cx="231950" cy="2243734"/>
                  </a:xfrm>
                  <a:prstGeom prst="line">
                    <a:avLst/>
                  </a:prstGeom>
                  <a:ln w="22225">
                    <a:solidFill>
                      <a:srgbClr val="BB423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>
                    <a:extLst>
                      <a:ext uri="{FF2B5EF4-FFF2-40B4-BE49-F238E27FC236}">
                        <a16:creationId xmlns:a16="http://schemas.microsoft.com/office/drawing/2014/main" id="{D2D4651C-F6DE-C747-BE4D-77F5CB48D2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43600" y="5077223"/>
                    <a:ext cx="444032" cy="0"/>
                  </a:xfrm>
                  <a:prstGeom prst="line">
                    <a:avLst/>
                  </a:prstGeom>
                  <a:ln w="22225">
                    <a:solidFill>
                      <a:srgbClr val="BB423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>
                    <a:extLst>
                      <a:ext uri="{FF2B5EF4-FFF2-40B4-BE49-F238E27FC236}">
                        <a16:creationId xmlns:a16="http://schemas.microsoft.com/office/drawing/2014/main" id="{10C762E8-4D54-9B49-AB00-5E64E4EA8D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372553" y="2833489"/>
                    <a:ext cx="176818" cy="2243734"/>
                  </a:xfrm>
                  <a:prstGeom prst="line">
                    <a:avLst/>
                  </a:prstGeom>
                  <a:ln w="22225">
                    <a:solidFill>
                      <a:srgbClr val="BB423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4DE23D7-D452-A746-8DAB-550147283746}"/>
              </a:ext>
            </a:extLst>
          </p:cNvPr>
          <p:cNvGrpSpPr/>
          <p:nvPr/>
        </p:nvGrpSpPr>
        <p:grpSpPr>
          <a:xfrm>
            <a:off x="2002890" y="1935127"/>
            <a:ext cx="10115265" cy="3894389"/>
            <a:chOff x="2002890" y="1935127"/>
            <a:chExt cx="10115265" cy="389438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3BD1D3B-7464-7542-AC36-014B7DCBA41E}"/>
                </a:ext>
              </a:extLst>
            </p:cNvPr>
            <p:cNvGrpSpPr/>
            <p:nvPr/>
          </p:nvGrpSpPr>
          <p:grpSpPr>
            <a:xfrm>
              <a:off x="2002890" y="1935127"/>
              <a:ext cx="9057086" cy="3894389"/>
              <a:chOff x="2002890" y="1935127"/>
              <a:chExt cx="9057086" cy="3894389"/>
            </a:xfrm>
          </p:grpSpPr>
          <p:grpSp>
            <p:nvGrpSpPr>
              <p:cNvPr id="314" name="Group 314"/>
              <p:cNvGrpSpPr/>
              <p:nvPr/>
            </p:nvGrpSpPr>
            <p:grpSpPr>
              <a:xfrm>
                <a:off x="7475457" y="5538127"/>
                <a:ext cx="1309449" cy="291389"/>
                <a:chOff x="13538360" y="397482"/>
                <a:chExt cx="2618895" cy="582775"/>
              </a:xfrm>
            </p:grpSpPr>
            <p:sp>
              <p:nvSpPr>
                <p:cNvPr id="312" name="Shape 312"/>
                <p:cNvSpPr/>
                <p:nvPr/>
              </p:nvSpPr>
              <p:spPr>
                <a:xfrm>
                  <a:off x="13538360" y="397482"/>
                  <a:ext cx="582773" cy="582775"/>
                </a:xfrm>
                <a:prstGeom prst="rect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FFFFFF"/>
                      </a:solidFill>
                    </a:defRPr>
                  </a:pPr>
                  <a:endParaRPr sz="1600"/>
                </a:p>
              </p:txBody>
            </p:sp>
            <p:pic>
              <p:nvPicPr>
                <p:cNvPr id="313" name="pasted-image.pdf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247395" y="460190"/>
                  <a:ext cx="1909860" cy="52006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141C6384-BC66-5644-85F9-100EA9A52FFC}"/>
                  </a:ext>
                </a:extLst>
              </p:cNvPr>
              <p:cNvGrpSpPr/>
              <p:nvPr/>
            </p:nvGrpSpPr>
            <p:grpSpPr>
              <a:xfrm>
                <a:off x="4011476" y="1935127"/>
                <a:ext cx="7048500" cy="3019823"/>
                <a:chOff x="3352800" y="2057400"/>
                <a:chExt cx="7048500" cy="3019823"/>
              </a:xfrm>
            </p:grpSpPr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9666328C-DCC7-F74F-9DC6-93F62E48846B}"/>
                    </a:ext>
                  </a:extLst>
                </p:cNvPr>
                <p:cNvCxnSpPr/>
                <p:nvPr/>
              </p:nvCxnSpPr>
              <p:spPr>
                <a:xfrm>
                  <a:off x="3352800" y="4343400"/>
                  <a:ext cx="1025385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EC84484C-2AE5-C343-96A8-1F17EDF36D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54385" y="3429000"/>
                  <a:ext cx="1260615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11B65720-1C4B-AA47-AE83-8BEC38AE12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53200" y="4052174"/>
                  <a:ext cx="1600200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BDA686E2-1CBB-374A-A405-711D9DAAAD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29600" y="2667000"/>
                  <a:ext cx="1143000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DE2BA8CB-F43E-EE4E-BD0B-E7C85D3286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378185" y="3429000"/>
                  <a:ext cx="76200" cy="914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30B03CD9-127E-6540-BD7C-A21B8806B3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15000" y="3429000"/>
                  <a:ext cx="76200" cy="1648223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AA596A28-59A2-5745-8B8C-AEC50212BD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91200" y="5077223"/>
                  <a:ext cx="685800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9E84A4C9-53C4-D841-A811-CBB67DE608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77000" y="4052174"/>
                  <a:ext cx="76200" cy="1025049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DB60A2B9-B279-3B4D-BE51-26C1A4B984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53400" y="2667000"/>
                  <a:ext cx="76200" cy="1385174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3AD1843A-499A-9E4B-A4D6-AB10BA37F0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72600" y="2667000"/>
                  <a:ext cx="38100" cy="2410223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32AA73F7-282D-0549-8388-42835D8E0E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10700" y="5077223"/>
                  <a:ext cx="952500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2583518E-82B7-3743-B3AA-D73CCB7035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363200" y="2057400"/>
                  <a:ext cx="38100" cy="3019823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0" name="Group 310"/>
              <p:cNvGrpSpPr/>
              <p:nvPr/>
            </p:nvGrpSpPr>
            <p:grpSpPr>
              <a:xfrm>
                <a:off x="2002890" y="1956253"/>
                <a:ext cx="1569455" cy="2529614"/>
                <a:chOff x="36702" y="34006"/>
                <a:chExt cx="3138909" cy="4071838"/>
              </a:xfrm>
            </p:grpSpPr>
            <p:pic>
              <p:nvPicPr>
                <p:cNvPr id="307" name="pasted-image.pdf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1448" y="172486"/>
                  <a:ext cx="2966829" cy="386939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308" name="Shape 308"/>
                <p:cNvSpPr/>
                <p:nvPr/>
              </p:nvSpPr>
              <p:spPr>
                <a:xfrm rot="17859582">
                  <a:off x="3003140" y="20767"/>
                  <a:ext cx="159232" cy="185710"/>
                </a:xfrm>
                <a:prstGeom prst="rightArrow">
                  <a:avLst>
                    <a:gd name="adj1" fmla="val 32000"/>
                    <a:gd name="adj2" fmla="val 106070"/>
                  </a:avLst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FFFFFF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600"/>
                </a:p>
              </p:txBody>
            </p:sp>
            <p:sp>
              <p:nvSpPr>
                <p:cNvPr id="309" name="Shape 309"/>
                <p:cNvSpPr/>
                <p:nvPr/>
              </p:nvSpPr>
              <p:spPr>
                <a:xfrm rot="8917417">
                  <a:off x="36702" y="3920135"/>
                  <a:ext cx="159232" cy="185709"/>
                </a:xfrm>
                <a:prstGeom prst="rightArrow">
                  <a:avLst>
                    <a:gd name="adj1" fmla="val 32000"/>
                    <a:gd name="adj2" fmla="val 106070"/>
                  </a:avLst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FFFFFF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600"/>
                </a:p>
              </p:txBody>
            </p:sp>
          </p:grpSp>
        </p:grp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E9DA1887-0D68-2049-B501-A87DBE1628EF}"/>
                </a:ext>
              </a:extLst>
            </p:cNvPr>
            <p:cNvCxnSpPr>
              <a:cxnSpLocks/>
            </p:cNvCxnSpPr>
            <p:nvPr/>
          </p:nvCxnSpPr>
          <p:spPr>
            <a:xfrm>
              <a:off x="11051355" y="1935127"/>
              <a:ext cx="10668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298">
            <a:extLst>
              <a:ext uri="{FF2B5EF4-FFF2-40B4-BE49-F238E27FC236}">
                <a16:creationId xmlns:a16="http://schemas.microsoft.com/office/drawing/2014/main" id="{015C46B2-83EC-054C-B829-36CF77C21863}"/>
              </a:ext>
            </a:extLst>
          </p:cNvPr>
          <p:cNvGrpSpPr/>
          <p:nvPr/>
        </p:nvGrpSpPr>
        <p:grpSpPr>
          <a:xfrm>
            <a:off x="547025" y="3835595"/>
            <a:ext cx="1610404" cy="1503793"/>
            <a:chOff x="-18850" y="-3"/>
            <a:chExt cx="3220807" cy="2420607"/>
          </a:xfrm>
        </p:grpSpPr>
        <p:grpSp>
          <p:nvGrpSpPr>
            <p:cNvPr id="70" name="Group 294">
              <a:extLst>
                <a:ext uri="{FF2B5EF4-FFF2-40B4-BE49-F238E27FC236}">
                  <a16:creationId xmlns:a16="http://schemas.microsoft.com/office/drawing/2014/main" id="{8F87E5EF-0DD2-8747-934C-3252E116B77A}"/>
                </a:ext>
              </a:extLst>
            </p:cNvPr>
            <p:cNvGrpSpPr/>
            <p:nvPr/>
          </p:nvGrpSpPr>
          <p:grpSpPr>
            <a:xfrm>
              <a:off x="685382" y="2002600"/>
              <a:ext cx="2516575" cy="418004"/>
              <a:chOff x="0" y="-2"/>
              <a:chExt cx="2516573" cy="418003"/>
            </a:xfrm>
          </p:grpSpPr>
          <p:sp>
            <p:nvSpPr>
              <p:cNvPr id="74" name="Shape 292">
                <a:extLst>
                  <a:ext uri="{FF2B5EF4-FFF2-40B4-BE49-F238E27FC236}">
                    <a16:creationId xmlns:a16="http://schemas.microsoft.com/office/drawing/2014/main" id="{BDD63B1A-3B2D-EF4A-A08C-BFBCD21E746B}"/>
                  </a:ext>
                </a:extLst>
              </p:cNvPr>
              <p:cNvSpPr/>
              <p:nvPr/>
            </p:nvSpPr>
            <p:spPr>
              <a:xfrm>
                <a:off x="0" y="0"/>
                <a:ext cx="2516573" cy="418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5400" tIns="25400" rIns="25400" bIns="25400" numCol="1" anchor="ctr">
                <a:noAutofit/>
              </a:bodyPr>
              <a:lstStyle>
                <a:lvl1pPr algn="l" defTabSz="457200">
                  <a:defRPr sz="2000">
                    <a:solidFill>
                      <a:srgbClr val="A6AAA9"/>
                    </a:solidFill>
                    <a:latin typeface="Times"/>
                    <a:ea typeface="Times"/>
                    <a:cs typeface="Times"/>
                    <a:sym typeface="Times"/>
                  </a:defRPr>
                </a:lvl1pPr>
              </a:lstStyle>
              <a:p>
                <a:r>
                  <a:rPr sz="1400"/>
                  <a:t>Higher voltage</a:t>
                </a:r>
              </a:p>
            </p:txBody>
          </p:sp>
          <p:sp>
            <p:nvSpPr>
              <p:cNvPr id="75" name="Shape 293">
                <a:extLst>
                  <a:ext uri="{FF2B5EF4-FFF2-40B4-BE49-F238E27FC236}">
                    <a16:creationId xmlns:a16="http://schemas.microsoft.com/office/drawing/2014/main" id="{15E5EFCC-C65B-9140-85B2-920D085BDE9C}"/>
                  </a:ext>
                </a:extLst>
              </p:cNvPr>
              <p:cNvSpPr/>
              <p:nvPr/>
            </p:nvSpPr>
            <p:spPr>
              <a:xfrm flipV="1">
                <a:off x="59872" y="-2"/>
                <a:ext cx="2129379" cy="20092"/>
              </a:xfrm>
              <a:prstGeom prst="line">
                <a:avLst/>
              </a:prstGeom>
              <a:noFill/>
              <a:ln w="31750" cap="flat">
                <a:solidFill>
                  <a:srgbClr val="A6AAA9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 sz="3200"/>
                </a:pPr>
                <a:endParaRPr sz="1600"/>
              </a:p>
            </p:txBody>
          </p:sp>
        </p:grpSp>
        <p:grpSp>
          <p:nvGrpSpPr>
            <p:cNvPr id="71" name="Group 297">
              <a:extLst>
                <a:ext uri="{FF2B5EF4-FFF2-40B4-BE49-F238E27FC236}">
                  <a16:creationId xmlns:a16="http://schemas.microsoft.com/office/drawing/2014/main" id="{2263E4B8-1347-AF4D-BE1E-2533F2F46190}"/>
                </a:ext>
              </a:extLst>
            </p:cNvPr>
            <p:cNvGrpSpPr/>
            <p:nvPr/>
          </p:nvGrpSpPr>
          <p:grpSpPr>
            <a:xfrm>
              <a:off x="-18850" y="-3"/>
              <a:ext cx="444942" cy="1798887"/>
              <a:chOff x="-18850" y="-2"/>
              <a:chExt cx="444941" cy="1798885"/>
            </a:xfrm>
          </p:grpSpPr>
          <p:sp>
            <p:nvSpPr>
              <p:cNvPr id="72" name="Shape 295">
                <a:extLst>
                  <a:ext uri="{FF2B5EF4-FFF2-40B4-BE49-F238E27FC236}">
                    <a16:creationId xmlns:a16="http://schemas.microsoft.com/office/drawing/2014/main" id="{6FE0E590-8A7E-284A-A2ED-D7FC3EF9A6D1}"/>
                  </a:ext>
                </a:extLst>
              </p:cNvPr>
              <p:cNvSpPr/>
              <p:nvPr/>
            </p:nvSpPr>
            <p:spPr>
              <a:xfrm rot="16200000">
                <a:off x="-709293" y="690441"/>
                <a:ext cx="1798885" cy="417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5400" tIns="25400" rIns="25400" bIns="25400" numCol="1" anchor="ctr">
                <a:noAutofit/>
              </a:bodyPr>
              <a:lstStyle>
                <a:lvl1pPr algn="l" defTabSz="457200">
                  <a:defRPr sz="2000">
                    <a:solidFill>
                      <a:srgbClr val="A6AAA9"/>
                    </a:solidFill>
                    <a:latin typeface="Times"/>
                    <a:ea typeface="Times"/>
                    <a:cs typeface="Times"/>
                    <a:sym typeface="Times"/>
                  </a:defRPr>
                </a:lvl1pPr>
              </a:lstStyle>
              <a:p>
                <a:r>
                  <a:rPr sz="1400"/>
                  <a:t>Higher energy</a:t>
                </a:r>
              </a:p>
            </p:txBody>
          </p:sp>
          <p:sp>
            <p:nvSpPr>
              <p:cNvPr id="73" name="Shape 296">
                <a:extLst>
                  <a:ext uri="{FF2B5EF4-FFF2-40B4-BE49-F238E27FC236}">
                    <a16:creationId xmlns:a16="http://schemas.microsoft.com/office/drawing/2014/main" id="{16D4745B-1CB7-C54A-B6DB-F2B337EA1678}"/>
                  </a:ext>
                </a:extLst>
              </p:cNvPr>
              <p:cNvSpPr/>
              <p:nvPr/>
            </p:nvSpPr>
            <p:spPr>
              <a:xfrm flipV="1">
                <a:off x="426090" y="12264"/>
                <a:ext cx="1" cy="1735867"/>
              </a:xfrm>
              <a:prstGeom prst="line">
                <a:avLst/>
              </a:prstGeom>
              <a:noFill/>
              <a:ln w="31750" cap="flat">
                <a:solidFill>
                  <a:srgbClr val="A6AAA9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25400" tIns="25400" rIns="25400" bIns="25400" numCol="1" anchor="ctr">
                <a:noAutofit/>
              </a:bodyPr>
              <a:lstStyle/>
              <a:p>
                <a:pPr>
                  <a:defRPr sz="3200"/>
                </a:pPr>
                <a:endParaRPr sz="1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609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4637"/>
            <a:ext cx="12192000" cy="883019"/>
          </a:xfrm>
        </p:spPr>
        <p:txBody>
          <a:bodyPr>
            <a:normAutofit/>
          </a:bodyPr>
          <a:lstStyle/>
          <a:p>
            <a:r>
              <a:rPr lang="en-US" sz="3733">
                <a:latin typeface="Times New Roman" panose="02020603050405020304" pitchFamily="18" charset="0"/>
                <a:cs typeface="Times New Roman" panose="02020603050405020304" pitchFamily="18" charset="0"/>
              </a:rPr>
              <a:t>With E= CV</a:t>
            </a:r>
            <a:r>
              <a:rPr lang="en-US" sz="3733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33">
                <a:latin typeface="Times New Roman" panose="02020603050405020304" pitchFamily="18" charset="0"/>
                <a:cs typeface="Times New Roman" panose="02020603050405020304" pitchFamily="18" charset="0"/>
              </a:rPr>
              <a:t>, Much Left on the Table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212" y="1167984"/>
            <a:ext cx="8513696" cy="46962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74458" y="1456016"/>
            <a:ext cx="1536171" cy="3456384"/>
          </a:xfrm>
          <a:prstGeom prst="rect">
            <a:avLst/>
          </a:prstGeom>
          <a:solidFill>
            <a:srgbClr val="F5FC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 defTabSz="914196"/>
            <a:endParaRPr lang="en-US" sz="1867">
              <a:solidFill>
                <a:srgbClr val="5B9BD5"/>
              </a:solidFill>
              <a:latin typeface="Calibri"/>
            </a:endParaRPr>
          </a:p>
          <a:p>
            <a:pPr algn="ctr" defTabSz="914196"/>
            <a:r>
              <a:rPr lang="en-US" sz="1867">
                <a:solidFill>
                  <a:srgbClr val="5B9BD5"/>
                </a:solidFill>
                <a:latin typeface="Calibri"/>
              </a:rPr>
              <a:t>Audio</a:t>
            </a:r>
          </a:p>
          <a:p>
            <a:pPr algn="ctr" defTabSz="914196"/>
            <a:r>
              <a:rPr lang="en-US" sz="1867">
                <a:solidFill>
                  <a:srgbClr val="5B9BD5"/>
                </a:solidFill>
                <a:latin typeface="Calibri"/>
              </a:rPr>
              <a:t>BTLE</a:t>
            </a:r>
          </a:p>
          <a:p>
            <a:pPr algn="ctr" defTabSz="914196"/>
            <a:r>
              <a:rPr lang="en-US" sz="1867">
                <a:solidFill>
                  <a:srgbClr val="5B9BD5"/>
                </a:solidFill>
                <a:latin typeface="Calibri"/>
              </a:rPr>
              <a:t>Crypto</a:t>
            </a:r>
          </a:p>
          <a:p>
            <a:pPr algn="ctr" defTabSz="914196"/>
            <a:endParaRPr lang="en-US" sz="1867">
              <a:solidFill>
                <a:srgbClr val="5B9BD5"/>
              </a:solidFill>
              <a:latin typeface="Calibri"/>
            </a:endParaRPr>
          </a:p>
          <a:p>
            <a:pPr algn="ctr" defTabSz="914196"/>
            <a:endParaRPr lang="en-US" sz="1867">
              <a:solidFill>
                <a:srgbClr val="5B9BD5"/>
              </a:solidFill>
              <a:latin typeface="Calibri"/>
            </a:endParaRPr>
          </a:p>
          <a:p>
            <a:pPr algn="ctr" defTabSz="914196"/>
            <a:endParaRPr lang="en-US" sz="1867">
              <a:solidFill>
                <a:srgbClr val="5B9BD5"/>
              </a:solidFill>
              <a:latin typeface="Calibri"/>
            </a:endParaRPr>
          </a:p>
          <a:p>
            <a:pPr algn="ctr" defTabSz="914196"/>
            <a:endParaRPr lang="en-US" sz="1867">
              <a:solidFill>
                <a:srgbClr val="5B9BD5"/>
              </a:solidFill>
              <a:latin typeface="Calibri"/>
            </a:endParaRPr>
          </a:p>
          <a:p>
            <a:pPr algn="ctr" defTabSz="914196"/>
            <a:endParaRPr lang="en-US" sz="1867">
              <a:solidFill>
                <a:srgbClr val="5B9BD5"/>
              </a:solidFill>
              <a:latin typeface="Calibri"/>
            </a:endParaRPr>
          </a:p>
          <a:p>
            <a:pPr algn="ctr" defTabSz="914196"/>
            <a:endParaRPr lang="en-US" sz="1867">
              <a:solidFill>
                <a:srgbClr val="5B9BD5"/>
              </a:solidFill>
              <a:latin typeface="Calibri"/>
            </a:endParaRPr>
          </a:p>
          <a:p>
            <a:pPr algn="ctr" defTabSz="914196"/>
            <a:endParaRPr lang="en-US" sz="1867">
              <a:solidFill>
                <a:srgbClr val="5B9BD5"/>
              </a:solidFill>
              <a:latin typeface="Calibri"/>
            </a:endParaRPr>
          </a:p>
          <a:p>
            <a:pPr algn="ctr" defTabSz="914196"/>
            <a:endParaRPr lang="en-US" sz="1867">
              <a:solidFill>
                <a:srgbClr val="5B9BD5"/>
              </a:solidFill>
              <a:latin typeface="Calibri"/>
            </a:endParaRPr>
          </a:p>
          <a:p>
            <a:pPr algn="ctr" defTabSz="914196"/>
            <a:endParaRPr lang="en-US" sz="1867">
              <a:solidFill>
                <a:srgbClr val="5B9BD5"/>
              </a:solidFill>
              <a:latin typeface="Calibri"/>
            </a:endParaRPr>
          </a:p>
          <a:p>
            <a:pPr algn="ctr" defTabSz="914196"/>
            <a:endParaRPr lang="en-US" sz="1867">
              <a:solidFill>
                <a:srgbClr val="5B9BD5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10628" y="1456016"/>
            <a:ext cx="1728192" cy="3456384"/>
          </a:xfrm>
          <a:prstGeom prst="rect">
            <a:avLst/>
          </a:prstGeom>
          <a:solidFill>
            <a:srgbClr val="F5FC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 defTabSz="914196"/>
            <a:r>
              <a:rPr lang="en-US" sz="1867">
                <a:solidFill>
                  <a:srgbClr val="5B9BD5"/>
                </a:solidFill>
                <a:latin typeface="Calibri"/>
              </a:rPr>
              <a:t>Video</a:t>
            </a:r>
          </a:p>
          <a:p>
            <a:pPr algn="ctr" defTabSz="914196"/>
            <a:r>
              <a:rPr lang="en-US" sz="1867">
                <a:solidFill>
                  <a:srgbClr val="5B9BD5"/>
                </a:solidFill>
                <a:latin typeface="Calibri"/>
              </a:rPr>
              <a:t>WIFI</a:t>
            </a:r>
          </a:p>
          <a:p>
            <a:pPr algn="ctr" defTabSz="914196"/>
            <a:r>
              <a:rPr lang="en-US" sz="1867">
                <a:solidFill>
                  <a:srgbClr val="5B9BD5"/>
                </a:solidFill>
                <a:latin typeface="Calibri"/>
              </a:rPr>
              <a:t>GPS</a:t>
            </a:r>
          </a:p>
          <a:p>
            <a:pPr algn="ctr" defTabSz="914196"/>
            <a:endParaRPr lang="en-US" sz="1867">
              <a:solidFill>
                <a:srgbClr val="5B9BD5"/>
              </a:solidFill>
              <a:latin typeface="Calibri"/>
            </a:endParaRPr>
          </a:p>
          <a:p>
            <a:pPr algn="ctr" defTabSz="914196"/>
            <a:endParaRPr lang="en-US" sz="1867">
              <a:solidFill>
                <a:srgbClr val="5B9BD5"/>
              </a:solidFill>
              <a:latin typeface="Calibri"/>
            </a:endParaRPr>
          </a:p>
          <a:p>
            <a:pPr algn="ctr" defTabSz="914196"/>
            <a:endParaRPr lang="en-US" sz="1867">
              <a:solidFill>
                <a:srgbClr val="5B9BD5"/>
              </a:solidFill>
              <a:latin typeface="Calibri"/>
            </a:endParaRPr>
          </a:p>
          <a:p>
            <a:pPr algn="ctr" defTabSz="914196"/>
            <a:endParaRPr lang="en-US" sz="1867">
              <a:solidFill>
                <a:srgbClr val="5B9BD5"/>
              </a:solidFill>
              <a:latin typeface="Calibri"/>
            </a:endParaRPr>
          </a:p>
          <a:p>
            <a:pPr algn="ctr" defTabSz="914196"/>
            <a:endParaRPr lang="en-US" sz="1867">
              <a:solidFill>
                <a:srgbClr val="5B9BD5"/>
              </a:solidFill>
              <a:latin typeface="Calibri"/>
            </a:endParaRPr>
          </a:p>
          <a:p>
            <a:pPr algn="ctr" defTabSz="914196"/>
            <a:endParaRPr lang="en-US" sz="1867">
              <a:solidFill>
                <a:srgbClr val="5B9BD5"/>
              </a:solidFill>
              <a:latin typeface="Calibri"/>
            </a:endParaRPr>
          </a:p>
          <a:p>
            <a:pPr algn="ctr" defTabSz="914196"/>
            <a:endParaRPr lang="en-US" sz="1867">
              <a:solidFill>
                <a:srgbClr val="5B9BD5"/>
              </a:solidFill>
              <a:latin typeface="Calibri"/>
            </a:endParaRPr>
          </a:p>
          <a:p>
            <a:pPr algn="ctr" defTabSz="914196"/>
            <a:endParaRPr lang="en-US" sz="1867">
              <a:solidFill>
                <a:srgbClr val="5B9BD5"/>
              </a:solidFill>
              <a:latin typeface="Calibri"/>
            </a:endParaRPr>
          </a:p>
          <a:p>
            <a:pPr algn="ctr" defTabSz="914196"/>
            <a:endParaRPr lang="en-US" sz="1867">
              <a:solidFill>
                <a:srgbClr val="5B9BD5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8820" y="1456016"/>
            <a:ext cx="1728192" cy="3456384"/>
          </a:xfrm>
          <a:prstGeom prst="rect">
            <a:avLst/>
          </a:prstGeom>
          <a:solidFill>
            <a:srgbClr val="DAD9D6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 defTabSz="914196"/>
            <a:r>
              <a:rPr lang="en-US" sz="1867">
                <a:solidFill>
                  <a:srgbClr val="5B9BD5"/>
                </a:solidFill>
                <a:latin typeface="Calibri"/>
              </a:rPr>
              <a:t>High perf</a:t>
            </a:r>
          </a:p>
          <a:p>
            <a:pPr algn="ctr" defTabSz="914196"/>
            <a:endParaRPr lang="en-US" sz="1867">
              <a:solidFill>
                <a:srgbClr val="5B9BD5"/>
              </a:solidFill>
              <a:latin typeface="Calibri"/>
            </a:endParaRPr>
          </a:p>
          <a:p>
            <a:pPr algn="ctr" defTabSz="914196"/>
            <a:endParaRPr lang="en-US" sz="1867">
              <a:solidFill>
                <a:srgbClr val="5B9BD5"/>
              </a:solidFill>
              <a:latin typeface="Calibri"/>
            </a:endParaRPr>
          </a:p>
          <a:p>
            <a:pPr algn="ctr" defTabSz="914196"/>
            <a:endParaRPr lang="en-US" sz="1867">
              <a:solidFill>
                <a:srgbClr val="5B9BD5"/>
              </a:solidFill>
              <a:latin typeface="Calibri"/>
            </a:endParaRPr>
          </a:p>
          <a:p>
            <a:pPr algn="ctr" defTabSz="914196"/>
            <a:endParaRPr lang="en-US" sz="1867">
              <a:solidFill>
                <a:srgbClr val="5B9BD5"/>
              </a:solidFill>
              <a:latin typeface="Calibri"/>
            </a:endParaRPr>
          </a:p>
          <a:p>
            <a:pPr algn="ctr" defTabSz="914196"/>
            <a:endParaRPr lang="en-US" sz="1867">
              <a:solidFill>
                <a:srgbClr val="5B9BD5"/>
              </a:solidFill>
              <a:latin typeface="Calibri"/>
            </a:endParaRPr>
          </a:p>
          <a:p>
            <a:pPr algn="ctr" defTabSz="914196"/>
            <a:endParaRPr lang="en-US" sz="1867">
              <a:solidFill>
                <a:srgbClr val="5B9BD5"/>
              </a:solidFill>
              <a:latin typeface="Calibri"/>
            </a:endParaRPr>
          </a:p>
          <a:p>
            <a:pPr algn="ctr" defTabSz="914196"/>
            <a:endParaRPr lang="en-US" sz="1867">
              <a:solidFill>
                <a:srgbClr val="5B9BD5"/>
              </a:solidFill>
              <a:latin typeface="Calibri"/>
            </a:endParaRPr>
          </a:p>
          <a:p>
            <a:pPr algn="ctr" defTabSz="914196"/>
            <a:endParaRPr lang="en-US" sz="1867">
              <a:solidFill>
                <a:srgbClr val="5B9BD5"/>
              </a:solidFill>
              <a:latin typeface="Calibri"/>
            </a:endParaRPr>
          </a:p>
          <a:p>
            <a:pPr algn="ctr" defTabSz="914196"/>
            <a:endParaRPr lang="en-US" sz="1867">
              <a:solidFill>
                <a:srgbClr val="5B9BD5"/>
              </a:solidFill>
              <a:latin typeface="Calibri"/>
            </a:endParaRPr>
          </a:p>
          <a:p>
            <a:pPr algn="ctr" defTabSz="914196"/>
            <a:endParaRPr lang="en-US" sz="1867">
              <a:solidFill>
                <a:srgbClr val="5B9BD5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6266" y="1167984"/>
            <a:ext cx="672075" cy="3976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 defTabSz="914196"/>
            <a:endParaRPr lang="en-US" sz="186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2307" y="4912400"/>
            <a:ext cx="324720" cy="307752"/>
          </a:xfrm>
          <a:prstGeom prst="rect">
            <a:avLst/>
          </a:prstGeom>
          <a:noFill/>
        </p:spPr>
        <p:txBody>
          <a:bodyPr wrap="none" lIns="121896" tIns="60948" rIns="121896" bIns="60948" rtlCol="0">
            <a:spAutoFit/>
          </a:bodyPr>
          <a:lstStyle/>
          <a:p>
            <a:pPr defTabSz="914196"/>
            <a:r>
              <a:rPr lang="en-US" sz="120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82307" y="4529076"/>
            <a:ext cx="324720" cy="307752"/>
          </a:xfrm>
          <a:prstGeom prst="rect">
            <a:avLst/>
          </a:prstGeom>
          <a:noFill/>
        </p:spPr>
        <p:txBody>
          <a:bodyPr wrap="none" lIns="121896" tIns="60948" rIns="121896" bIns="60948" rtlCol="0">
            <a:spAutoFit/>
          </a:bodyPr>
          <a:lstStyle/>
          <a:p>
            <a:pPr defTabSz="914196"/>
            <a:r>
              <a:rPr lang="en-US" sz="120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82307" y="4145752"/>
            <a:ext cx="324720" cy="307752"/>
          </a:xfrm>
          <a:prstGeom prst="rect">
            <a:avLst/>
          </a:prstGeom>
          <a:noFill/>
        </p:spPr>
        <p:txBody>
          <a:bodyPr wrap="none" lIns="121896" tIns="60948" rIns="121896" bIns="60948" rtlCol="0">
            <a:spAutoFit/>
          </a:bodyPr>
          <a:lstStyle/>
          <a:p>
            <a:pPr defTabSz="914196"/>
            <a:r>
              <a:rPr lang="en-US" sz="120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82307" y="3762428"/>
            <a:ext cx="324720" cy="307752"/>
          </a:xfrm>
          <a:prstGeom prst="rect">
            <a:avLst/>
          </a:prstGeom>
          <a:noFill/>
        </p:spPr>
        <p:txBody>
          <a:bodyPr wrap="none" lIns="121896" tIns="60948" rIns="121896" bIns="60948" rtlCol="0">
            <a:spAutoFit/>
          </a:bodyPr>
          <a:lstStyle/>
          <a:p>
            <a:pPr defTabSz="914196"/>
            <a:r>
              <a:rPr lang="en-US" sz="120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82307" y="3386455"/>
            <a:ext cx="324720" cy="307752"/>
          </a:xfrm>
          <a:prstGeom prst="rect">
            <a:avLst/>
          </a:prstGeom>
          <a:noFill/>
        </p:spPr>
        <p:txBody>
          <a:bodyPr wrap="none" lIns="121896" tIns="60948" rIns="121896" bIns="60948" rtlCol="0">
            <a:spAutoFit/>
          </a:bodyPr>
          <a:lstStyle/>
          <a:p>
            <a:pPr defTabSz="914196"/>
            <a:r>
              <a:rPr lang="en-US" sz="1200">
                <a:solidFill>
                  <a:prstClr val="black"/>
                </a:solidFill>
                <a:latin typeface="Calibri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82307" y="3003131"/>
            <a:ext cx="324720" cy="307752"/>
          </a:xfrm>
          <a:prstGeom prst="rect">
            <a:avLst/>
          </a:prstGeom>
          <a:noFill/>
        </p:spPr>
        <p:txBody>
          <a:bodyPr wrap="none" lIns="121896" tIns="60948" rIns="121896" bIns="60948" rtlCol="0">
            <a:spAutoFit/>
          </a:bodyPr>
          <a:lstStyle/>
          <a:p>
            <a:pPr defTabSz="914196"/>
            <a:r>
              <a:rPr lang="en-US" sz="1200">
                <a:solidFill>
                  <a:prstClr val="black"/>
                </a:solidFill>
                <a:latin typeface="Calibri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82307" y="2619807"/>
            <a:ext cx="324720" cy="307752"/>
          </a:xfrm>
          <a:prstGeom prst="rect">
            <a:avLst/>
          </a:prstGeom>
          <a:noFill/>
        </p:spPr>
        <p:txBody>
          <a:bodyPr wrap="none" lIns="121896" tIns="60948" rIns="121896" bIns="60948" rtlCol="0">
            <a:spAutoFit/>
          </a:bodyPr>
          <a:lstStyle/>
          <a:p>
            <a:pPr defTabSz="914196"/>
            <a:r>
              <a:rPr lang="en-US" sz="1200">
                <a:solidFill>
                  <a:prstClr val="black"/>
                </a:solidFill>
                <a:latin typeface="Calibri"/>
              </a:rPr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82307" y="2236483"/>
            <a:ext cx="324720" cy="307752"/>
          </a:xfrm>
          <a:prstGeom prst="rect">
            <a:avLst/>
          </a:prstGeom>
          <a:noFill/>
        </p:spPr>
        <p:txBody>
          <a:bodyPr wrap="none" lIns="121896" tIns="60948" rIns="121896" bIns="60948" rtlCol="0">
            <a:spAutoFit/>
          </a:bodyPr>
          <a:lstStyle/>
          <a:p>
            <a:pPr defTabSz="914196"/>
            <a:r>
              <a:rPr lang="en-US" sz="1200">
                <a:solidFill>
                  <a:prstClr val="black"/>
                </a:solidFill>
                <a:latin typeface="Calibri"/>
              </a:rPr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82307" y="1900187"/>
            <a:ext cx="324720" cy="307752"/>
          </a:xfrm>
          <a:prstGeom prst="rect">
            <a:avLst/>
          </a:prstGeom>
          <a:noFill/>
        </p:spPr>
        <p:txBody>
          <a:bodyPr wrap="none" lIns="121896" tIns="60948" rIns="121896" bIns="60948" rtlCol="0">
            <a:spAutoFit/>
          </a:bodyPr>
          <a:lstStyle/>
          <a:p>
            <a:pPr defTabSz="914196"/>
            <a:r>
              <a:rPr lang="en-US" sz="1200">
                <a:solidFill>
                  <a:prstClr val="black"/>
                </a:solidFill>
                <a:latin typeface="Calibri"/>
              </a:rPr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82307" y="1516863"/>
            <a:ext cx="324720" cy="307752"/>
          </a:xfrm>
          <a:prstGeom prst="rect">
            <a:avLst/>
          </a:prstGeom>
          <a:noFill/>
        </p:spPr>
        <p:txBody>
          <a:bodyPr wrap="none" lIns="121896" tIns="60948" rIns="121896" bIns="60948" rtlCol="0">
            <a:spAutoFit/>
          </a:bodyPr>
          <a:lstStyle/>
          <a:p>
            <a:pPr defTabSz="914196"/>
            <a:r>
              <a:rPr lang="en-US" sz="1200">
                <a:solidFill>
                  <a:prstClr val="black"/>
                </a:solidFill>
                <a:latin typeface="Calibri"/>
              </a:rPr>
              <a:t>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34297" y="1133539"/>
            <a:ext cx="403267" cy="307752"/>
          </a:xfrm>
          <a:prstGeom prst="rect">
            <a:avLst/>
          </a:prstGeom>
          <a:noFill/>
        </p:spPr>
        <p:txBody>
          <a:bodyPr wrap="none" lIns="121896" tIns="60948" rIns="121896" bIns="60948" rtlCol="0">
            <a:spAutoFit/>
          </a:bodyPr>
          <a:lstStyle/>
          <a:p>
            <a:pPr defTabSz="914196"/>
            <a:r>
              <a:rPr lang="en-US" sz="1200">
                <a:solidFill>
                  <a:prstClr val="black"/>
                </a:solidFill>
                <a:latin typeface="Calibri"/>
              </a:rPr>
              <a:t>10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602336" y="5720704"/>
            <a:ext cx="3236495" cy="459991"/>
          </a:xfrm>
          <a:prstGeom prst="rect">
            <a:avLst/>
          </a:prstGeom>
          <a:solidFill>
            <a:srgbClr val="F5FC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 defTabSz="914196"/>
            <a:r>
              <a:rPr lang="en-US" sz="1867">
                <a:solidFill>
                  <a:srgbClr val="5B9BD5"/>
                </a:solidFill>
                <a:latin typeface="Calibri"/>
              </a:rPr>
              <a:t>Energy savings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864714" y="5720691"/>
            <a:ext cx="1728192" cy="460003"/>
          </a:xfrm>
          <a:prstGeom prst="rect">
            <a:avLst/>
          </a:prstGeom>
          <a:solidFill>
            <a:srgbClr val="DAD9D6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 defTabSz="914196"/>
            <a:r>
              <a:rPr lang="en-US" sz="1467">
                <a:solidFill>
                  <a:srgbClr val="5B9BD5"/>
                </a:solidFill>
                <a:latin typeface="Calibri"/>
              </a:rPr>
              <a:t>Conventional technology</a:t>
            </a:r>
          </a:p>
        </p:txBody>
      </p:sp>
      <p:grpSp>
        <p:nvGrpSpPr>
          <p:cNvPr id="22" name="Group 290">
            <a:extLst>
              <a:ext uri="{FF2B5EF4-FFF2-40B4-BE49-F238E27FC236}">
                <a16:creationId xmlns:a16="http://schemas.microsoft.com/office/drawing/2014/main" id="{13087FA6-EFFB-F34B-ABAD-2D22C46F5D3F}"/>
              </a:ext>
            </a:extLst>
          </p:cNvPr>
          <p:cNvGrpSpPr/>
          <p:nvPr/>
        </p:nvGrpSpPr>
        <p:grpSpPr>
          <a:xfrm>
            <a:off x="969732" y="1342663"/>
            <a:ext cx="312906" cy="3569737"/>
            <a:chOff x="-18517" y="0"/>
            <a:chExt cx="625809" cy="3483861"/>
          </a:xfrm>
        </p:grpSpPr>
        <p:sp>
          <p:nvSpPr>
            <p:cNvPr id="25" name="Shape 288">
              <a:extLst>
                <a:ext uri="{FF2B5EF4-FFF2-40B4-BE49-F238E27FC236}">
                  <a16:creationId xmlns:a16="http://schemas.microsoft.com/office/drawing/2014/main" id="{DC8E44DE-35CC-7442-8CEB-10F674EAFFD4}"/>
                </a:ext>
              </a:extLst>
            </p:cNvPr>
            <p:cNvSpPr/>
            <p:nvPr/>
          </p:nvSpPr>
          <p:spPr>
            <a:xfrm flipV="1">
              <a:off x="546123" y="0"/>
              <a:ext cx="1" cy="348386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/>
              </a:pPr>
              <a:endParaRPr sz="1600"/>
            </a:p>
          </p:txBody>
        </p:sp>
        <p:sp>
          <p:nvSpPr>
            <p:cNvPr id="26" name="Shape 289">
              <a:extLst>
                <a:ext uri="{FF2B5EF4-FFF2-40B4-BE49-F238E27FC236}">
                  <a16:creationId xmlns:a16="http://schemas.microsoft.com/office/drawing/2014/main" id="{83A14AB3-D4D5-1B43-923A-C1B16CE815AC}"/>
                </a:ext>
              </a:extLst>
            </p:cNvPr>
            <p:cNvSpPr/>
            <p:nvPr/>
          </p:nvSpPr>
          <p:spPr>
            <a:xfrm rot="16200000">
              <a:off x="-842333" y="963022"/>
              <a:ext cx="2273441" cy="6258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 defTabSz="457200">
                <a:defRPr sz="34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700"/>
                <a:t>UP TO 15x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5593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AFB410-7E10-F640-9922-6BC75CBA3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296863"/>
            <a:ext cx="7559171" cy="795667"/>
          </a:xfrm>
        </p:spPr>
        <p:txBody>
          <a:bodyPr>
            <a:normAutofit/>
          </a:bodyPr>
          <a:lstStyle/>
          <a:p>
            <a:r>
              <a:rPr lang="en-US"/>
              <a:t>Real-World Measurement Examples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6E3E0EA-0C74-314C-BC27-4B9F8612A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0" y="1585732"/>
            <a:ext cx="5342021" cy="4591232"/>
          </a:xfrm>
        </p:spPr>
        <p:txBody>
          <a:bodyPr>
            <a:normAutofit/>
          </a:bodyPr>
          <a:lstStyle/>
          <a:p>
            <a:r>
              <a:rPr lang="en-US"/>
              <a:t>Keyword spotting: </a:t>
            </a:r>
            <a:r>
              <a:rPr lang="en-US">
                <a:highlight>
                  <a:srgbClr val="FFE800"/>
                </a:highlight>
              </a:rPr>
              <a:t>2,6x energy savings</a:t>
            </a:r>
          </a:p>
          <a:p>
            <a:pPr lvl="1"/>
            <a:r>
              <a:rPr lang="en-US"/>
              <a:t>ARM KWS reference SW split into two tasks:</a:t>
            </a:r>
          </a:p>
          <a:p>
            <a:pPr lvl="2"/>
            <a:r>
              <a:rPr lang="en-US"/>
              <a:t>Speech-band energy detection (20 MHz / ARM M3) </a:t>
            </a:r>
          </a:p>
          <a:p>
            <a:pPr lvl="2"/>
            <a:r>
              <a:rPr lang="en-US"/>
              <a:t>CNN (200 MHz / ARM M3)</a:t>
            </a:r>
          </a:p>
          <a:p>
            <a:pPr lvl="1"/>
            <a:r>
              <a:rPr lang="en-US"/>
              <a:t>Higher energy saving with low-activity data (silent room)</a:t>
            </a:r>
          </a:p>
          <a:p>
            <a:r>
              <a:rPr lang="en-US"/>
              <a:t>Operation point change overhead:</a:t>
            </a:r>
          </a:p>
          <a:p>
            <a:pPr lvl="1"/>
            <a:r>
              <a:rPr lang="en-US"/>
              <a:t>250 cycles (SW) + 550 cycles (DCDC 15 mV/µs)</a:t>
            </a:r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D6AD06-9B65-D94E-AE62-4F833D5E6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43" y="1687234"/>
            <a:ext cx="6311900" cy="5170766"/>
          </a:xfrm>
          <a:prstGeom prst="rect">
            <a:avLst/>
          </a:prstGeom>
        </p:spPr>
      </p:pic>
      <p:sp>
        <p:nvSpPr>
          <p:cNvPr id="5" name="Shape 288">
            <a:extLst>
              <a:ext uri="{FF2B5EF4-FFF2-40B4-BE49-F238E27FC236}">
                <a16:creationId xmlns:a16="http://schemas.microsoft.com/office/drawing/2014/main" id="{E13AE71B-8859-ED49-9E13-98C127A3769F}"/>
              </a:ext>
            </a:extLst>
          </p:cNvPr>
          <p:cNvSpPr/>
          <p:nvPr/>
        </p:nvSpPr>
        <p:spPr>
          <a:xfrm>
            <a:off x="1700682" y="3430935"/>
            <a:ext cx="3817801" cy="2584854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>
              <a:defRPr sz="3200"/>
            </a:pPr>
            <a:endParaRPr sz="1600"/>
          </a:p>
        </p:txBody>
      </p:sp>
      <p:sp>
        <p:nvSpPr>
          <p:cNvPr id="7" name="Shape 289">
            <a:extLst>
              <a:ext uri="{FF2B5EF4-FFF2-40B4-BE49-F238E27FC236}">
                <a16:creationId xmlns:a16="http://schemas.microsoft.com/office/drawing/2014/main" id="{5FEEC745-39BA-3148-B9C9-45B85C1C788B}"/>
              </a:ext>
            </a:extLst>
          </p:cNvPr>
          <p:cNvSpPr/>
          <p:nvPr/>
        </p:nvSpPr>
        <p:spPr>
          <a:xfrm>
            <a:off x="3813032" y="3770666"/>
            <a:ext cx="954506" cy="8822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numCol="1" anchor="ctr">
            <a:spAutoFit/>
          </a:bodyPr>
          <a:lstStyle>
            <a:lvl1pPr defTabSz="457200">
              <a:defRPr sz="3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i-FI" sz="1800"/>
              <a:t>3,5x Energy</a:t>
            </a:r>
          </a:p>
          <a:p>
            <a:r>
              <a:rPr lang="fi-FI" sz="1800" err="1"/>
              <a:t>Savings</a:t>
            </a:r>
            <a:endParaRPr sz="1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34224B-321C-F94A-A232-B2FF1DE5B8FB}"/>
              </a:ext>
            </a:extLst>
          </p:cNvPr>
          <p:cNvSpPr txBox="1"/>
          <p:nvPr/>
        </p:nvSpPr>
        <p:spPr>
          <a:xfrm>
            <a:off x="2272260" y="1485553"/>
            <a:ext cx="2674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Times" pitchFamily="2" charset="0"/>
              </a:rPr>
              <a:t>SHA256, Commercial DSP IP</a:t>
            </a:r>
          </a:p>
        </p:txBody>
      </p:sp>
    </p:spTree>
    <p:extLst>
      <p:ext uri="{BB962C8B-B14F-4D97-AF65-F5344CB8AC3E}">
        <p14:creationId xmlns:p14="http://schemas.microsoft.com/office/powerpoint/2010/main" val="83951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5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838200" y="-27384"/>
            <a:ext cx="10515600" cy="1325563"/>
          </a:xfrm>
        </p:spPr>
        <p:txBody>
          <a:bodyPr>
            <a:normAutofit/>
          </a:bodyPr>
          <a:lstStyle/>
          <a:p>
            <a:r>
              <a:rPr lang="en-US" sz="3733">
                <a:latin typeface="Times New Roman" panose="02020603050405020304" pitchFamily="18" charset="0"/>
                <a:cs typeface="Times New Roman" panose="02020603050405020304" pitchFamily="18" charset="0"/>
              </a:rPr>
              <a:t>The Challenge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316765"/>
            <a:ext cx="7887776" cy="554123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3599723" y="2261498"/>
            <a:ext cx="0" cy="3087716"/>
          </a:xfrm>
          <a:prstGeom prst="straightConnector1">
            <a:avLst/>
          </a:prstGeom>
          <a:solidFill>
            <a:schemeClr val="accent1"/>
          </a:solidFill>
          <a:ln w="69850" cap="flat" cmpd="sng" algn="ctr">
            <a:solidFill>
              <a:srgbClr val="FFE800"/>
            </a:solidFill>
            <a:prstDash val="solid"/>
            <a:round/>
            <a:headEnd type="stealth" w="med" len="lg"/>
            <a:tailEnd type="stealth" w="med" len="lg"/>
          </a:ln>
          <a:effectLst>
            <a:glow rad="25400">
              <a:schemeClr val="tx1">
                <a:lumMod val="95000"/>
                <a:lumOff val="5000"/>
                <a:alpha val="75000"/>
              </a:schemeClr>
            </a:glow>
          </a:effectLst>
        </p:spPr>
      </p:cxnSp>
      <p:sp>
        <p:nvSpPr>
          <p:cNvPr id="9" name="TextBox 8"/>
          <p:cNvSpPr txBox="1"/>
          <p:nvPr/>
        </p:nvSpPr>
        <p:spPr>
          <a:xfrm>
            <a:off x="3983766" y="1907553"/>
            <a:ext cx="1667412" cy="584773"/>
          </a:xfrm>
          <a:prstGeom prst="rect">
            <a:avLst/>
          </a:prstGeom>
          <a:solidFill>
            <a:schemeClr val="bg1"/>
          </a:solidFill>
        </p:spPr>
        <p:txBody>
          <a:bodyPr wrap="none" lIns="91424" tIns="45719" rIns="91424" bIns="45719" rtlCol="0">
            <a:spAutoFit/>
          </a:bodyPr>
          <a:lstStyle/>
          <a:p>
            <a:pPr defTabSz="914196"/>
            <a:r>
              <a:rPr lang="en-US" sz="3200" b="1">
                <a:solidFill>
                  <a:srgbClr val="FFE800"/>
                </a:solidFill>
                <a:effectLst>
                  <a:glow rad="63500">
                    <a:schemeClr val="tx1"/>
                  </a:glow>
                </a:effectLst>
                <a:latin typeface="Times" pitchFamily="2" charset="0"/>
                <a:cs typeface="Times New Roman" panose="02020603050405020304" pitchFamily="18" charset="0"/>
              </a:rPr>
              <a:t>Margins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4559829" y="2852936"/>
            <a:ext cx="0" cy="1944216"/>
          </a:xfrm>
          <a:prstGeom prst="straightConnector1">
            <a:avLst/>
          </a:prstGeom>
          <a:solidFill>
            <a:schemeClr val="accent1"/>
          </a:solidFill>
          <a:ln w="69850" cap="flat" cmpd="sng" algn="ctr">
            <a:solidFill>
              <a:srgbClr val="FFE800"/>
            </a:solidFill>
            <a:prstDash val="solid"/>
            <a:round/>
            <a:headEnd type="stealth" w="med" len="lg"/>
            <a:tailEnd type="stealth" w="med" len="lg"/>
          </a:ln>
          <a:effectLst>
            <a:glow rad="25400">
              <a:schemeClr val="tx1">
                <a:lumMod val="95000"/>
                <a:lumOff val="5000"/>
                <a:alpha val="75000"/>
              </a:schemeClr>
            </a:glow>
          </a:effectLst>
        </p:spPr>
      </p:cxnSp>
    </p:spTree>
    <p:extLst>
      <p:ext uri="{BB962C8B-B14F-4D97-AF65-F5344CB8AC3E}">
        <p14:creationId xmlns:p14="http://schemas.microsoft.com/office/powerpoint/2010/main" val="281042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68628"/>
            <a:ext cx="10515600" cy="1143661"/>
          </a:xfrm>
        </p:spPr>
        <p:txBody>
          <a:bodyPr/>
          <a:lstStyle/>
          <a:p>
            <a:r>
              <a:rPr lang="en-US" sz="3733">
                <a:latin typeface="Times New Roman" panose="02020603050405020304" pitchFamily="18" charset="0"/>
                <a:cs typeface="Times New Roman" panose="02020603050405020304" pitchFamily="18" charset="0"/>
              </a:rPr>
              <a:t>Solution: Margin Dynamically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43340" y="1604801"/>
            <a:ext cx="11230310" cy="1350936"/>
            <a:chOff x="107504" y="1707654"/>
            <a:chExt cx="8422732" cy="1013202"/>
          </a:xfrm>
        </p:grpSpPr>
        <p:grpSp>
          <p:nvGrpSpPr>
            <p:cNvPr id="36" name="Group 35"/>
            <p:cNvGrpSpPr/>
            <p:nvPr/>
          </p:nvGrpSpPr>
          <p:grpSpPr>
            <a:xfrm>
              <a:off x="1617468" y="1707654"/>
              <a:ext cx="6912768" cy="1013202"/>
              <a:chOff x="467544" y="1707654"/>
              <a:chExt cx="6912768" cy="1013202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156176" y="1707654"/>
                <a:ext cx="432048" cy="720081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508104" y="1707654"/>
                <a:ext cx="648072" cy="720081"/>
              </a:xfrm>
              <a:prstGeom prst="rect">
                <a:avLst/>
              </a:prstGeom>
              <a:solidFill>
                <a:srgbClr val="C42326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572001" y="1707654"/>
                <a:ext cx="936103" cy="720081"/>
              </a:xfrm>
              <a:prstGeom prst="rect">
                <a:avLst/>
              </a:prstGeom>
              <a:solidFill>
                <a:srgbClr val="7D171B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467544" y="1707654"/>
                <a:ext cx="6912768" cy="720086"/>
                <a:chOff x="1115616" y="1707654"/>
                <a:chExt cx="6912768" cy="720086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1115616" y="1707654"/>
                  <a:ext cx="4104457" cy="720081"/>
                  <a:chOff x="1115616" y="1707654"/>
                  <a:chExt cx="4104457" cy="720081"/>
                </a:xfrm>
              </p:grpSpPr>
              <p:cxnSp>
                <p:nvCxnSpPr>
                  <p:cNvPr id="9" name="Elbow Connector 8"/>
                  <p:cNvCxnSpPr/>
                  <p:nvPr/>
                </p:nvCxnSpPr>
                <p:spPr>
                  <a:xfrm flipV="1">
                    <a:off x="1115616" y="1707654"/>
                    <a:ext cx="2088232" cy="720081"/>
                  </a:xfrm>
                  <a:prstGeom prst="bentConnector3">
                    <a:avLst>
                      <a:gd name="adj1" fmla="val 27300"/>
                    </a:avLst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Elbow Connector 9"/>
                  <p:cNvCxnSpPr/>
                  <p:nvPr/>
                </p:nvCxnSpPr>
                <p:spPr>
                  <a:xfrm rot="10800000">
                    <a:off x="3203852" y="1707658"/>
                    <a:ext cx="2016221" cy="720077"/>
                  </a:xfrm>
                  <a:prstGeom prst="bentConnector3">
                    <a:avLst>
                      <a:gd name="adj1" fmla="val 41573"/>
                    </a:avLst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" name="Elbow Connector 18"/>
                <p:cNvCxnSpPr/>
                <p:nvPr/>
              </p:nvCxnSpPr>
              <p:spPr>
                <a:xfrm flipV="1">
                  <a:off x="4716016" y="1707658"/>
                  <a:ext cx="3312368" cy="720082"/>
                </a:xfrm>
                <a:prstGeom prst="bentConnector3">
                  <a:avLst>
                    <a:gd name="adj1" fmla="val 75922"/>
                  </a:avLst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/>
              <p:cNvSpPr txBox="1"/>
              <p:nvPr/>
            </p:nvSpPr>
            <p:spPr>
              <a:xfrm>
                <a:off x="4499992" y="2436114"/>
                <a:ext cx="788918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67">
                    <a:solidFill>
                      <a:srgbClr val="7D171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Process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436096" y="2434625"/>
                <a:ext cx="736933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67">
                    <a:solidFill>
                      <a:srgbClr val="C4232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Voltage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189974" y="2436114"/>
                <a:ext cx="1145314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67">
                    <a:solidFill>
                      <a:srgbClr val="EC7D3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Temperature</a:t>
                </a: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1589808" y="1903933"/>
              <a:ext cx="404197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/>
                <a:t>CLK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7504" y="1783085"/>
              <a:ext cx="1185661" cy="500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>
                  <a:latin typeface="Arial" panose="020B0604020202020204" pitchFamily="34" charset="0"/>
                  <a:cs typeface="Arial" panose="020B0604020202020204" pitchFamily="34" charset="0"/>
                </a:rPr>
                <a:t>Conventional</a:t>
              </a:r>
            </a:p>
            <a:p>
              <a:r>
                <a:rPr lang="en-US" sz="1867">
                  <a:latin typeface="Arial" panose="020B0604020202020204" pitchFamily="34" charset="0"/>
                  <a:cs typeface="Arial" panose="020B0604020202020204" pitchFamily="34" charset="0"/>
                </a:rPr>
                <a:t>Design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43341" y="3525014"/>
            <a:ext cx="11841163" cy="1638258"/>
            <a:chOff x="107504" y="1707654"/>
            <a:chExt cx="8880872" cy="1228693"/>
          </a:xfrm>
        </p:grpSpPr>
        <p:grpSp>
          <p:nvGrpSpPr>
            <p:cNvPr id="41" name="Group 40"/>
            <p:cNvGrpSpPr/>
            <p:nvPr/>
          </p:nvGrpSpPr>
          <p:grpSpPr>
            <a:xfrm>
              <a:off x="1617468" y="1707654"/>
              <a:ext cx="7370908" cy="1228693"/>
              <a:chOff x="467544" y="1707654"/>
              <a:chExt cx="7370908" cy="1228693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6014364" y="1707654"/>
                <a:ext cx="573860" cy="720081"/>
              </a:xfrm>
              <a:prstGeom prst="rect">
                <a:avLst/>
              </a:prstGeom>
              <a:solidFill>
                <a:srgbClr val="71A62C"/>
              </a:solidFill>
              <a:ln>
                <a:solidFill>
                  <a:srgbClr val="62981A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467544" y="1707654"/>
                <a:ext cx="6912768" cy="720086"/>
                <a:chOff x="1115616" y="1707654"/>
                <a:chExt cx="6912768" cy="720086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1115616" y="1707654"/>
                  <a:ext cx="4104457" cy="720081"/>
                  <a:chOff x="1115616" y="1707654"/>
                  <a:chExt cx="4104457" cy="720081"/>
                </a:xfrm>
              </p:grpSpPr>
              <p:cxnSp>
                <p:nvCxnSpPr>
                  <p:cNvPr id="53" name="Elbow Connector 52"/>
                  <p:cNvCxnSpPr/>
                  <p:nvPr/>
                </p:nvCxnSpPr>
                <p:spPr>
                  <a:xfrm flipV="1">
                    <a:off x="1115616" y="1707654"/>
                    <a:ext cx="2088232" cy="720081"/>
                  </a:xfrm>
                  <a:prstGeom prst="bentConnector3">
                    <a:avLst>
                      <a:gd name="adj1" fmla="val 27300"/>
                    </a:avLst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Elbow Connector 53"/>
                  <p:cNvCxnSpPr/>
                  <p:nvPr/>
                </p:nvCxnSpPr>
                <p:spPr>
                  <a:xfrm rot="10800000">
                    <a:off x="3203852" y="1707658"/>
                    <a:ext cx="2016221" cy="720077"/>
                  </a:xfrm>
                  <a:prstGeom prst="bentConnector3">
                    <a:avLst>
                      <a:gd name="adj1" fmla="val 41573"/>
                    </a:avLst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2" name="Elbow Connector 51"/>
                <p:cNvCxnSpPr/>
                <p:nvPr/>
              </p:nvCxnSpPr>
              <p:spPr>
                <a:xfrm flipV="1">
                  <a:off x="4716016" y="1707658"/>
                  <a:ext cx="3312368" cy="720082"/>
                </a:xfrm>
                <a:prstGeom prst="bentConnector3">
                  <a:avLst>
                    <a:gd name="adj1" fmla="val 75922"/>
                  </a:avLst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TextBox 49"/>
              <p:cNvSpPr txBox="1"/>
              <p:nvPr/>
            </p:nvSpPr>
            <p:spPr>
              <a:xfrm>
                <a:off x="5942356" y="2436114"/>
                <a:ext cx="1896096" cy="500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67">
                    <a:solidFill>
                      <a:srgbClr val="71A62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Feedback loop delay,</a:t>
                </a:r>
              </a:p>
              <a:p>
                <a:r>
                  <a:rPr lang="en-US" sz="1867">
                    <a:solidFill>
                      <a:srgbClr val="71A62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Gate functionality, etc.</a:t>
                </a: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1589808" y="1903933"/>
              <a:ext cx="404198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/>
                <a:t>CLK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7504" y="1783085"/>
              <a:ext cx="1080118" cy="715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67" b="1">
                  <a:latin typeface="Arial" panose="020B0604020202020204" pitchFamily="34" charset="0"/>
                  <a:cs typeface="Arial" panose="020B0604020202020204" pitchFamily="34" charset="0"/>
                </a:rPr>
                <a:t>Minima</a:t>
              </a:r>
            </a:p>
            <a:p>
              <a:r>
                <a:rPr lang="en-US" sz="1867" b="1">
                  <a:latin typeface="Arial" panose="020B0604020202020204" pitchFamily="34" charset="0"/>
                  <a:cs typeface="Arial" panose="020B0604020202020204" pitchFamily="34" charset="0"/>
                </a:rPr>
                <a:t>Margining Pre-Silicon</a:t>
              </a:r>
            </a:p>
          </p:txBody>
        </p:sp>
      </p:grpSp>
      <p:sp>
        <p:nvSpPr>
          <p:cNvPr id="70" name="Rectangle 69"/>
          <p:cNvSpPr/>
          <p:nvPr/>
        </p:nvSpPr>
        <p:spPr>
          <a:xfrm>
            <a:off x="9552387" y="5453709"/>
            <a:ext cx="765147" cy="960108"/>
          </a:xfrm>
          <a:prstGeom prst="rect">
            <a:avLst/>
          </a:prstGeom>
          <a:solidFill>
            <a:srgbClr val="71A62C"/>
          </a:solidFill>
          <a:ln>
            <a:solidFill>
              <a:srgbClr val="62981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9" name="Rectangle 58"/>
          <p:cNvSpPr/>
          <p:nvPr/>
        </p:nvSpPr>
        <p:spPr>
          <a:xfrm>
            <a:off x="8304248" y="5453709"/>
            <a:ext cx="1248139" cy="96010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1" name="Rectangle 60"/>
          <p:cNvSpPr/>
          <p:nvPr/>
        </p:nvSpPr>
        <p:spPr>
          <a:xfrm>
            <a:off x="6480048" y="5453709"/>
            <a:ext cx="1824201" cy="960108"/>
          </a:xfrm>
          <a:prstGeom prst="rect">
            <a:avLst/>
          </a:prstGeom>
          <a:solidFill>
            <a:srgbClr val="7D171B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62" name="Group 61"/>
          <p:cNvGrpSpPr/>
          <p:nvPr/>
        </p:nvGrpSpPr>
        <p:grpSpPr>
          <a:xfrm>
            <a:off x="2156627" y="5453708"/>
            <a:ext cx="9217024" cy="960115"/>
            <a:chOff x="1115616" y="1707654"/>
            <a:chExt cx="6912768" cy="720086"/>
          </a:xfrm>
        </p:grpSpPr>
        <p:grpSp>
          <p:nvGrpSpPr>
            <p:cNvPr id="66" name="Group 65"/>
            <p:cNvGrpSpPr/>
            <p:nvPr/>
          </p:nvGrpSpPr>
          <p:grpSpPr>
            <a:xfrm>
              <a:off x="1115616" y="1707654"/>
              <a:ext cx="4104457" cy="720081"/>
              <a:chOff x="1115616" y="1707654"/>
              <a:chExt cx="4104457" cy="720081"/>
            </a:xfrm>
          </p:grpSpPr>
          <p:cxnSp>
            <p:nvCxnSpPr>
              <p:cNvPr id="68" name="Elbow Connector 67"/>
              <p:cNvCxnSpPr/>
              <p:nvPr/>
            </p:nvCxnSpPr>
            <p:spPr>
              <a:xfrm flipV="1">
                <a:off x="1115616" y="1707654"/>
                <a:ext cx="2088232" cy="720081"/>
              </a:xfrm>
              <a:prstGeom prst="bentConnector3">
                <a:avLst>
                  <a:gd name="adj1" fmla="val 27300"/>
                </a:avLst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Elbow Connector 68"/>
              <p:cNvCxnSpPr/>
              <p:nvPr/>
            </p:nvCxnSpPr>
            <p:spPr>
              <a:xfrm rot="10800000">
                <a:off x="3203852" y="1707658"/>
                <a:ext cx="2016221" cy="720077"/>
              </a:xfrm>
              <a:prstGeom prst="bentConnector3">
                <a:avLst>
                  <a:gd name="adj1" fmla="val 41573"/>
                </a:avLst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Elbow Connector 66"/>
            <p:cNvCxnSpPr/>
            <p:nvPr/>
          </p:nvCxnSpPr>
          <p:spPr>
            <a:xfrm flipV="1">
              <a:off x="4716016" y="1707658"/>
              <a:ext cx="3312368" cy="720082"/>
            </a:xfrm>
            <a:prstGeom prst="bentConnector3">
              <a:avLst>
                <a:gd name="adj1" fmla="val 75922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5807971" y="6424988"/>
            <a:ext cx="5602816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>
                <a:solidFill>
                  <a:srgbClr val="71A6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DVFS intermittent large margin averages =&gt; 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119747" y="5715413"/>
            <a:ext cx="53893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/>
              <a:t>CLK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43342" y="5554283"/>
            <a:ext cx="1983748" cy="1241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>
                <a:latin typeface="Arial" panose="020B0604020202020204" pitchFamily="34" charset="0"/>
                <a:cs typeface="Arial" panose="020B0604020202020204" pitchFamily="34" charset="0"/>
              </a:rPr>
              <a:t>Minima </a:t>
            </a:r>
          </a:p>
          <a:p>
            <a:r>
              <a:rPr lang="en-US" sz="1867" b="1">
                <a:latin typeface="Arial" panose="020B0604020202020204" pitchFamily="34" charset="0"/>
                <a:cs typeface="Arial" panose="020B0604020202020204" pitchFamily="34" charset="0"/>
              </a:rPr>
              <a:t>Margining</a:t>
            </a:r>
          </a:p>
          <a:p>
            <a:r>
              <a:rPr lang="en-US" sz="1867" b="1">
                <a:latin typeface="Arial" panose="020B0604020202020204" pitchFamily="34" charset="0"/>
                <a:cs typeface="Arial" panose="020B0604020202020204" pitchFamily="34" charset="0"/>
              </a:rPr>
              <a:t>Working Silicon</a:t>
            </a:r>
          </a:p>
          <a:p>
            <a:endParaRPr lang="en-US" sz="1867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98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59" grpId="0" animBg="1"/>
      <p:bldP spid="59" grpId="1" animBg="1"/>
      <p:bldP spid="61" grpId="0" animBg="1"/>
      <p:bldP spid="61" grpId="1" animBg="1"/>
      <p:bldP spid="65" grpId="0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7384"/>
            <a:ext cx="10515600" cy="1325563"/>
          </a:xfrm>
        </p:spPr>
        <p:txBody>
          <a:bodyPr>
            <a:normAutofit/>
          </a:bodyPr>
          <a:lstStyle/>
          <a:p>
            <a:r>
              <a:rPr lang="en-GB" sz="3733">
                <a:latin typeface="Times New Roman" panose="02020603050405020304" pitchFamily="18" charset="0"/>
                <a:cs typeface="Times New Roman" panose="02020603050405020304" pitchFamily="18" charset="0"/>
              </a:rPr>
              <a:t>Create Feedback Loop with In-Situ Monitors</a:t>
            </a: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255573" y="1462829"/>
            <a:ext cx="7690048" cy="49425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F3AF69-D573-084B-BC41-BEB44DEE412F}"/>
              </a:ext>
            </a:extLst>
          </p:cNvPr>
          <p:cNvSpPr/>
          <p:nvPr/>
        </p:nvSpPr>
        <p:spPr>
          <a:xfrm>
            <a:off x="5703246" y="3214688"/>
            <a:ext cx="2697804" cy="1585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12">
            <a:extLst>
              <a:ext uri="{FF2B5EF4-FFF2-40B4-BE49-F238E27FC236}">
                <a16:creationId xmlns:a16="http://schemas.microsoft.com/office/drawing/2014/main" id="{F26C92BE-B5BE-CD43-98C2-FFB99FB3E3C2}"/>
              </a:ext>
            </a:extLst>
          </p:cNvPr>
          <p:cNvSpPr/>
          <p:nvPr/>
        </p:nvSpPr>
        <p:spPr>
          <a:xfrm>
            <a:off x="5803262" y="3590747"/>
            <a:ext cx="2569217" cy="886698"/>
          </a:xfrm>
          <a:prstGeom prst="rightArrow">
            <a:avLst>
              <a:gd name="adj1" fmla="val 64865"/>
              <a:gd name="adj2" fmla="val 57208"/>
            </a:avLst>
          </a:prstGeom>
          <a:solidFill>
            <a:srgbClr val="FFE8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1828800" hangingPunct="1"/>
            <a:r>
              <a:rPr lang="en-US" sz="3600" kern="1200">
                <a:solidFill>
                  <a:prstClr val="black"/>
                </a:solidFill>
                <a:latin typeface="Calibri"/>
              </a:rPr>
              <a:t>Detections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87BA78-EF97-BF4B-A300-3A827FAE2575}"/>
              </a:ext>
            </a:extLst>
          </p:cNvPr>
          <p:cNvSpPr txBox="1"/>
          <p:nvPr/>
        </p:nvSpPr>
        <p:spPr>
          <a:xfrm>
            <a:off x="8572492" y="3886201"/>
            <a:ext cx="1143007" cy="246221"/>
          </a:xfrm>
          <a:prstGeom prst="rect">
            <a:avLst/>
          </a:prstGeom>
          <a:solidFill>
            <a:schemeClr val="lt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CLK control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73B1B7-14CD-B34B-A1BF-D7FF33E7B8D6}"/>
              </a:ext>
            </a:extLst>
          </p:cNvPr>
          <p:cNvSpPr/>
          <p:nvPr/>
        </p:nvSpPr>
        <p:spPr>
          <a:xfrm>
            <a:off x="4949404" y="1217037"/>
            <a:ext cx="2697804" cy="540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56035772-D9EA-044D-B845-812389CC9607}"/>
              </a:ext>
            </a:extLst>
          </p:cNvPr>
          <p:cNvCxnSpPr>
            <a:cxnSpLocks/>
          </p:cNvCxnSpPr>
          <p:nvPr/>
        </p:nvCxnSpPr>
        <p:spPr>
          <a:xfrm flipV="1">
            <a:off x="5025958" y="1217038"/>
            <a:ext cx="1070042" cy="457200"/>
          </a:xfrm>
          <a:prstGeom prst="bent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2C8C53-D3BE-5245-AE53-9465785B3D56}"/>
              </a:ext>
            </a:extLst>
          </p:cNvPr>
          <p:cNvCxnSpPr/>
          <p:nvPr/>
        </p:nvCxnSpPr>
        <p:spPr>
          <a:xfrm>
            <a:off x="6329363" y="1462829"/>
            <a:ext cx="75850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58C485D3-972D-8749-B22C-7BBFF90F7D0C}"/>
              </a:ext>
            </a:extLst>
          </p:cNvPr>
          <p:cNvCxnSpPr>
            <a:cxnSpLocks/>
          </p:cNvCxnSpPr>
          <p:nvPr/>
        </p:nvCxnSpPr>
        <p:spPr>
          <a:xfrm flipV="1">
            <a:off x="7169339" y="1252098"/>
            <a:ext cx="1070042" cy="457200"/>
          </a:xfrm>
          <a:prstGeom prst="bentConnector3">
            <a:avLst/>
          </a:prstGeom>
          <a:ln w="38100">
            <a:solidFill>
              <a:srgbClr val="FFE8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56BB1348-BA1E-2B4B-82C8-B35EDE0F0AEE}"/>
              </a:ext>
            </a:extLst>
          </p:cNvPr>
          <p:cNvCxnSpPr>
            <a:cxnSpLocks/>
          </p:cNvCxnSpPr>
          <p:nvPr/>
        </p:nvCxnSpPr>
        <p:spPr>
          <a:xfrm flipV="1">
            <a:off x="7741231" y="1252098"/>
            <a:ext cx="1070042" cy="457200"/>
          </a:xfrm>
          <a:prstGeom prst="bentConnector3">
            <a:avLst/>
          </a:prstGeom>
          <a:ln w="38100">
            <a:solidFill>
              <a:srgbClr val="FFE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414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77558" y="2601770"/>
            <a:ext cx="7141477" cy="2710501"/>
          </a:xfrm>
          <a:prstGeom prst="ellipse">
            <a:avLst/>
          </a:prstGeom>
          <a:solidFill>
            <a:srgbClr val="DAD9D6"/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4" name="Oval 3"/>
          <p:cNvSpPr/>
          <p:nvPr/>
        </p:nvSpPr>
        <p:spPr>
          <a:xfrm>
            <a:off x="785814" y="3068991"/>
            <a:ext cx="4413407" cy="1761259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>
              <a:solidFill>
                <a:schemeClr val="tx1"/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 algn="ctr"/>
            <a:endParaRPr lang="en-US" sz="2400" b="1">
              <a:solidFill>
                <a:schemeClr val="tx1"/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 algn="ctr"/>
            <a:endParaRPr lang="en-US" sz="2400" b="1">
              <a:solidFill>
                <a:schemeClr val="tx1"/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 algn="ctr"/>
            <a:endParaRPr lang="en-US" sz="2400" b="1">
              <a:solidFill>
                <a:schemeClr val="tx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5520" y="4134502"/>
            <a:ext cx="2232707" cy="54263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3175546"/>
              </a:avLst>
            </a:prstTxWarp>
            <a:spAutoFit/>
          </a:bodyPr>
          <a:lstStyle/>
          <a:p>
            <a:r>
              <a:rPr lang="en-US" sz="2000" i="1">
                <a:ea typeface="Arial" charset="0"/>
                <a:cs typeface="Arial" charset="0"/>
              </a:rPr>
              <a:t>Single cycle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8056" y="3593213"/>
            <a:ext cx="2899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latin typeface="Arial Black" charset="0"/>
                <a:ea typeface="Arial Black" charset="0"/>
                <a:cs typeface="Arial Black" charset="0"/>
              </a:rPr>
              <a:t>HW</a:t>
            </a:r>
            <a:endParaRPr lang="en-US" sz="2000">
              <a:ea typeface="Arial" charset="0"/>
              <a:cs typeface="Arial" charset="0"/>
            </a:endParaRPr>
          </a:p>
          <a:p>
            <a:pPr algn="ctr"/>
            <a:r>
              <a:rPr lang="en-US" sz="2000">
                <a:ea typeface="Arial" charset="0"/>
                <a:cs typeface="Arial" charset="0"/>
              </a:rPr>
              <a:t>Minima clock architecture</a:t>
            </a:r>
          </a:p>
        </p:txBody>
      </p:sp>
      <p:sp>
        <p:nvSpPr>
          <p:cNvPr id="9" name="TextBox 8"/>
          <p:cNvSpPr txBox="1"/>
          <p:nvPr/>
        </p:nvSpPr>
        <p:spPr>
          <a:xfrm rot="20726740">
            <a:off x="5716276" y="4687077"/>
            <a:ext cx="1193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solidFill>
                  <a:schemeClr val="bg1"/>
                </a:solidFill>
                <a:ea typeface="Arial" charset="0"/>
                <a:cs typeface="Arial" charset="0"/>
              </a:rPr>
              <a:t>Tens of 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79949" y="3602072"/>
            <a:ext cx="2433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HW</a:t>
            </a:r>
            <a:endParaRPr lang="en-US" sz="200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algn="ctr"/>
            <a:r>
              <a:rPr lang="en-US" sz="2000">
                <a:solidFill>
                  <a:schemeClr val="bg1"/>
                </a:solidFill>
                <a:ea typeface="Arial" charset="0"/>
                <a:cs typeface="Arial" charset="0"/>
              </a:rPr>
              <a:t>Minima PM </a:t>
            </a:r>
          </a:p>
        </p:txBody>
      </p:sp>
      <p:sp>
        <p:nvSpPr>
          <p:cNvPr id="12" name="TextBox 11"/>
          <p:cNvSpPr txBox="1"/>
          <p:nvPr/>
        </p:nvSpPr>
        <p:spPr>
          <a:xfrm rot="20143180">
            <a:off x="8616231" y="5122297"/>
            <a:ext cx="1790864" cy="43088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2800669"/>
              </a:avLst>
            </a:prstTxWarp>
            <a:spAutoFit/>
          </a:bodyPr>
          <a:lstStyle/>
          <a:p>
            <a:r>
              <a:rPr lang="en-US" sz="2000" i="1">
                <a:ea typeface="Arial" charset="0"/>
                <a:cs typeface="Arial" charset="0"/>
              </a:rPr>
              <a:t>Interrupt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04961" y="3296066"/>
            <a:ext cx="17551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latin typeface="Arial Black" charset="0"/>
                <a:ea typeface="Arial Black" charset="0"/>
                <a:cs typeface="Arial Black" charset="0"/>
              </a:rPr>
              <a:t>SW</a:t>
            </a:r>
            <a:endParaRPr lang="en-US" sz="2000" i="1">
              <a:ea typeface="Arial" charset="0"/>
              <a:cs typeface="Arial" charset="0"/>
            </a:endParaRPr>
          </a:p>
          <a:p>
            <a:pPr algn="ctr"/>
            <a:r>
              <a:rPr lang="en-US" sz="2000">
                <a:ea typeface="Arial" charset="0"/>
                <a:cs typeface="Arial" charset="0"/>
              </a:rPr>
              <a:t>OS governors, </a:t>
            </a:r>
          </a:p>
          <a:p>
            <a:pPr algn="ctr"/>
            <a:r>
              <a:rPr lang="en-US" sz="2000">
                <a:ea typeface="Arial" charset="0"/>
                <a:cs typeface="Arial" charset="0"/>
              </a:rPr>
              <a:t>Power profiles,</a:t>
            </a:r>
          </a:p>
          <a:p>
            <a:pPr algn="ctr"/>
            <a:r>
              <a:rPr lang="en-US" sz="2000">
                <a:ea typeface="Arial" charset="0"/>
                <a:cs typeface="Arial" charset="0"/>
              </a:rPr>
              <a:t>Minima drivers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049245" y="1488608"/>
            <a:ext cx="258320" cy="13648"/>
          </a:xfrm>
          <a:prstGeom prst="straightConnector1">
            <a:avLst/>
          </a:prstGeom>
          <a:ln w="63500">
            <a:solidFill>
              <a:srgbClr val="FFE8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049245" y="6457767"/>
            <a:ext cx="258320" cy="13648"/>
          </a:xfrm>
          <a:prstGeom prst="straightConnector1">
            <a:avLst/>
          </a:prstGeom>
          <a:ln w="63500">
            <a:solidFill>
              <a:srgbClr val="FFE8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997971" y="3072800"/>
            <a:ext cx="211219" cy="6824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4" idx="4"/>
          </p:cNvCxnSpPr>
          <p:nvPr/>
        </p:nvCxnSpPr>
        <p:spPr>
          <a:xfrm flipV="1">
            <a:off x="2770632" y="4830249"/>
            <a:ext cx="221885" cy="8264"/>
          </a:xfrm>
          <a:prstGeom prst="straightConnector1">
            <a:avLst/>
          </a:prstGeom>
          <a:ln w="22225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390591" y="2587481"/>
            <a:ext cx="258320" cy="13648"/>
          </a:xfrm>
          <a:prstGeom prst="straightConnector1">
            <a:avLst/>
          </a:prstGeom>
          <a:ln w="47625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078646" y="5321525"/>
            <a:ext cx="253169" cy="2320"/>
          </a:xfrm>
          <a:prstGeom prst="straightConnector1">
            <a:avLst/>
          </a:prstGeom>
          <a:ln w="317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037576">
            <a:off x="5203320" y="3088922"/>
            <a:ext cx="2313328" cy="430887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4398488"/>
              </a:avLst>
            </a:prstTxWarp>
            <a:spAutoFit/>
          </a:bodyPr>
          <a:lstStyle/>
          <a:p>
            <a:r>
              <a:rPr lang="en-US" sz="2133" i="1">
                <a:solidFill>
                  <a:schemeClr val="bg1"/>
                </a:solidFill>
                <a:ea typeface="Arial" charset="0"/>
                <a:cs typeface="Arial" charset="0"/>
              </a:rPr>
              <a:t>VDD, Freq.</a:t>
            </a:r>
          </a:p>
        </p:txBody>
      </p:sp>
      <p:sp>
        <p:nvSpPr>
          <p:cNvPr id="39" name="TextBox 38"/>
          <p:cNvSpPr txBox="1"/>
          <p:nvPr/>
        </p:nvSpPr>
        <p:spPr>
          <a:xfrm rot="1849109">
            <a:off x="8520855" y="2645199"/>
            <a:ext cx="2603636" cy="430887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963545"/>
              </a:avLst>
            </a:prstTxWarp>
            <a:spAutoFit/>
          </a:bodyPr>
          <a:lstStyle/>
          <a:p>
            <a:r>
              <a:rPr lang="en-US" sz="2000" i="1">
                <a:ea typeface="Arial" charset="0"/>
                <a:cs typeface="Arial" charset="0"/>
              </a:rPr>
              <a:t>Power profile</a:t>
            </a:r>
          </a:p>
        </p:txBody>
      </p:sp>
      <p:sp>
        <p:nvSpPr>
          <p:cNvPr id="40" name="Title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pitchFamily="2" charset="0"/>
              </a:rPr>
              <a:t>Several Feedback Loops Required</a:t>
            </a:r>
          </a:p>
        </p:txBody>
      </p:sp>
      <p:sp>
        <p:nvSpPr>
          <p:cNvPr id="2" name="Oval 1"/>
          <p:cNvSpPr/>
          <p:nvPr/>
        </p:nvSpPr>
        <p:spPr>
          <a:xfrm>
            <a:off x="757238" y="1500183"/>
            <a:ext cx="10315575" cy="4972051"/>
          </a:xfrm>
          <a:prstGeom prst="ellipse">
            <a:avLst/>
          </a:prstGeom>
          <a:noFill/>
          <a:ln w="63500">
            <a:solidFill>
              <a:srgbClr val="FFE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1851216" y="3304095"/>
            <a:ext cx="2227429" cy="604959"/>
          </a:xfrm>
          <a:prstGeom prst="rect">
            <a:avLst/>
          </a:prstGeom>
          <a:noFill/>
        </p:spPr>
        <p:txBody>
          <a:bodyPr spcFirstLastPara="1" wrap="none" lIns="121920" tIns="60960" rIns="121920" bIns="60960" numCol="1">
            <a:prstTxWarp prst="textArchUp">
              <a:avLst>
                <a:gd name="adj" fmla="val 11305767"/>
              </a:avLst>
            </a:prstTxWarp>
            <a:spAutoFit/>
          </a:bodyPr>
          <a:lstStyle/>
          <a:p>
            <a:pPr algn="ctr"/>
            <a:r>
              <a:rPr lang="en-US" sz="2000" i="1">
                <a:ln w="0"/>
              </a:rPr>
              <a:t>Clock phase</a:t>
            </a:r>
          </a:p>
        </p:txBody>
      </p:sp>
    </p:spTree>
    <p:extLst>
      <p:ext uri="{BB962C8B-B14F-4D97-AF65-F5344CB8AC3E}">
        <p14:creationId xmlns:p14="http://schemas.microsoft.com/office/powerpoint/2010/main" val="1249541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by Leroy and LK" id="{5C701FE8-8772-DC4A-A466-1D9F776943ED}" vid="{5629DB98-37A3-2A4C-98B6-D07A3357C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5F58A8E51B5C41B94CCEF27BE182B0" ma:contentTypeVersion="10" ma:contentTypeDescription="Create a new document." ma:contentTypeScope="" ma:versionID="2e582a425373d2529f0cf5f851047654">
  <xsd:schema xmlns:xsd="http://www.w3.org/2001/XMLSchema" xmlns:xs="http://www.w3.org/2001/XMLSchema" xmlns:p="http://schemas.microsoft.com/office/2006/metadata/properties" xmlns:ns2="0628903d-bf53-470e-a4ae-bd0d08783e7e" xmlns:ns3="34167907-c4e7-4575-93dc-52dea49e5673" targetNamespace="http://schemas.microsoft.com/office/2006/metadata/properties" ma:root="true" ma:fieldsID="13c1628ec50777bc4fe13dc5c5080d65" ns2:_="" ns3:_="">
    <xsd:import namespace="0628903d-bf53-470e-a4ae-bd0d08783e7e"/>
    <xsd:import namespace="34167907-c4e7-4575-93dc-52dea49e567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28903d-bf53-470e-a4ae-bd0d08783e7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167907-c4e7-4575-93dc-52dea49e56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CF3F7B-5E69-4F54-91BA-96FE1CC30EA4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0628903d-bf53-470e-a4ae-bd0d08783e7e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34167907-c4e7-4575-93dc-52dea49e567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10C2BF-8881-454F-93BE-ECBCBAD290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28903d-bf53-470e-a4ae-bd0d08783e7e"/>
    <ds:schemaRef ds:uri="34167907-c4e7-4575-93dc-52dea49e56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F452D8-BAF8-4114-9F18-96CF216CFE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596</Words>
  <Application>Microsoft Macintosh PowerPoint</Application>
  <PresentationFormat>Widescreen</PresentationFormat>
  <Paragraphs>191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ＭＳ Ｐゴシック</vt:lpstr>
      <vt:lpstr>ヒラギノ角ゴ Pro W3</vt:lpstr>
      <vt:lpstr>Arial</vt:lpstr>
      <vt:lpstr>Arial Black</vt:lpstr>
      <vt:lpstr>Calibri</vt:lpstr>
      <vt:lpstr>Helvetica</vt:lpstr>
      <vt:lpstr>Times</vt:lpstr>
      <vt:lpstr>Times New Roman</vt:lpstr>
      <vt:lpstr>Office Theme</vt:lpstr>
      <vt:lpstr>Ultra-low Power for Always-on with Minima Dynamic Margining </vt:lpstr>
      <vt:lpstr>Lowering Voltage and Energy in Real Time 101</vt:lpstr>
      <vt:lpstr>PowerPoint Presentation</vt:lpstr>
      <vt:lpstr>With E= CV2, Much Left on the Table</vt:lpstr>
      <vt:lpstr>Real-World Measurement Examples</vt:lpstr>
      <vt:lpstr>The Challenge</vt:lpstr>
      <vt:lpstr>Solution: Margin Dynamically</vt:lpstr>
      <vt:lpstr>Create Feedback Loop with In-Situ Monitors</vt:lpstr>
      <vt:lpstr>Several Feedback Loops Required</vt:lpstr>
      <vt:lpstr>Loops in Dynamic Margining</vt:lpstr>
      <vt:lpstr>1st Feedback Loop Measurements</vt:lpstr>
      <vt:lpstr>2nd-Order Benefits: Power Distribution</vt:lpstr>
      <vt:lpstr>Minima: The Product</vt:lpstr>
      <vt:lpstr>Final Thoughts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 Koskinen</dc:creator>
  <cp:lastModifiedBy>Lauri Koskinen</cp:lastModifiedBy>
  <cp:revision>1</cp:revision>
  <cp:lastPrinted>2019-09-08T09:46:32Z</cp:lastPrinted>
  <dcterms:created xsi:type="dcterms:W3CDTF">2018-03-08T08:18:42Z</dcterms:created>
  <dcterms:modified xsi:type="dcterms:W3CDTF">2019-09-08T09:47:28Z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0x010100FC5F58A8E51B5C41B94CCEF27BE182B0</vt:lpwstr>
  </property>
</Properties>
</file>