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346" r:id="rId2"/>
    <p:sldId id="329" r:id="rId3"/>
    <p:sldId id="310" r:id="rId4"/>
    <p:sldId id="275" r:id="rId5"/>
    <p:sldId id="309" r:id="rId6"/>
    <p:sldId id="317" r:id="rId7"/>
    <p:sldId id="335" r:id="rId8"/>
    <p:sldId id="334" r:id="rId9"/>
    <p:sldId id="336" r:id="rId10"/>
    <p:sldId id="339" r:id="rId11"/>
    <p:sldId id="340" r:id="rId12"/>
    <p:sldId id="342" r:id="rId13"/>
    <p:sldId id="278" r:id="rId14"/>
    <p:sldId id="297" r:id="rId15"/>
    <p:sldId id="328" r:id="rId16"/>
    <p:sldId id="316" r:id="rId17"/>
    <p:sldId id="323" r:id="rId18"/>
    <p:sldId id="322" r:id="rId19"/>
    <p:sldId id="276" r:id="rId20"/>
    <p:sldId id="315" r:id="rId21"/>
    <p:sldId id="298" r:id="rId22"/>
    <p:sldId id="299" r:id="rId23"/>
    <p:sldId id="300" r:id="rId24"/>
    <p:sldId id="301" r:id="rId25"/>
    <p:sldId id="327" r:id="rId26"/>
    <p:sldId id="324" r:id="rId27"/>
    <p:sldId id="302" r:id="rId28"/>
    <p:sldId id="319" r:id="rId29"/>
    <p:sldId id="303" r:id="rId30"/>
    <p:sldId id="304" r:id="rId31"/>
    <p:sldId id="320" r:id="rId32"/>
    <p:sldId id="305" r:id="rId33"/>
    <p:sldId id="312" r:id="rId34"/>
    <p:sldId id="344" r:id="rId35"/>
    <p:sldId id="345" r:id="rId3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FF"/>
          </a:solidFill>
        </a:fill>
      </a:tcStyle>
    </a:wholeTbl>
    <a:band2H>
      <a:tcTxStyle/>
      <a:tcStyle>
        <a:tcBdr/>
        <a:fill>
          <a:solidFill>
            <a:srgbClr val="E6F6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FFFDD"/>
          </a:solidFill>
        </a:fill>
      </a:tcStyle>
    </a:wholeTbl>
    <a:band2H>
      <a:tcTxStyle/>
      <a:tcStyle>
        <a:tcBdr/>
        <a:fill>
          <a:solidFill>
            <a:srgbClr val="FFFF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6F6"/>
          </a:solidFill>
        </a:fill>
      </a:tcStyle>
    </a:wholeTbl>
    <a:band2H>
      <a:tcTxStyle/>
      <a:tcStyle>
        <a:tcBdr/>
        <a:fill>
          <a:solidFill>
            <a:srgbClr val="E6F3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57" autoAdjust="0"/>
    <p:restoredTop sz="94647" autoAdjust="0"/>
  </p:normalViewPr>
  <p:slideViewPr>
    <p:cSldViewPr snapToGrid="0">
      <p:cViewPr varScale="1">
        <p:scale>
          <a:sx n="81" d="100"/>
          <a:sy n="81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9" name="Shape 2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9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Picture 2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2" y="1816100"/>
            <a:ext cx="12192003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9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131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132" name="Title Text"/>
          <p:cNvSpPr txBox="1">
            <a:spLocks noGrp="1"/>
          </p:cNvSpPr>
          <p:nvPr>
            <p:ph type="title"/>
          </p:nvPr>
        </p:nvSpPr>
        <p:spPr>
          <a:xfrm>
            <a:off x="8839200" y="274638"/>
            <a:ext cx="27432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274638"/>
            <a:ext cx="80264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2" descr="Picture 2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2" y="1816100"/>
            <a:ext cx="12192003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51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itle Text"/>
          <p:cNvSpPr txBox="1">
            <a:spLocks noGrp="1"/>
          </p:cNvSpPr>
          <p:nvPr>
            <p:ph type="title"/>
          </p:nvPr>
        </p:nvSpPr>
        <p:spPr>
          <a:xfrm>
            <a:off x="3694791" y="73025"/>
            <a:ext cx="9948335" cy="1143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53" name="Body Level One…"/>
          <p:cNvSpPr txBox="1">
            <a:spLocks noGrp="1"/>
          </p:cNvSpPr>
          <p:nvPr>
            <p:ph type="body" idx="1"/>
          </p:nvPr>
        </p:nvSpPr>
        <p:spPr>
          <a:xfrm>
            <a:off x="220134" y="1574801"/>
            <a:ext cx="11751733" cy="4949825"/>
          </a:xfrm>
          <a:prstGeom prst="rect">
            <a:avLst/>
          </a:prstGeom>
        </p:spPr>
        <p:txBody>
          <a:bodyPr/>
          <a:lstStyle>
            <a:lvl1pPr>
              <a:buClr>
                <a:srgbClr val="3366CC"/>
              </a:buClr>
              <a:buChar char="❑"/>
            </a:lvl1pPr>
            <a:lvl2pPr>
              <a:buClr>
                <a:srgbClr val="3366CC"/>
              </a:buClr>
            </a:lvl2pPr>
            <a:lvl3pPr>
              <a:buClr>
                <a:srgbClr val="3366CC"/>
              </a:buClr>
            </a:lvl3pPr>
            <a:lvl4pPr>
              <a:buClr>
                <a:srgbClr val="3366CC"/>
              </a:buClr>
            </a:lvl4pPr>
            <a:lvl5pPr>
              <a:buClr>
                <a:srgbClr val="3366CC"/>
              </a:buCl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6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200"/>
              </a:spcBef>
              <a:buClrTx/>
              <a:buSzTx/>
              <a:buNone/>
              <a:defRPr sz="2000"/>
            </a:lvl1pPr>
            <a:lvl2pPr marL="0" indent="457200">
              <a:spcBef>
                <a:spcPts val="1200"/>
              </a:spcBef>
              <a:buClrTx/>
              <a:buSzTx/>
              <a:buNone/>
              <a:defRPr sz="2000"/>
            </a:lvl2pPr>
            <a:lvl3pPr marL="0" indent="914400">
              <a:spcBef>
                <a:spcPts val="1200"/>
              </a:spcBef>
              <a:buClrTx/>
              <a:buSzTx/>
              <a:buNone/>
              <a:defRPr sz="2000"/>
            </a:lvl3pPr>
            <a:lvl4pPr marL="0" indent="1371600">
              <a:spcBef>
                <a:spcPts val="1200"/>
              </a:spcBef>
              <a:buClrTx/>
              <a:buSzTx/>
              <a:buNone/>
              <a:defRPr sz="2000"/>
            </a:lvl4pPr>
            <a:lvl5pPr marL="0" indent="1828800">
              <a:spcBef>
                <a:spcPts val="12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73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3694791" y="73025"/>
            <a:ext cx="9948335" cy="1143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0133" y="1574801"/>
            <a:ext cx="5774267" cy="4949825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buClr>
                <a:srgbClr val="3366CC"/>
              </a:buClr>
              <a:buChar char="❑"/>
              <a:defRPr sz="2800"/>
            </a:lvl1pPr>
            <a:lvl2pPr marL="790575" indent="-333375">
              <a:spcBef>
                <a:spcPts val="1600"/>
              </a:spcBef>
              <a:buClr>
                <a:srgbClr val="3366CC"/>
              </a:buClr>
              <a:defRPr sz="2800"/>
            </a:lvl2pPr>
            <a:lvl3pPr marL="1234439" indent="-320039">
              <a:spcBef>
                <a:spcPts val="1600"/>
              </a:spcBef>
              <a:buClr>
                <a:srgbClr val="3366CC"/>
              </a:buClr>
              <a:defRPr sz="2800"/>
            </a:lvl3pPr>
            <a:lvl4pPr marL="1727200" indent="-355600">
              <a:spcBef>
                <a:spcPts val="1600"/>
              </a:spcBef>
              <a:buClr>
                <a:srgbClr val="3366CC"/>
              </a:buClr>
              <a:defRPr sz="2800"/>
            </a:lvl4pPr>
            <a:lvl5pPr marL="2184400" indent="-355600">
              <a:spcBef>
                <a:spcPts val="1600"/>
              </a:spcBef>
              <a:buClr>
                <a:srgbClr val="3366CC"/>
              </a:buCl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8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400"/>
              </a:spcBef>
              <a:buClrTx/>
              <a:buSzTx/>
              <a:buNone/>
              <a:defRPr sz="2400"/>
            </a:lvl1pPr>
            <a:lvl2pPr marL="0" indent="457200">
              <a:spcBef>
                <a:spcPts val="1400"/>
              </a:spcBef>
              <a:buClrTx/>
              <a:buSzTx/>
              <a:buNone/>
              <a:defRPr sz="2400"/>
            </a:lvl2pPr>
            <a:lvl3pPr marL="0" indent="914400">
              <a:spcBef>
                <a:spcPts val="1400"/>
              </a:spcBef>
              <a:buClrTx/>
              <a:buSzTx/>
              <a:buNone/>
              <a:defRPr sz="2400"/>
            </a:lvl3pPr>
            <a:lvl4pPr marL="0" indent="1371600">
              <a:spcBef>
                <a:spcPts val="1400"/>
              </a:spcBef>
              <a:buClrTx/>
              <a:buSzTx/>
              <a:buNone/>
              <a:defRPr sz="2400"/>
            </a:lvl4pPr>
            <a:lvl5pPr marL="0" indent="1828800">
              <a:spcBef>
                <a:spcPts val="14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400"/>
              </a:spcBef>
              <a:buClrTx/>
              <a:buSzTx/>
              <a:buNone/>
              <a:defRPr sz="2400"/>
            </a:lvl1pPr>
          </a:lstStyle>
          <a:p>
            <a:pPr marL="0" indent="0">
              <a:spcBef>
                <a:spcPts val="1400"/>
              </a:spcBef>
              <a:buClrTx/>
              <a:buSzTx/>
              <a:buNone/>
              <a:defRPr sz="2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itle Text"/>
          <p:cNvSpPr txBox="1">
            <a:spLocks noGrp="1"/>
          </p:cNvSpPr>
          <p:nvPr>
            <p:ph type="title"/>
          </p:nvPr>
        </p:nvSpPr>
        <p:spPr>
          <a:xfrm>
            <a:off x="3694791" y="73025"/>
            <a:ext cx="9948335" cy="1143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6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15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217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1900"/>
              </a:spcBef>
              <a:buClr>
                <a:srgbClr val="3366CC"/>
              </a:buClr>
              <a:buChar char="❑"/>
              <a:defRPr sz="3200"/>
            </a:lvl1pPr>
            <a:lvl2pPr>
              <a:spcBef>
                <a:spcPts val="1900"/>
              </a:spcBef>
              <a:buClr>
                <a:srgbClr val="3366CC"/>
              </a:buClr>
              <a:defRPr sz="3200"/>
            </a:lvl2pPr>
            <a:lvl3pPr>
              <a:spcBef>
                <a:spcPts val="1900"/>
              </a:spcBef>
              <a:buClr>
                <a:srgbClr val="3366CC"/>
              </a:buClr>
              <a:defRPr sz="3200"/>
            </a:lvl3pPr>
            <a:lvl4pPr marL="1737360" indent="-365760">
              <a:spcBef>
                <a:spcPts val="1900"/>
              </a:spcBef>
              <a:buClr>
                <a:srgbClr val="3366CC"/>
              </a:buClr>
              <a:defRPr sz="3200"/>
            </a:lvl4pPr>
            <a:lvl5pPr marL="2194560" indent="-365760">
              <a:spcBef>
                <a:spcPts val="1900"/>
              </a:spcBef>
              <a:buClr>
                <a:srgbClr val="3366CC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8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ClrTx/>
              <a:buSzTx/>
              <a:buNone/>
              <a:defRPr sz="1400"/>
            </a:lvl1pPr>
          </a:lstStyle>
          <a:p>
            <a:pPr marL="0" indent="0">
              <a:spcBef>
                <a:spcPts val="800"/>
              </a:spcBef>
              <a:buClrTx/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2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le Text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22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ClrTx/>
              <a:buSzTx/>
              <a:buNone/>
              <a:defRPr sz="1400"/>
            </a:lvl1pPr>
            <a:lvl2pPr marL="0" indent="457200">
              <a:spcBef>
                <a:spcPts val="800"/>
              </a:spcBef>
              <a:buClrTx/>
              <a:buSzTx/>
              <a:buNone/>
              <a:defRPr sz="1400"/>
            </a:lvl2pPr>
            <a:lvl3pPr marL="0" indent="914400">
              <a:spcBef>
                <a:spcPts val="800"/>
              </a:spcBef>
              <a:buClrTx/>
              <a:buSzTx/>
              <a:buNone/>
              <a:defRPr sz="1400"/>
            </a:lvl3pPr>
            <a:lvl4pPr marL="0" indent="1371600">
              <a:spcBef>
                <a:spcPts val="800"/>
              </a:spcBef>
              <a:buClrTx/>
              <a:buSzTx/>
              <a:buNone/>
              <a:defRPr sz="1400"/>
            </a:lvl4pPr>
            <a:lvl5pPr marL="0" indent="1828800">
              <a:spcBef>
                <a:spcPts val="8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3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35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200"/>
              </a:spcBef>
              <a:buClrTx/>
              <a:buSzTx/>
              <a:buNone/>
              <a:defRPr sz="2000"/>
            </a:lvl1pPr>
            <a:lvl2pPr marL="0" indent="457200">
              <a:spcBef>
                <a:spcPts val="1200"/>
              </a:spcBef>
              <a:buClrTx/>
              <a:buSzTx/>
              <a:buNone/>
              <a:defRPr sz="2000"/>
            </a:lvl2pPr>
            <a:lvl3pPr marL="0" indent="914400">
              <a:spcBef>
                <a:spcPts val="1200"/>
              </a:spcBef>
              <a:buClrTx/>
              <a:buSzTx/>
              <a:buNone/>
              <a:defRPr sz="2000"/>
            </a:lvl3pPr>
            <a:lvl4pPr marL="0" indent="1371600">
              <a:spcBef>
                <a:spcPts val="1200"/>
              </a:spcBef>
              <a:buClrTx/>
              <a:buSzTx/>
              <a:buNone/>
              <a:defRPr sz="2000"/>
            </a:lvl4pPr>
            <a:lvl5pPr marL="0" indent="1828800">
              <a:spcBef>
                <a:spcPts val="12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39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itle Text"/>
          <p:cNvSpPr txBox="1">
            <a:spLocks noGrp="1"/>
          </p:cNvSpPr>
          <p:nvPr>
            <p:ph type="title"/>
          </p:nvPr>
        </p:nvSpPr>
        <p:spPr>
          <a:xfrm>
            <a:off x="3694791" y="73025"/>
            <a:ext cx="9948335" cy="1143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41" name="Body Level One…"/>
          <p:cNvSpPr txBox="1">
            <a:spLocks noGrp="1"/>
          </p:cNvSpPr>
          <p:nvPr>
            <p:ph type="body" idx="1"/>
          </p:nvPr>
        </p:nvSpPr>
        <p:spPr>
          <a:xfrm>
            <a:off x="220134" y="1574801"/>
            <a:ext cx="11751733" cy="4949825"/>
          </a:xfrm>
          <a:prstGeom prst="rect">
            <a:avLst/>
          </a:prstGeom>
        </p:spPr>
        <p:txBody>
          <a:bodyPr/>
          <a:lstStyle>
            <a:lvl1pPr>
              <a:buClr>
                <a:srgbClr val="3366CC"/>
              </a:buClr>
              <a:buChar char="❑"/>
            </a:lvl1pPr>
            <a:lvl2pPr>
              <a:buClr>
                <a:srgbClr val="3366CC"/>
              </a:buClr>
            </a:lvl2pPr>
            <a:lvl3pPr>
              <a:buClr>
                <a:srgbClr val="3366CC"/>
              </a:buClr>
            </a:lvl3pPr>
            <a:lvl4pPr>
              <a:buClr>
                <a:srgbClr val="3366CC"/>
              </a:buClr>
            </a:lvl4pPr>
            <a:lvl5pPr>
              <a:buClr>
                <a:srgbClr val="3366CC"/>
              </a:buCl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12192000" cy="561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1468" y="6648450"/>
            <a:ext cx="141064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50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" y="332873"/>
            <a:ext cx="3209580" cy="838615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Title Text"/>
          <p:cNvSpPr txBox="1">
            <a:spLocks noGrp="1"/>
          </p:cNvSpPr>
          <p:nvPr>
            <p:ph type="title"/>
          </p:nvPr>
        </p:nvSpPr>
        <p:spPr>
          <a:xfrm>
            <a:off x="9033934" y="101601"/>
            <a:ext cx="2937933" cy="6423025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52" name="Body Level One…"/>
          <p:cNvSpPr txBox="1">
            <a:spLocks noGrp="1"/>
          </p:cNvSpPr>
          <p:nvPr>
            <p:ph type="body" idx="1"/>
          </p:nvPr>
        </p:nvSpPr>
        <p:spPr>
          <a:xfrm>
            <a:off x="220133" y="101601"/>
            <a:ext cx="8610600" cy="6423025"/>
          </a:xfrm>
          <a:prstGeom prst="rect">
            <a:avLst/>
          </a:prstGeom>
        </p:spPr>
        <p:txBody>
          <a:bodyPr/>
          <a:lstStyle>
            <a:lvl1pPr>
              <a:buClr>
                <a:srgbClr val="3366CC"/>
              </a:buClr>
              <a:buChar char="❑"/>
            </a:lvl1pPr>
            <a:lvl2pPr>
              <a:buClr>
                <a:srgbClr val="3366CC"/>
              </a:buClr>
            </a:lvl2pPr>
            <a:lvl3pPr>
              <a:buClr>
                <a:srgbClr val="3366CC"/>
              </a:buClr>
            </a:lvl3pPr>
            <a:lvl4pPr>
              <a:buClr>
                <a:srgbClr val="3366CC"/>
              </a:buClr>
            </a:lvl4pPr>
            <a:lvl5pPr>
              <a:buClr>
                <a:srgbClr val="3366CC"/>
              </a:buCl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5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47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 sz="2800"/>
            </a:lvl1pPr>
            <a:lvl2pPr marL="790575" indent="-333375">
              <a:spcBef>
                <a:spcPts val="1600"/>
              </a:spcBef>
              <a:defRPr sz="2800"/>
            </a:lvl2pPr>
            <a:lvl3pPr marL="1234439" indent="-320039">
              <a:spcBef>
                <a:spcPts val="1600"/>
              </a:spcBef>
              <a:defRPr sz="2800"/>
            </a:lvl3pPr>
            <a:lvl4pPr marL="1727200" indent="-355600">
              <a:spcBef>
                <a:spcPts val="1600"/>
              </a:spcBef>
              <a:defRPr sz="2800"/>
            </a:lvl4pPr>
            <a:lvl5pPr marL="2184400" indent="-355600">
              <a:spcBef>
                <a:spcPts val="1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7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59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400"/>
              </a:spcBef>
              <a:buClrTx/>
              <a:buSzTx/>
              <a:buNone/>
              <a:defRPr sz="2400"/>
            </a:lvl1pPr>
            <a:lvl2pPr marL="0" indent="457200">
              <a:spcBef>
                <a:spcPts val="1400"/>
              </a:spcBef>
              <a:buClrTx/>
              <a:buSzTx/>
              <a:buNone/>
              <a:defRPr sz="2400"/>
            </a:lvl2pPr>
            <a:lvl3pPr marL="0" indent="914400">
              <a:spcBef>
                <a:spcPts val="1400"/>
              </a:spcBef>
              <a:buClrTx/>
              <a:buSzTx/>
              <a:buNone/>
              <a:defRPr sz="2400"/>
            </a:lvl3pPr>
            <a:lvl4pPr marL="0" indent="1371600">
              <a:spcBef>
                <a:spcPts val="1400"/>
              </a:spcBef>
              <a:buClrTx/>
              <a:buSzTx/>
              <a:buNone/>
              <a:defRPr sz="2400"/>
            </a:lvl4pPr>
            <a:lvl5pPr marL="0" indent="1828800">
              <a:spcBef>
                <a:spcPts val="14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400"/>
              </a:spcBef>
              <a:buClrTx/>
              <a:buSzTx/>
              <a:buNone/>
              <a:defRPr sz="2400"/>
            </a:lvl1pPr>
          </a:lstStyle>
          <a:p>
            <a:pPr marL="0" indent="0">
              <a:spcBef>
                <a:spcPts val="1400"/>
              </a:spcBef>
              <a:buClrTx/>
              <a:buSzTx/>
              <a:buNone/>
              <a:defRPr sz="2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0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72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1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83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1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93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1900"/>
              </a:spcBef>
              <a:defRPr sz="3200"/>
            </a:lvl1pPr>
            <a:lvl2pPr>
              <a:spcBef>
                <a:spcPts val="1900"/>
              </a:spcBef>
              <a:defRPr sz="3200"/>
            </a:lvl2pPr>
            <a:lvl3pPr>
              <a:spcBef>
                <a:spcPts val="1900"/>
              </a:spcBef>
              <a:defRPr sz="3200"/>
            </a:lvl3pPr>
            <a:lvl4pPr marL="1737360" indent="-365760">
              <a:spcBef>
                <a:spcPts val="1900"/>
              </a:spcBef>
              <a:defRPr sz="3200"/>
            </a:lvl4pPr>
            <a:lvl5pPr marL="2194560" indent="-365760">
              <a:spcBef>
                <a:spcPts val="19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ClrTx/>
              <a:buSzTx/>
              <a:buNone/>
              <a:defRPr sz="1400"/>
            </a:lvl1pPr>
          </a:lstStyle>
          <a:p>
            <a:pPr marL="0" indent="0">
              <a:spcBef>
                <a:spcPts val="800"/>
              </a:spcBef>
              <a:buClrTx/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4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106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0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ClrTx/>
              <a:buSzTx/>
              <a:buNone/>
              <a:defRPr sz="1400"/>
            </a:lvl1pPr>
            <a:lvl2pPr marL="0" indent="457200">
              <a:spcBef>
                <a:spcPts val="800"/>
              </a:spcBef>
              <a:buClrTx/>
              <a:buSzTx/>
              <a:buNone/>
              <a:defRPr sz="1400"/>
            </a:lvl2pPr>
            <a:lvl3pPr marL="0" indent="914400">
              <a:spcBef>
                <a:spcPts val="800"/>
              </a:spcBef>
              <a:buClrTx/>
              <a:buSzTx/>
              <a:buNone/>
              <a:defRPr sz="1400"/>
            </a:lvl3pPr>
            <a:lvl4pPr marL="0" indent="1371600">
              <a:spcBef>
                <a:spcPts val="800"/>
              </a:spcBef>
              <a:buClrTx/>
              <a:buSzTx/>
              <a:buNone/>
              <a:defRPr sz="1400"/>
            </a:lvl4pPr>
            <a:lvl5pPr marL="0" indent="1828800">
              <a:spcBef>
                <a:spcPts val="8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7" name="Picture 10" descr="Picture 10"/>
          <p:cNvPicPr>
            <a:picLocks noChangeAspect="1"/>
          </p:cNvPicPr>
          <p:nvPr/>
        </p:nvPicPr>
        <p:blipFill>
          <a:blip r:embed="rId2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119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01918" y="6519864"/>
            <a:ext cx="141064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10" descr="Picture 10"/>
          <p:cNvPicPr>
            <a:picLocks noChangeAspect="1"/>
          </p:cNvPicPr>
          <p:nvPr/>
        </p:nvPicPr>
        <p:blipFill>
          <a:blip r:embed="rId23"/>
          <a:srcRect l="3125" r="781"/>
          <a:stretch>
            <a:fillRect/>
          </a:stretch>
        </p:blipFill>
        <p:spPr>
          <a:xfrm>
            <a:off x="-6352" y="1839914"/>
            <a:ext cx="12192003" cy="50419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16"/>
          <p:cNvSpPr txBox="1"/>
          <p:nvPr/>
        </p:nvSpPr>
        <p:spPr>
          <a:xfrm>
            <a:off x="11305118" y="6672264"/>
            <a:ext cx="65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900"/>
            </a:pPr>
            <a:endParaRPr sz="900"/>
          </a:p>
        </p:txBody>
      </p:sp>
      <p:sp>
        <p:nvSpPr>
          <p:cNvPr id="5" name="Line 5"/>
          <p:cNvSpPr/>
          <p:nvPr/>
        </p:nvSpPr>
        <p:spPr>
          <a:xfrm>
            <a:off x="3251200" y="2895601"/>
            <a:ext cx="0" cy="457201"/>
          </a:xfrm>
          <a:prstGeom prst="line">
            <a:avLst/>
          </a:prstGeom>
          <a:ln>
            <a:solidFill>
              <a:srgbClr val="7D7B7C"/>
            </a:solidFill>
          </a:ln>
        </p:spPr>
        <p:txBody>
          <a:bodyPr lIns="45719" rIns="45719"/>
          <a:lstStyle/>
          <a:p>
            <a:endParaRPr sz="240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p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▪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✓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3pPr>
      <a:lvl4pPr marL="1676400" marR="0" indent="-3048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•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4pPr>
      <a:lvl5pPr marL="2011679" marR="0" indent="-18287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»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5pPr>
      <a:lvl6pPr marL="2489200" marR="0" indent="-2032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»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6pPr>
      <a:lvl7pPr marL="2946400" marR="0" indent="-2032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»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7pPr>
      <a:lvl8pPr marL="3403600" marR="0" indent="-2032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»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8pPr>
      <a:lvl9pPr marL="3860800" marR="0" indent="-20320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C12B0D"/>
        </a:buClr>
        <a:buSzPct val="100000"/>
        <a:buFontTx/>
        <a:buChar char="»"/>
        <a:tabLst/>
        <a:defRPr sz="1600" b="1" i="0" u="none" strike="noStrike" cap="none" spc="0" baseline="0">
          <a:ln>
            <a:noFill/>
          </a:ln>
          <a:solidFill>
            <a:srgbClr val="29292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rlando@chuanfeixin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9850439" y="6519864"/>
            <a:ext cx="64120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pic>
        <p:nvPicPr>
          <p:cNvPr id="262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292" y="369851"/>
            <a:ext cx="3610777" cy="125792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63" name="TextBox 1"/>
          <p:cNvSpPr txBox="1"/>
          <p:nvPr/>
        </p:nvSpPr>
        <p:spPr>
          <a:xfrm>
            <a:off x="5048011" y="3252240"/>
            <a:ext cx="1605566" cy="64633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r>
              <a:rPr lang="en-US" sz="3600" dirty="0"/>
              <a:t>OTP IP</a:t>
            </a:r>
            <a:endParaRPr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46451" y="4251325"/>
            <a:ext cx="5009515" cy="1197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dirty="0">
                <a:sym typeface="+mn-ea"/>
                <a:hlinkClick r:id="rId3"/>
              </a:rPr>
              <a:t>rorlando@chuangfeixin.com</a:t>
            </a:r>
          </a:p>
          <a:p>
            <a:pPr algn="ctr"/>
            <a:r>
              <a:rPr lang="en-US" dirty="0">
                <a:solidFill>
                  <a:srgbClr val="0070C0"/>
                </a:solidFill>
                <a:hlinkClick r:id="rId3"/>
              </a:rPr>
              <a:t>wangzhigang@chuangfeixin.com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/>
              <a:t>WWW.CFX-Tech.COM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66025" y="2403475"/>
            <a:ext cx="2540000" cy="5207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r>
              <a:rPr lang="zh-CN" altLang="en-US" sz="2800"/>
              <a:t>Zhuhai, China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43101" y="2403476"/>
            <a:ext cx="326326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中国智造，创芯中国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4KB MTP Specifications</a:t>
            </a:r>
            <a:endParaRPr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F144DD-C8CB-4D49-BFF4-D780FD40D6BF}"/>
              </a:ext>
            </a:extLst>
          </p:cNvPr>
          <p:cNvSpPr/>
          <p:nvPr/>
        </p:nvSpPr>
        <p:spPr>
          <a:xfrm>
            <a:off x="2786263" y="1381281"/>
            <a:ext cx="62668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MTP Cell :1.5V device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IP Size : 0.283mm^2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Byte Access Time :0.1μs (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Bit Program Time : 0.1ms (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Operating Current : </a:t>
            </a:r>
          </a:p>
          <a:p>
            <a:r>
              <a:rPr lang="pt-BR" sz="2800" b="0" dirty="0">
                <a:latin typeface="Arial" panose="020B0604020202020204" pitchFamily="34" charset="0"/>
                <a:cs typeface="Arial" panose="020B0604020202020204" pitchFamily="34" charset="0"/>
              </a:rPr>
              <a:t>	IVDD_R: 520 μA (typ)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	IVDD_P: 920 </a:t>
            </a:r>
            <a:r>
              <a:rPr lang="el-GR" sz="2800" b="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A(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Standby Current :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	IVDD_SB : 0.1</a:t>
            </a:r>
            <a:r>
              <a:rPr lang="el-GR" sz="2800" b="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A(max) </a:t>
            </a:r>
          </a:p>
        </p:txBody>
      </p:sp>
    </p:spTree>
    <p:extLst>
      <p:ext uri="{BB962C8B-B14F-4D97-AF65-F5344CB8AC3E}">
        <p14:creationId xmlns:p14="http://schemas.microsoft.com/office/powerpoint/2010/main" val="40629039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512Kb OTP Specifications</a:t>
            </a:r>
            <a:endParaRPr sz="3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D9ADF2-60B2-44E7-9F81-2EB250D91FB6}"/>
              </a:ext>
            </a:extLst>
          </p:cNvPr>
          <p:cNvGrpSpPr/>
          <p:nvPr/>
        </p:nvGrpSpPr>
        <p:grpSpPr>
          <a:xfrm>
            <a:off x="1607128" y="2078182"/>
            <a:ext cx="10268188" cy="3328092"/>
            <a:chOff x="561975" y="1341120"/>
            <a:chExt cx="13043924" cy="5016500"/>
          </a:xfrm>
        </p:grpSpPr>
        <p:pic>
          <p:nvPicPr>
            <p:cNvPr id="15" name="图片 3">
              <a:extLst>
                <a:ext uri="{FF2B5EF4-FFF2-40B4-BE49-F238E27FC236}">
                  <a16:creationId xmlns:a16="http://schemas.microsoft.com/office/drawing/2014/main" id="{2D694EDE-AAE9-49A0-A3EF-2DBE56BC1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975" y="1341120"/>
              <a:ext cx="7631430" cy="5016500"/>
            </a:xfrm>
            <a:prstGeom prst="rect">
              <a:avLst/>
            </a:prstGeom>
          </p:spPr>
        </p:pic>
        <p:sp>
          <p:nvSpPr>
            <p:cNvPr id="16" name="文本框 5">
              <a:extLst>
                <a:ext uri="{FF2B5EF4-FFF2-40B4-BE49-F238E27FC236}">
                  <a16:creationId xmlns:a16="http://schemas.microsoft.com/office/drawing/2014/main" id="{01F5E6A8-C8AE-4C7A-A0E2-CBF25D5699BF}"/>
                </a:ext>
              </a:extLst>
            </p:cNvPr>
            <p:cNvSpPr txBox="1"/>
            <p:nvPr/>
          </p:nvSpPr>
          <p:spPr>
            <a:xfrm>
              <a:off x="8535742" y="1398519"/>
              <a:ext cx="5070157" cy="4592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/>
                <a:t>Process: Silterra110nm 1.5V/3.3V Ultra Low Leakage Logic Process</a:t>
              </a:r>
            </a:p>
            <a:p>
              <a:endParaRPr lang="en-US" altLang="zh-CN" sz="1600" dirty="0"/>
            </a:p>
            <a:p>
              <a:r>
                <a:rPr lang="en-US" altLang="zh-CN" sz="1600" dirty="0"/>
                <a:t>Density: 16Kx32bits</a:t>
              </a:r>
            </a:p>
            <a:p>
              <a:endParaRPr lang="en-US" altLang="zh-CN" sz="1600" dirty="0"/>
            </a:p>
            <a:p>
              <a:r>
                <a:rPr lang="en-US" altLang="zh-CN" sz="1600" dirty="0"/>
                <a:t>Bit Program Operation</a:t>
              </a:r>
            </a:p>
            <a:p>
              <a:endParaRPr lang="en-US" altLang="zh-CN" sz="1600" dirty="0"/>
            </a:p>
            <a:p>
              <a:r>
                <a:rPr lang="en-US" altLang="zh-CN" sz="1600" dirty="0"/>
                <a:t>32bits Read Operation</a:t>
              </a:r>
            </a:p>
            <a:p>
              <a:endParaRPr lang="en-US" altLang="zh-CN" sz="1600" dirty="0"/>
            </a:p>
            <a:p>
              <a:r>
                <a:rPr lang="en-US" altLang="zh-CN" sz="1600" dirty="0"/>
                <a:t>Operation Temperature: -40°C ~ 125°C</a:t>
              </a:r>
            </a:p>
            <a:p>
              <a:endParaRPr lang="en-US" altLang="zh-CN" sz="1600" dirty="0"/>
            </a:p>
            <a:p>
              <a:r>
                <a:rPr lang="en-US" altLang="zh-CN" sz="1600" dirty="0"/>
                <a:t>IP Size: 1340um * 670um</a:t>
              </a:r>
            </a:p>
          </p:txBody>
        </p:sp>
        <p:sp>
          <p:nvSpPr>
            <p:cNvPr id="17" name="文本框 11">
              <a:extLst>
                <a:ext uri="{FF2B5EF4-FFF2-40B4-BE49-F238E27FC236}">
                  <a16:creationId xmlns:a16="http://schemas.microsoft.com/office/drawing/2014/main" id="{C8E7A788-5573-4880-A1F3-003123F900D3}"/>
                </a:ext>
              </a:extLst>
            </p:cNvPr>
            <p:cNvSpPr txBox="1"/>
            <p:nvPr/>
          </p:nvSpPr>
          <p:spPr>
            <a:xfrm>
              <a:off x="4142740" y="3486150"/>
              <a:ext cx="1199807" cy="417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OTP Array</a:t>
              </a:r>
            </a:p>
          </p:txBody>
        </p:sp>
        <p:sp>
          <p:nvSpPr>
            <p:cNvPr id="18" name="文本框 12">
              <a:extLst>
                <a:ext uri="{FF2B5EF4-FFF2-40B4-BE49-F238E27FC236}">
                  <a16:creationId xmlns:a16="http://schemas.microsoft.com/office/drawing/2014/main" id="{9F4BB943-681E-439E-B8A5-2D8036EB79CC}"/>
                </a:ext>
              </a:extLst>
            </p:cNvPr>
            <p:cNvSpPr txBox="1"/>
            <p:nvPr/>
          </p:nvSpPr>
          <p:spPr>
            <a:xfrm>
              <a:off x="1751965" y="3378834"/>
              <a:ext cx="1558202" cy="695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WL</a:t>
              </a:r>
              <a:r>
                <a:rPr lang="en-US" altLang="zh-CN" dirty="0"/>
                <a:t> </a:t>
              </a:r>
              <a:r>
                <a:rPr lang="en-US" altLang="zh-CN" sz="1400" dirty="0"/>
                <a:t>Decoder</a:t>
              </a:r>
            </a:p>
          </p:txBody>
        </p:sp>
        <p:sp>
          <p:nvSpPr>
            <p:cNvPr id="19" name="文本框 13">
              <a:extLst>
                <a:ext uri="{FF2B5EF4-FFF2-40B4-BE49-F238E27FC236}">
                  <a16:creationId xmlns:a16="http://schemas.microsoft.com/office/drawing/2014/main" id="{1037914B-6CEF-4217-A148-DAE3B895346B}"/>
                </a:ext>
              </a:extLst>
            </p:cNvPr>
            <p:cNvSpPr txBox="1"/>
            <p:nvPr/>
          </p:nvSpPr>
          <p:spPr>
            <a:xfrm>
              <a:off x="3833309" y="4558712"/>
              <a:ext cx="1383078" cy="695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BL</a:t>
              </a:r>
              <a:r>
                <a:rPr lang="en-US" altLang="zh-CN" dirty="0"/>
                <a:t> </a:t>
              </a:r>
              <a:r>
                <a:rPr lang="en-US" altLang="zh-CN" sz="1200" dirty="0"/>
                <a:t>Decoder</a:t>
              </a:r>
            </a:p>
          </p:txBody>
        </p:sp>
        <p:sp>
          <p:nvSpPr>
            <p:cNvPr id="20" name="文本框 14">
              <a:extLst>
                <a:ext uri="{FF2B5EF4-FFF2-40B4-BE49-F238E27FC236}">
                  <a16:creationId xmlns:a16="http://schemas.microsoft.com/office/drawing/2014/main" id="{5E7C8BCA-26C0-45F4-8CF3-456EC8F65AF9}"/>
                </a:ext>
              </a:extLst>
            </p:cNvPr>
            <p:cNvSpPr txBox="1"/>
            <p:nvPr/>
          </p:nvSpPr>
          <p:spPr>
            <a:xfrm>
              <a:off x="1747204" y="4812921"/>
              <a:ext cx="1743768" cy="417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Analog Modules</a:t>
              </a:r>
            </a:p>
          </p:txBody>
        </p:sp>
        <p:sp>
          <p:nvSpPr>
            <p:cNvPr id="21" name="文本框 15">
              <a:extLst>
                <a:ext uri="{FF2B5EF4-FFF2-40B4-BE49-F238E27FC236}">
                  <a16:creationId xmlns:a16="http://schemas.microsoft.com/office/drawing/2014/main" id="{9BACFE5C-EB6A-4312-B44F-EF11C1B52C6A}"/>
                </a:ext>
              </a:extLst>
            </p:cNvPr>
            <p:cNvSpPr txBox="1"/>
            <p:nvPr/>
          </p:nvSpPr>
          <p:spPr>
            <a:xfrm>
              <a:off x="5948680" y="3378834"/>
              <a:ext cx="1256824" cy="695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Redundant</a:t>
              </a:r>
            </a:p>
            <a:p>
              <a:r>
                <a:rPr lang="en-US" altLang="zh-CN" sz="1200" dirty="0"/>
                <a:t>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12663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64Kb OTP Specifications</a:t>
            </a:r>
            <a:endParaRPr sz="3600" dirty="0"/>
          </a:p>
        </p:txBody>
      </p:sp>
      <p:pic>
        <p:nvPicPr>
          <p:cNvPr id="13" name="内容占位符 4">
            <a:extLst>
              <a:ext uri="{FF2B5EF4-FFF2-40B4-BE49-F238E27FC236}">
                <a16:creationId xmlns:a16="http://schemas.microsoft.com/office/drawing/2014/main" id="{897D5142-69EA-47D1-8931-5817251E5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856915"/>
            <a:ext cx="5738519" cy="390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</p:pic>
      <p:sp>
        <p:nvSpPr>
          <p:cNvPr id="14" name="文本框 5">
            <a:extLst>
              <a:ext uri="{FF2B5EF4-FFF2-40B4-BE49-F238E27FC236}">
                <a16:creationId xmlns:a16="http://schemas.microsoft.com/office/drawing/2014/main" id="{DAFCE68C-1858-4F12-B772-667EDBE73A2D}"/>
              </a:ext>
            </a:extLst>
          </p:cNvPr>
          <p:cNvSpPr txBox="1"/>
          <p:nvPr/>
        </p:nvSpPr>
        <p:spPr>
          <a:xfrm>
            <a:off x="2199946" y="2488723"/>
            <a:ext cx="183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bg1"/>
                </a:solidFill>
              </a:rPr>
              <a:t>BL_level_shift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5" name="文本框 6">
            <a:extLst>
              <a:ext uri="{FF2B5EF4-FFF2-40B4-BE49-F238E27FC236}">
                <a16:creationId xmlns:a16="http://schemas.microsoft.com/office/drawing/2014/main" id="{02EBD386-37A9-4AC0-93BB-D23F750E4F77}"/>
              </a:ext>
            </a:extLst>
          </p:cNvPr>
          <p:cNvSpPr txBox="1"/>
          <p:nvPr/>
        </p:nvSpPr>
        <p:spPr>
          <a:xfrm rot="16200000">
            <a:off x="-970014" y="2142041"/>
            <a:ext cx="1237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decoder_8to255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6" name="文本框 7">
            <a:extLst>
              <a:ext uri="{FF2B5EF4-FFF2-40B4-BE49-F238E27FC236}">
                <a16:creationId xmlns:a16="http://schemas.microsoft.com/office/drawing/2014/main" id="{9A06B069-67A2-497A-AB0B-7684BDF4BB27}"/>
              </a:ext>
            </a:extLst>
          </p:cNvPr>
          <p:cNvSpPr txBox="1"/>
          <p:nvPr/>
        </p:nvSpPr>
        <p:spPr>
          <a:xfrm>
            <a:off x="4574595" y="5386949"/>
            <a:ext cx="1873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decoder_8to255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文本框 8">
            <a:extLst>
              <a:ext uri="{FF2B5EF4-FFF2-40B4-BE49-F238E27FC236}">
                <a16:creationId xmlns:a16="http://schemas.microsoft.com/office/drawing/2014/main" id="{1349CB29-3540-4591-A03D-78DA8DF55C4A}"/>
              </a:ext>
            </a:extLst>
          </p:cNvPr>
          <p:cNvSpPr txBox="1"/>
          <p:nvPr/>
        </p:nvSpPr>
        <p:spPr>
          <a:xfrm>
            <a:off x="4806476" y="2631382"/>
            <a:ext cx="1098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ARRAY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文本框 9">
            <a:extLst>
              <a:ext uri="{FF2B5EF4-FFF2-40B4-BE49-F238E27FC236}">
                <a16:creationId xmlns:a16="http://schemas.microsoft.com/office/drawing/2014/main" id="{35A7E1D2-50DE-4BC6-BD8B-6B5C66389E3B}"/>
              </a:ext>
            </a:extLst>
          </p:cNvPr>
          <p:cNvSpPr txBox="1"/>
          <p:nvPr/>
        </p:nvSpPr>
        <p:spPr>
          <a:xfrm>
            <a:off x="4710366" y="3821886"/>
            <a:ext cx="1789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solidFill>
                  <a:schemeClr val="bg1"/>
                </a:solidFill>
              </a:rPr>
              <a:t>WL_level_shift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:a16="http://schemas.microsoft.com/office/drawing/2014/main" id="{0AE3B91F-945D-4664-817E-D48EF33729CB}"/>
              </a:ext>
            </a:extLst>
          </p:cNvPr>
          <p:cNvSpPr txBox="1"/>
          <p:nvPr/>
        </p:nvSpPr>
        <p:spPr>
          <a:xfrm>
            <a:off x="4775020" y="4608446"/>
            <a:ext cx="165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solidFill>
                  <a:schemeClr val="bg1"/>
                </a:solidFill>
              </a:rPr>
              <a:t>PL_level_shift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文本框 11">
            <a:extLst>
              <a:ext uri="{FF2B5EF4-FFF2-40B4-BE49-F238E27FC236}">
                <a16:creationId xmlns:a16="http://schemas.microsoft.com/office/drawing/2014/main" id="{950AE1EE-245E-4CA1-8E40-E99B617B0200}"/>
              </a:ext>
            </a:extLst>
          </p:cNvPr>
          <p:cNvSpPr txBox="1"/>
          <p:nvPr/>
        </p:nvSpPr>
        <p:spPr>
          <a:xfrm>
            <a:off x="2352100" y="4743832"/>
            <a:ext cx="1098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TOP_CAP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id="{6085255E-D01B-4D0D-90BE-462EB81B98F4}"/>
              </a:ext>
            </a:extLst>
          </p:cNvPr>
          <p:cNvSpPr txBox="1"/>
          <p:nvPr/>
        </p:nvSpPr>
        <p:spPr>
          <a:xfrm>
            <a:off x="2151619" y="4153798"/>
            <a:ext cx="1474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STM/SA/VB/LS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文本框 5">
            <a:extLst>
              <a:ext uri="{FF2B5EF4-FFF2-40B4-BE49-F238E27FC236}">
                <a16:creationId xmlns:a16="http://schemas.microsoft.com/office/drawing/2014/main" id="{45B7947C-A3EC-43C9-8C87-67534B9AEA84}"/>
              </a:ext>
            </a:extLst>
          </p:cNvPr>
          <p:cNvSpPr txBox="1"/>
          <p:nvPr/>
        </p:nvSpPr>
        <p:spPr>
          <a:xfrm rot="16200000">
            <a:off x="1064026" y="2477493"/>
            <a:ext cx="1998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Decoder 8-255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750E13-B02B-4CFB-ACBD-343BFD6D2474}"/>
              </a:ext>
            </a:extLst>
          </p:cNvPr>
          <p:cNvSpPr/>
          <p:nvPr/>
        </p:nvSpPr>
        <p:spPr>
          <a:xfrm>
            <a:off x="7354357" y="2045564"/>
            <a:ext cx="47931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Process:UMC28nm Logic and Mixed-Mode High Performance Compact Plus Process</a:t>
            </a:r>
            <a:b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Density:64Kbits			</a:t>
            </a: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Operation Temperature:-40 ℃ ~125℃</a:t>
            </a:r>
            <a:b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Bit Program Operation		</a:t>
            </a: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IP Size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400um*270um</a:t>
            </a:r>
            <a:b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Bit Read Operation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528934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Competitive Comparison</a:t>
            </a:r>
            <a:endParaRPr sz="36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0037109-C4B4-46BD-B564-1C0EC551E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383" y="2596243"/>
            <a:ext cx="5279524" cy="146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8511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Foundry Status</a:t>
            </a:r>
            <a:endParaRPr sz="3600" dirty="0"/>
          </a:p>
        </p:txBody>
      </p:sp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45F5F937-7F00-48A1-994A-3464610BC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49170"/>
              </p:ext>
            </p:extLst>
          </p:nvPr>
        </p:nvGraphicFramePr>
        <p:xfrm>
          <a:off x="2082398" y="1611312"/>
          <a:ext cx="7211752" cy="4876800"/>
        </p:xfrm>
        <a:graphic>
          <a:graphicData uri="http://schemas.openxmlformats.org/drawingml/2006/table">
            <a:tbl>
              <a:tblPr/>
              <a:tblGrid>
                <a:gridCol w="90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27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90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45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81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4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SMIC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Silterra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Dongbu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HLMC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GF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CanSemi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SiEN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UMC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Huahong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GTA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Powerchip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CSMC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Samsung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180nm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LV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LV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180nm BCD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160nm HV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160nm HV 5V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130nm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LV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130nm HV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110nm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110nm HV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90nm BCD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90nm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55nm HV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40nm EHV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40nm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28nm HKMG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22nm FDSOI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SP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14nm Logic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Note: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ED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Early Development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Development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SP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Silicon Proven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RP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Risk production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LV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Low volumn production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Production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　</a:t>
                      </a:r>
                    </a:p>
                  </a:txBody>
                  <a:tcPr marL="8867" marR="8867" marT="8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0087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CFX OTP Design Flow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2108416" y="1359668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85000" lnSpcReduction="20000"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en-US" sz="2200" dirty="0"/>
          </a:p>
          <a:p>
            <a:pPr hangingPunct="1"/>
            <a:r>
              <a:rPr lang="en-US" sz="2800" dirty="0"/>
              <a:t>We do all the work</a:t>
            </a:r>
          </a:p>
          <a:p>
            <a:pPr hangingPunct="1"/>
            <a:r>
              <a:rPr lang="en-US" sz="2800" dirty="0"/>
              <a:t>You specify the details</a:t>
            </a:r>
          </a:p>
          <a:p>
            <a:pPr lvl="1" hangingPunct="1"/>
            <a:r>
              <a:rPr lang="en-US" sz="2800" dirty="0"/>
              <a:t>Organization, interface, supply voltages</a:t>
            </a:r>
          </a:p>
          <a:p>
            <a:pPr hangingPunct="1"/>
            <a:r>
              <a:rPr lang="en-US" sz="2800" dirty="0"/>
              <a:t>We provide you with an embeddable block</a:t>
            </a:r>
          </a:p>
          <a:p>
            <a:pPr lvl="1" hangingPunct="1"/>
            <a:r>
              <a:rPr lang="en-US" sz="2800" dirty="0"/>
              <a:t>IP Merge at Foundry</a:t>
            </a:r>
          </a:p>
          <a:p>
            <a:pPr lvl="1" hangingPunct="1"/>
            <a:r>
              <a:rPr lang="en-US" sz="2800" dirty="0"/>
              <a:t>Data Sheet</a:t>
            </a:r>
          </a:p>
          <a:p>
            <a:pPr lvl="1" hangingPunct="1"/>
            <a:r>
              <a:rPr lang="en-US" sz="2800" dirty="0"/>
              <a:t>Interface</a:t>
            </a:r>
          </a:p>
          <a:p>
            <a:pPr lvl="1" hangingPunct="1"/>
            <a:r>
              <a:rPr lang="en-US" sz="2800" dirty="0"/>
              <a:t>Verilog Model</a:t>
            </a:r>
          </a:p>
          <a:p>
            <a:pPr hangingPunct="1"/>
            <a:r>
              <a:rPr lang="en-US" sz="2800" dirty="0"/>
              <a:t>Complete Solution </a:t>
            </a:r>
          </a:p>
          <a:p>
            <a:pPr lvl="1" hangingPunct="1"/>
            <a:r>
              <a:rPr lang="en-US" sz="2800" dirty="0"/>
              <a:t>Programming Circuits</a:t>
            </a:r>
          </a:p>
          <a:p>
            <a:pPr lvl="1" hangingPunct="1"/>
            <a:r>
              <a:rPr lang="en-US" sz="2800" dirty="0"/>
              <a:t>Charge Pumps</a:t>
            </a:r>
          </a:p>
          <a:p>
            <a:pPr hangingPunct="1"/>
            <a:endParaRPr lang="en-US" sz="2800" dirty="0"/>
          </a:p>
          <a:p>
            <a:pPr marL="0" indent="0" hangingPunct="1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105500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Applications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527176" y="1428749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Logic Output</a:t>
            </a:r>
          </a:p>
          <a:p>
            <a:pPr lvl="1" hangingPunct="1"/>
            <a:r>
              <a:rPr lang="en-US" sz="2800" dirty="0"/>
              <a:t>Cells are always in Read Mode – Instant On</a:t>
            </a:r>
          </a:p>
          <a:p>
            <a:pPr lvl="1" hangingPunct="1"/>
            <a:r>
              <a:rPr lang="en-US" sz="2800" dirty="0"/>
              <a:t>Cell Outputs are used as logic signals</a:t>
            </a:r>
          </a:p>
          <a:p>
            <a:pPr lvl="1" hangingPunct="1"/>
            <a:r>
              <a:rPr lang="en-US" sz="2800" dirty="0"/>
              <a:t>Architecture is n wide x 1 deep </a:t>
            </a:r>
          </a:p>
          <a:p>
            <a:pPr lvl="1" hangingPunct="1"/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AA2562-8704-444A-BFCF-A44C5A48AE8E}"/>
              </a:ext>
            </a:extLst>
          </p:cNvPr>
          <p:cNvSpPr/>
          <p:nvPr/>
        </p:nvSpPr>
        <p:spPr>
          <a:xfrm>
            <a:off x="2943226" y="4630798"/>
            <a:ext cx="1190625" cy="164540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6539C-25BF-4B72-BE62-36E9FA7F1AD0}"/>
              </a:ext>
            </a:extLst>
          </p:cNvPr>
          <p:cNvSpPr txBox="1"/>
          <p:nvPr/>
        </p:nvSpPr>
        <p:spPr>
          <a:xfrm>
            <a:off x="3048001" y="5159464"/>
            <a:ext cx="92392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/>
              <a:t>OTP Block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55F4F4-DD36-4F41-9885-E2854691E67E}"/>
              </a:ext>
            </a:extLst>
          </p:cNvPr>
          <p:cNvCxnSpPr>
            <a:cxnSpLocks/>
          </p:cNvCxnSpPr>
          <p:nvPr/>
        </p:nvCxnSpPr>
        <p:spPr>
          <a:xfrm>
            <a:off x="4124327" y="4940388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53B774-14F3-4F84-A9FC-3B4185BE4444}"/>
              </a:ext>
            </a:extLst>
          </p:cNvPr>
          <p:cNvCxnSpPr>
            <a:cxnSpLocks/>
          </p:cNvCxnSpPr>
          <p:nvPr/>
        </p:nvCxnSpPr>
        <p:spPr>
          <a:xfrm>
            <a:off x="4133852" y="5092788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256A3D-6CDA-4535-9460-7C0690F1CC9E}"/>
              </a:ext>
            </a:extLst>
          </p:cNvPr>
          <p:cNvCxnSpPr>
            <a:cxnSpLocks/>
          </p:cNvCxnSpPr>
          <p:nvPr/>
        </p:nvCxnSpPr>
        <p:spPr>
          <a:xfrm>
            <a:off x="4105277" y="5245188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ECCDCD-3373-40FD-93FF-42BE3BFBEEB2}"/>
              </a:ext>
            </a:extLst>
          </p:cNvPr>
          <p:cNvCxnSpPr>
            <a:cxnSpLocks/>
          </p:cNvCxnSpPr>
          <p:nvPr/>
        </p:nvCxnSpPr>
        <p:spPr>
          <a:xfrm>
            <a:off x="4124327" y="5397588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1764E7-5F34-4C1D-BBFC-211FE8E22833}"/>
              </a:ext>
            </a:extLst>
          </p:cNvPr>
          <p:cNvCxnSpPr>
            <a:cxnSpLocks/>
          </p:cNvCxnSpPr>
          <p:nvPr/>
        </p:nvCxnSpPr>
        <p:spPr>
          <a:xfrm>
            <a:off x="4133852" y="5549988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A0B2CA-5AB8-4698-A73D-5354846015D5}"/>
              </a:ext>
            </a:extLst>
          </p:cNvPr>
          <p:cNvCxnSpPr>
            <a:cxnSpLocks/>
          </p:cNvCxnSpPr>
          <p:nvPr/>
        </p:nvCxnSpPr>
        <p:spPr>
          <a:xfrm>
            <a:off x="4124327" y="5692863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63826C-F714-48D8-BE3A-2FF1380477D0}"/>
              </a:ext>
            </a:extLst>
          </p:cNvPr>
          <p:cNvCxnSpPr>
            <a:cxnSpLocks/>
          </p:cNvCxnSpPr>
          <p:nvPr/>
        </p:nvCxnSpPr>
        <p:spPr>
          <a:xfrm>
            <a:off x="4124327" y="5845263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E952FB-C65E-4FE8-B09D-25C0FDEDC87C}"/>
              </a:ext>
            </a:extLst>
          </p:cNvPr>
          <p:cNvCxnSpPr>
            <a:cxnSpLocks/>
          </p:cNvCxnSpPr>
          <p:nvPr/>
        </p:nvCxnSpPr>
        <p:spPr>
          <a:xfrm>
            <a:off x="4124327" y="5997663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E190A3-3483-45CC-886F-6426DC006B14}"/>
              </a:ext>
            </a:extLst>
          </p:cNvPr>
          <p:cNvCxnSpPr>
            <a:cxnSpLocks/>
          </p:cNvCxnSpPr>
          <p:nvPr/>
        </p:nvCxnSpPr>
        <p:spPr>
          <a:xfrm>
            <a:off x="4114802" y="6150063"/>
            <a:ext cx="1828799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3798BD6-8A43-4ECB-9C03-9D289EC8DA89}"/>
              </a:ext>
            </a:extLst>
          </p:cNvPr>
          <p:cNvSpPr txBox="1"/>
          <p:nvPr/>
        </p:nvSpPr>
        <p:spPr>
          <a:xfrm>
            <a:off x="6257928" y="5108091"/>
            <a:ext cx="92392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/>
              <a:t>N Outputs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B933E0-E45D-4A09-B0D1-2D588DA895BE}"/>
              </a:ext>
            </a:extLst>
          </p:cNvPr>
          <p:cNvSpPr/>
          <p:nvPr/>
        </p:nvSpPr>
        <p:spPr>
          <a:xfrm>
            <a:off x="2943227" y="4230690"/>
            <a:ext cx="1190625" cy="40010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000" dirty="0"/>
              <a:t>Programming Interface</a:t>
            </a:r>
          </a:p>
        </p:txBody>
      </p:sp>
    </p:spTree>
    <p:extLst>
      <p:ext uri="{BB962C8B-B14F-4D97-AF65-F5344CB8AC3E}">
        <p14:creationId xmlns:p14="http://schemas.microsoft.com/office/powerpoint/2010/main" val="254115256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Applications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099" y="1627474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400" dirty="0"/>
              <a:t>Memory Array</a:t>
            </a:r>
          </a:p>
          <a:p>
            <a:pPr lvl="1" hangingPunct="1"/>
            <a:r>
              <a:rPr lang="en-US" sz="2400" dirty="0"/>
              <a:t>OTP has Memory Interface</a:t>
            </a:r>
          </a:p>
          <a:p>
            <a:pPr lvl="2" hangingPunct="1"/>
            <a:r>
              <a:rPr lang="en-US" sz="2400" dirty="0"/>
              <a:t>Read and Program</a:t>
            </a:r>
          </a:p>
          <a:p>
            <a:pPr lvl="1" hangingPunct="1"/>
            <a:r>
              <a:rPr lang="en-US" sz="2400" dirty="0"/>
              <a:t>Address and Data Bus</a:t>
            </a:r>
          </a:p>
          <a:p>
            <a:pPr lvl="1" hangingPunct="1"/>
            <a:r>
              <a:rPr lang="en-US" sz="2400" dirty="0"/>
              <a:t>Organized as  n x m</a:t>
            </a:r>
          </a:p>
          <a:p>
            <a:pPr lvl="1" hangingPunct="1"/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AA2562-8704-444A-BFCF-A44C5A48AE8E}"/>
              </a:ext>
            </a:extLst>
          </p:cNvPr>
          <p:cNvSpPr/>
          <p:nvPr/>
        </p:nvSpPr>
        <p:spPr>
          <a:xfrm>
            <a:off x="2829697" y="4038601"/>
            <a:ext cx="1294629" cy="215212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6539C-25BF-4B72-BE62-36E9FA7F1AD0}"/>
              </a:ext>
            </a:extLst>
          </p:cNvPr>
          <p:cNvSpPr txBox="1"/>
          <p:nvPr/>
        </p:nvSpPr>
        <p:spPr>
          <a:xfrm>
            <a:off x="3048001" y="4591051"/>
            <a:ext cx="92392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/>
              <a:t>OTP Block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55F4F4-DD36-4F41-9885-E2854691E67E}"/>
              </a:ext>
            </a:extLst>
          </p:cNvPr>
          <p:cNvCxnSpPr>
            <a:cxnSpLocks/>
          </p:cNvCxnSpPr>
          <p:nvPr/>
        </p:nvCxnSpPr>
        <p:spPr>
          <a:xfrm>
            <a:off x="4124327" y="4371975"/>
            <a:ext cx="1828799" cy="0"/>
          </a:xfrm>
          <a:prstGeom prst="line">
            <a:avLst/>
          </a:prstGeom>
          <a:noFill/>
          <a:ln w="190500" cap="flat">
            <a:noFill/>
            <a:prstDash val="solid"/>
            <a:round/>
            <a:head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E5A2DBA4-5167-4206-9727-8E1641958570}"/>
              </a:ext>
            </a:extLst>
          </p:cNvPr>
          <p:cNvSpPr/>
          <p:nvPr/>
        </p:nvSpPr>
        <p:spPr>
          <a:xfrm>
            <a:off x="4142694" y="4871024"/>
            <a:ext cx="1962149" cy="917075"/>
          </a:xfrm>
          <a:prstGeom prst="left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endParaRPr lang="en-US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B39D85EF-5D40-4AC4-BD80-1846A358797E}"/>
              </a:ext>
            </a:extLst>
          </p:cNvPr>
          <p:cNvSpPr/>
          <p:nvPr/>
        </p:nvSpPr>
        <p:spPr>
          <a:xfrm>
            <a:off x="4133851" y="4102387"/>
            <a:ext cx="1962149" cy="917075"/>
          </a:xfrm>
          <a:prstGeom prst="left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2B6D54-BA20-4748-8B5A-5733C9AA1130}"/>
              </a:ext>
            </a:extLst>
          </p:cNvPr>
          <p:cNvSpPr txBox="1"/>
          <p:nvPr/>
        </p:nvSpPr>
        <p:spPr>
          <a:xfrm>
            <a:off x="4495118" y="4357524"/>
            <a:ext cx="214312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/>
              <a:t>Address Bus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62B6B3-BFBD-43D1-B4D6-6AEEA2D67D38}"/>
              </a:ext>
            </a:extLst>
          </p:cNvPr>
          <p:cNvSpPr txBox="1"/>
          <p:nvPr/>
        </p:nvSpPr>
        <p:spPr>
          <a:xfrm>
            <a:off x="4495118" y="5123136"/>
            <a:ext cx="214312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/>
              <a:t>Data  Bus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5F3BF6-B4A8-4D4F-A248-2D2F90CE5B7A}"/>
              </a:ext>
            </a:extLst>
          </p:cNvPr>
          <p:cNvCxnSpPr/>
          <p:nvPr/>
        </p:nvCxnSpPr>
        <p:spPr>
          <a:xfrm flipH="1">
            <a:off x="4133850" y="5886450"/>
            <a:ext cx="2362200" cy="0"/>
          </a:xfrm>
          <a:prstGeom prst="straightConnector1">
            <a:avLst/>
          </a:prstGeom>
          <a:noFill/>
          <a:ln w="53975" cap="flat">
            <a:solidFill>
              <a:schemeClr val="tx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54678C1-1423-49A9-9224-E855B7D66B78}"/>
              </a:ext>
            </a:extLst>
          </p:cNvPr>
          <p:cNvSpPr txBox="1"/>
          <p:nvPr/>
        </p:nvSpPr>
        <p:spPr>
          <a:xfrm>
            <a:off x="4647518" y="5585026"/>
            <a:ext cx="214312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12190375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Modern OTP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013254" y="1698626"/>
            <a:ext cx="9489646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Traditionally, OTP is programmed in external programmer</a:t>
            </a:r>
          </a:p>
          <a:p>
            <a:pPr hangingPunct="1"/>
            <a:r>
              <a:rPr lang="en-US" sz="2800" dirty="0"/>
              <a:t>Modern Programming Voltages and Currents are Low</a:t>
            </a:r>
          </a:p>
          <a:p>
            <a:pPr hangingPunct="1"/>
            <a:r>
              <a:rPr lang="en-US" sz="2800" dirty="0"/>
              <a:t>Charge Pumps and Programming Circuitry “Built In”</a:t>
            </a:r>
          </a:p>
          <a:p>
            <a:pPr hangingPunct="1"/>
            <a:r>
              <a:rPr lang="en-US" sz="2800" dirty="0"/>
              <a:t>OTP Can be used for On-line, In-Situ Programming</a:t>
            </a:r>
          </a:p>
          <a:p>
            <a:pPr lvl="1" hangingPunct="1"/>
            <a:r>
              <a:rPr lang="en-US" sz="2800" dirty="0"/>
              <a:t>Opens New Class of Applications </a:t>
            </a:r>
          </a:p>
        </p:txBody>
      </p:sp>
    </p:spTree>
    <p:extLst>
      <p:ext uri="{BB962C8B-B14F-4D97-AF65-F5344CB8AC3E}">
        <p14:creationId xmlns:p14="http://schemas.microsoft.com/office/powerpoint/2010/main" val="197511070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Applications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200" dirty="0"/>
              <a:t>OTP is a complimentary technology to other NVM</a:t>
            </a:r>
          </a:p>
          <a:p>
            <a:pPr hangingPunct="1"/>
            <a:r>
              <a:rPr lang="en-US" sz="2200" dirty="0"/>
              <a:t>Traditional Applications</a:t>
            </a:r>
          </a:p>
          <a:p>
            <a:pPr lvl="1" hangingPunct="1"/>
            <a:r>
              <a:rPr lang="en-US" sz="2200" dirty="0"/>
              <a:t>Serialization </a:t>
            </a:r>
          </a:p>
          <a:p>
            <a:pPr lvl="1" hangingPunct="1"/>
            <a:r>
              <a:rPr lang="en-US" sz="2200" dirty="0"/>
              <a:t>Product Configuration</a:t>
            </a:r>
          </a:p>
          <a:p>
            <a:pPr lvl="1" hangingPunct="1"/>
            <a:r>
              <a:rPr lang="en-US" sz="2200" dirty="0"/>
              <a:t>Yield Improvement</a:t>
            </a:r>
          </a:p>
          <a:p>
            <a:pPr lvl="1" hangingPunct="1"/>
            <a:r>
              <a:rPr lang="en-US" sz="2200" dirty="0"/>
              <a:t>Trimming</a:t>
            </a:r>
          </a:p>
          <a:p>
            <a:pPr lvl="1" hangingPunct="1"/>
            <a:r>
              <a:rPr lang="en-US" sz="2200" dirty="0"/>
              <a:t>Timing</a:t>
            </a:r>
          </a:p>
          <a:p>
            <a:pPr lvl="1" hangingPunct="1"/>
            <a:r>
              <a:rPr lang="en-US" sz="2200" dirty="0"/>
              <a:t>Security</a:t>
            </a:r>
          </a:p>
          <a:p>
            <a:pPr hangingPunct="1"/>
            <a:r>
              <a:rPr lang="en-US" sz="2200" dirty="0"/>
              <a:t>Emergence of IoT has creates new OTP Opportunities</a:t>
            </a:r>
          </a:p>
          <a:p>
            <a:pPr lvl="1" hangingPunct="1"/>
            <a:r>
              <a:rPr lang="en-US" sz="2200" dirty="0"/>
              <a:t>Control of OTA updates</a:t>
            </a:r>
          </a:p>
          <a:p>
            <a:pPr hangingPunct="1"/>
            <a:r>
              <a:rPr lang="en-US" sz="2200" dirty="0"/>
              <a:t>Programmable Analog creates new OTP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3609982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504865" y="0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CFX OTP Advantages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961900" y="1411906"/>
            <a:ext cx="10438411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buNone/>
            </a:pPr>
            <a:endParaRPr lang="en-US" sz="2800" dirty="0"/>
          </a:p>
          <a:p>
            <a:pPr hangingPunct="1"/>
            <a:r>
              <a:rPr lang="en-US" sz="2800" dirty="0"/>
              <a:t>Gate Dielectric Anti-Fuse OTP</a:t>
            </a:r>
          </a:p>
          <a:p>
            <a:pPr hangingPunct="1"/>
            <a:r>
              <a:rPr lang="en-US" sz="2800" dirty="0"/>
              <a:t>CMOS Process Compatible – No Additional Masks/Costs</a:t>
            </a:r>
          </a:p>
          <a:p>
            <a:pPr hangingPunct="1"/>
            <a:r>
              <a:rPr lang="en-US" sz="2800" dirty="0"/>
              <a:t>Most Reliable NVM Data Retention – Harsh Environments</a:t>
            </a:r>
          </a:p>
          <a:p>
            <a:pPr hangingPunct="1"/>
            <a:r>
              <a:rPr lang="en-US" sz="2800" dirty="0"/>
              <a:t>Small Die Area</a:t>
            </a:r>
          </a:p>
          <a:p>
            <a:pPr hangingPunct="1"/>
            <a:r>
              <a:rPr lang="en-US" sz="2800" dirty="0"/>
              <a:t>One Time Programmable – Cannot Be Changed</a:t>
            </a:r>
          </a:p>
          <a:p>
            <a:pPr lvl="1" hangingPunct="1"/>
            <a:r>
              <a:rPr lang="en-US" sz="2800" dirty="0"/>
              <a:t>Closes the “Backdoor” of OTP in other NVM</a:t>
            </a:r>
          </a:p>
          <a:p>
            <a:pPr hangingPunct="1"/>
            <a:r>
              <a:rPr lang="en-US" sz="2800" dirty="0"/>
              <a:t>Ease of Integration</a:t>
            </a:r>
          </a:p>
          <a:p>
            <a:pPr hangingPunct="1"/>
            <a:endParaRPr lang="en-US" sz="2800" dirty="0"/>
          </a:p>
          <a:p>
            <a:pPr hangingPunct="1"/>
            <a:endParaRPr lang="en-US" sz="2800" dirty="0"/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711191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is Everywhere</a:t>
            </a:r>
            <a:endParaRPr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2D2CFA-CEE3-493F-ACDC-6FC687D2A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32608"/>
              </p:ext>
            </p:extLst>
          </p:nvPr>
        </p:nvGraphicFramePr>
        <p:xfrm>
          <a:off x="2676525" y="2423001"/>
          <a:ext cx="6497956" cy="2743200"/>
        </p:xfrm>
        <a:graphic>
          <a:graphicData uri="http://schemas.openxmlformats.org/drawingml/2006/table">
            <a:tbl>
              <a:tblPr/>
              <a:tblGrid>
                <a:gridCol w="721772">
                  <a:extLst>
                    <a:ext uri="{9D8B030D-6E8A-4147-A177-3AD203B41FA5}">
                      <a16:colId xmlns:a16="http://schemas.microsoft.com/office/drawing/2014/main" val="2053221261"/>
                    </a:ext>
                  </a:extLst>
                </a:gridCol>
                <a:gridCol w="2149231">
                  <a:extLst>
                    <a:ext uri="{9D8B030D-6E8A-4147-A177-3AD203B41FA5}">
                      <a16:colId xmlns:a16="http://schemas.microsoft.com/office/drawing/2014/main" val="4036983844"/>
                    </a:ext>
                  </a:extLst>
                </a:gridCol>
                <a:gridCol w="3626953">
                  <a:extLst>
                    <a:ext uri="{9D8B030D-6E8A-4147-A177-3AD203B41FA5}">
                      <a16:colId xmlns:a16="http://schemas.microsoft.com/office/drawing/2014/main" val="8631904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Consumer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Storage, ECC and redundancy, Security keys, Configuration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Set top boxes, multimedia SoCs, application processor, gaming, GPS and storage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442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Mobile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Storage, ECC and redundancy, Security keys, Configuration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CMOS image sensor, baseband processor, RF transceiver, power amplifier, display, mobile DRAM, mobile SRAM, power management chipsets 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Analog/Mixed Signal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Configuration, Calibration/Trimming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Amplifiers, ADCs/DACs, PLLs, audio/Display drivers, PMUS and telecommunications</a:t>
                      </a:r>
                      <a:endParaRPr lang="en-US" dirty="0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617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Industrial</a:t>
                      </a:r>
                      <a:endParaRPr lang="en-US">
                        <a:effectLst/>
                      </a:endParaRPr>
                    </a:p>
                    <a:p>
                      <a:br>
                        <a:rPr lang="en-US">
                          <a:effectLst/>
                          <a:latin typeface="Helvetica" panose="020B0604020202020204" pitchFamily="34" charset="0"/>
                        </a:rPr>
                      </a:br>
                      <a:endParaRPr lang="en-US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Storage, ECC and redundancy, Security keys, Configuration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Sensors, motor control, MCU, RFID, power control and video surveillance</a:t>
                      </a:r>
                      <a:endParaRPr lang="en-US">
                        <a:effectLst/>
                      </a:endParaRPr>
                    </a:p>
                    <a:p>
                      <a:br>
                        <a:rPr lang="en-US">
                          <a:effectLst/>
                          <a:latin typeface="Helvetica" panose="020B0604020202020204" pitchFamily="34" charset="0"/>
                        </a:rPr>
                      </a:br>
                      <a:endParaRPr lang="en-US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180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Automotive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Storage, ECC and redundancy, Security keys, Configuration, Calibration/Trimming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 systems, DSPs, in-car communication and in-car entertainment system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30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Mission-critical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 Storage, ECC and redundancy, Security keys, Configuration, Calibration/Trimming</a:t>
                      </a:r>
                      <a:endParaRPr lang="en-US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High-speed Rail/Aircraft/Satellite/Cruise missile/Space shuttle control</a:t>
                      </a:r>
                      <a:endParaRPr lang="en-US" dirty="0">
                        <a:effectLst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263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9995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Product Configuration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SOC Tooling is Becoming Expensive</a:t>
            </a:r>
          </a:p>
          <a:p>
            <a:pPr hangingPunct="1"/>
            <a:r>
              <a:rPr lang="en-US" sz="2800" dirty="0"/>
              <a:t>Different Applications or Usage Cases Create Proliferation</a:t>
            </a:r>
          </a:p>
          <a:p>
            <a:pPr hangingPunct="1"/>
            <a:r>
              <a:rPr lang="en-US" sz="2800" dirty="0"/>
              <a:t>OTP Allows Configuration Selection</a:t>
            </a:r>
          </a:p>
          <a:p>
            <a:pPr lvl="1" hangingPunct="1"/>
            <a:r>
              <a:rPr lang="en-US" sz="2800" dirty="0"/>
              <a:t>Single Mask Set</a:t>
            </a:r>
          </a:p>
          <a:p>
            <a:pPr lvl="1" hangingPunct="1"/>
            <a:r>
              <a:rPr lang="en-US" sz="2800" dirty="0"/>
              <a:t>Single Test Platform</a:t>
            </a:r>
          </a:p>
          <a:p>
            <a:pPr lvl="1" hangingPunct="1"/>
            <a:r>
              <a:rPr lang="en-US" sz="2800" dirty="0"/>
              <a:t>Higher Volumes, Lower Costs </a:t>
            </a:r>
          </a:p>
        </p:txBody>
      </p:sp>
    </p:spTree>
    <p:extLst>
      <p:ext uri="{BB962C8B-B14F-4D97-AF65-F5344CB8AC3E}">
        <p14:creationId xmlns:p14="http://schemas.microsoft.com/office/powerpoint/2010/main" val="329979909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Yield Improvement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790833" y="1698625"/>
            <a:ext cx="11207577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Single Processing Defects can affect large blocks(Array Based)</a:t>
            </a:r>
          </a:p>
          <a:p>
            <a:pPr lvl="1" hangingPunct="1"/>
            <a:r>
              <a:rPr lang="en-US" sz="2800" dirty="0"/>
              <a:t>Memory(DRAM/SRAM)</a:t>
            </a:r>
          </a:p>
          <a:p>
            <a:pPr lvl="1" hangingPunct="1"/>
            <a:r>
              <a:rPr lang="en-US" sz="2800" dirty="0"/>
              <a:t>Image Sensors</a:t>
            </a:r>
          </a:p>
          <a:p>
            <a:pPr lvl="1" hangingPunct="1"/>
            <a:r>
              <a:rPr lang="en-US" sz="2800" dirty="0"/>
              <a:t>Logic(Gate Arrays)</a:t>
            </a:r>
          </a:p>
          <a:p>
            <a:pPr lvl="1" hangingPunct="1"/>
            <a:r>
              <a:rPr lang="en-US" sz="2800" dirty="0"/>
              <a:t>Column Drivers</a:t>
            </a:r>
          </a:p>
          <a:p>
            <a:pPr lvl="1" hangingPunct="1"/>
            <a:endParaRPr lang="en-US" sz="2800" dirty="0"/>
          </a:p>
          <a:p>
            <a:pPr hangingPunct="1"/>
            <a:r>
              <a:rPr lang="en-US" sz="2800" dirty="0"/>
              <a:t>OTP is used at Test to map in redundant rows/columns</a:t>
            </a:r>
          </a:p>
          <a:p>
            <a:pPr hangingPunct="1"/>
            <a:r>
              <a:rPr lang="en-US" sz="2800" dirty="0"/>
              <a:t>Increase Yields</a:t>
            </a:r>
          </a:p>
          <a:p>
            <a:pPr hangingPunct="1"/>
            <a:endParaRPr lang="en-US" sz="2800" dirty="0"/>
          </a:p>
          <a:p>
            <a:pPr hangingPunct="1"/>
            <a:endParaRPr lang="en-US" sz="2800" dirty="0"/>
          </a:p>
          <a:p>
            <a:pPr marL="0" indent="0" hangingPunct="1">
              <a:buNone/>
            </a:pPr>
            <a:endParaRPr lang="en-US" sz="2800" dirty="0"/>
          </a:p>
          <a:p>
            <a:pPr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440428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Timing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Oscillator Trimming</a:t>
            </a:r>
          </a:p>
          <a:p>
            <a:pPr lvl="1" hangingPunct="1"/>
            <a:r>
              <a:rPr lang="en-US" sz="2800" dirty="0"/>
              <a:t>Eliminates process variation</a:t>
            </a:r>
          </a:p>
          <a:p>
            <a:pPr hangingPunct="1"/>
            <a:r>
              <a:rPr lang="en-US" sz="2800" dirty="0"/>
              <a:t>Frequency Selection</a:t>
            </a:r>
          </a:p>
          <a:p>
            <a:pPr lvl="1" hangingPunct="1"/>
            <a:r>
              <a:rPr lang="en-US" sz="2800" dirty="0"/>
              <a:t>Clock Divider Selection</a:t>
            </a:r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723212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780869" y="0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Security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Unique Product Identifier</a:t>
            </a:r>
          </a:p>
          <a:p>
            <a:pPr hangingPunct="1"/>
            <a:r>
              <a:rPr lang="en-US" sz="2800" dirty="0"/>
              <a:t>Encryption Passwords</a:t>
            </a:r>
          </a:p>
          <a:p>
            <a:pPr hangingPunct="1"/>
            <a:r>
              <a:rPr lang="en-US" sz="2800" dirty="0"/>
              <a:t>Standardized Security Schemes</a:t>
            </a:r>
          </a:p>
          <a:p>
            <a:pPr lvl="1" hangingPunct="1"/>
            <a:r>
              <a:rPr lang="en-US" sz="2800" dirty="0"/>
              <a:t>HDMI </a:t>
            </a:r>
          </a:p>
          <a:p>
            <a:pPr lvl="1" hangingPunct="1"/>
            <a:r>
              <a:rPr lang="en-US" sz="2800" dirty="0" err="1"/>
              <a:t>WiMax</a:t>
            </a:r>
            <a:endParaRPr lang="en-US" sz="2800" dirty="0"/>
          </a:p>
          <a:p>
            <a:pPr lvl="1" hangingPunct="1"/>
            <a:r>
              <a:rPr lang="en-US" sz="2800" dirty="0" err="1"/>
              <a:t>BlueRay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289443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780869" y="0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RF Tags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High Security</a:t>
            </a:r>
          </a:p>
          <a:p>
            <a:pPr hangingPunct="1"/>
            <a:r>
              <a:rPr lang="en-US" sz="2800" dirty="0"/>
              <a:t>Read on Power Up</a:t>
            </a:r>
          </a:p>
          <a:p>
            <a:pPr hangingPunct="1"/>
            <a:r>
              <a:rPr lang="en-US" sz="2800" dirty="0"/>
              <a:t>Low Power During Read is Critical</a:t>
            </a:r>
          </a:p>
          <a:p>
            <a:pPr lvl="1" hangingPunct="1"/>
            <a:r>
              <a:rPr lang="en-US" sz="2800" dirty="0"/>
              <a:t>Ultra Low Sleep Power</a:t>
            </a:r>
          </a:p>
          <a:p>
            <a:pPr hangingPunct="1"/>
            <a:r>
              <a:rPr lang="en-US" sz="2800" dirty="0"/>
              <a:t>Low Power During Program</a:t>
            </a:r>
          </a:p>
          <a:p>
            <a:pPr hangingPunct="1"/>
            <a:r>
              <a:rPr lang="en-US" sz="2800" dirty="0"/>
              <a:t>Program All Locations to Disable</a:t>
            </a:r>
          </a:p>
          <a:p>
            <a:pPr hangingPunct="1"/>
            <a:endParaRPr lang="en-US" sz="2800" dirty="0"/>
          </a:p>
          <a:p>
            <a:pPr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57106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085544" y="82550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Analog IC Design Challenges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104405" y="1698626"/>
            <a:ext cx="10782795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CMOS Process Variation</a:t>
            </a:r>
          </a:p>
          <a:p>
            <a:pPr lvl="1" hangingPunct="1"/>
            <a:r>
              <a:rPr lang="en-US" sz="2800" dirty="0"/>
              <a:t>Inductor +/-1%</a:t>
            </a:r>
          </a:p>
          <a:p>
            <a:pPr lvl="1" hangingPunct="1"/>
            <a:r>
              <a:rPr lang="en-US" sz="2800" dirty="0"/>
              <a:t>Gate Capacitance +/-5%</a:t>
            </a:r>
          </a:p>
          <a:p>
            <a:pPr lvl="1" hangingPunct="1"/>
            <a:r>
              <a:rPr lang="en-US" sz="2800" dirty="0"/>
              <a:t>MIM Capacitance +/-15%</a:t>
            </a:r>
          </a:p>
          <a:p>
            <a:pPr lvl="1" hangingPunct="1"/>
            <a:r>
              <a:rPr lang="en-US" sz="2800" dirty="0"/>
              <a:t>Parasitic Capacitance +/-15%</a:t>
            </a:r>
          </a:p>
          <a:p>
            <a:pPr hangingPunct="1"/>
            <a:r>
              <a:rPr lang="en-US" sz="2800" dirty="0"/>
              <a:t>Next to Impossible To Design Analog in CMOS without Trim</a:t>
            </a:r>
          </a:p>
          <a:p>
            <a:pPr lvl="1" hangingPunct="1"/>
            <a:endParaRPr lang="en-US" sz="2800" dirty="0"/>
          </a:p>
          <a:p>
            <a:pPr lvl="1" hangingPunct="1"/>
            <a:endParaRPr lang="en-US" sz="2800" dirty="0"/>
          </a:p>
          <a:p>
            <a:pPr hangingPunct="1"/>
            <a:endParaRPr lang="en-US" sz="2800" dirty="0"/>
          </a:p>
          <a:p>
            <a:pPr marL="457200" lvl="1" indent="0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72423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Analog IC design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554565" y="1698626"/>
            <a:ext cx="10863078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More and More Analog is Implemented in Standard CMOS</a:t>
            </a:r>
          </a:p>
          <a:p>
            <a:pPr lvl="1" hangingPunct="1"/>
            <a:r>
              <a:rPr lang="en-US" sz="2800" dirty="0"/>
              <a:t>SOC including Analog Block</a:t>
            </a:r>
          </a:p>
          <a:p>
            <a:pPr lvl="1" hangingPunct="1"/>
            <a:r>
              <a:rPr lang="en-US" sz="2800" dirty="0"/>
              <a:t>Interface is often Analog Intensive</a:t>
            </a:r>
          </a:p>
          <a:p>
            <a:pPr lvl="1" hangingPunct="1"/>
            <a:r>
              <a:rPr lang="en-US" sz="2800" dirty="0"/>
              <a:t>High Speed Digital is Analog</a:t>
            </a:r>
          </a:p>
          <a:p>
            <a:pPr hangingPunct="1"/>
            <a:r>
              <a:rPr lang="en-US" sz="2800" dirty="0"/>
              <a:t>Advanced CMOS Process Manufacturing Variations </a:t>
            </a:r>
          </a:p>
          <a:p>
            <a:pPr lvl="1" hangingPunct="1"/>
            <a:r>
              <a:rPr lang="en-US" sz="2800" dirty="0"/>
              <a:t>Difficult to Meet Desired Analog Specifications</a:t>
            </a:r>
          </a:p>
          <a:p>
            <a:pPr hangingPunct="1"/>
            <a:r>
              <a:rPr lang="en-US" sz="2800" dirty="0"/>
              <a:t>Trimming is Required to Meet IC specifications</a:t>
            </a:r>
          </a:p>
          <a:p>
            <a:pPr hangingPunct="1"/>
            <a:r>
              <a:rPr lang="en-US" sz="2800" dirty="0"/>
              <a:t>Calibration is Required to Meet System Specification</a:t>
            </a:r>
          </a:p>
          <a:p>
            <a:pPr hangingPunct="1"/>
            <a:r>
              <a:rPr lang="en-US" sz="2800" dirty="0"/>
              <a:t>OTP is ideal for both </a:t>
            </a:r>
          </a:p>
          <a:p>
            <a:pPr lvl="1" hangingPunct="1"/>
            <a:endParaRPr lang="en-US" sz="2800" dirty="0"/>
          </a:p>
          <a:p>
            <a:pPr hangingPunct="1"/>
            <a:endParaRPr lang="en-US" sz="2800" dirty="0"/>
          </a:p>
          <a:p>
            <a:pPr marL="457200" lvl="1" indent="0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722813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Programmable Analog</a:t>
            </a:r>
            <a:endParaRPr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One Chip can be used for multiple designs</a:t>
            </a:r>
          </a:p>
          <a:p>
            <a:pPr hangingPunct="1"/>
            <a:r>
              <a:rPr lang="en-US" sz="2800" dirty="0"/>
              <a:t>Compensates for variation in system requirements</a:t>
            </a:r>
          </a:p>
          <a:p>
            <a:pPr hangingPunct="1"/>
            <a:r>
              <a:rPr lang="en-US" sz="2800" dirty="0"/>
              <a:t>Examples</a:t>
            </a:r>
          </a:p>
          <a:p>
            <a:pPr lvl="1" hangingPunct="1"/>
            <a:r>
              <a:rPr lang="en-US" sz="2800" dirty="0"/>
              <a:t>Voltage Levels</a:t>
            </a:r>
          </a:p>
          <a:p>
            <a:pPr lvl="1" hangingPunct="1"/>
            <a:r>
              <a:rPr lang="en-US" sz="2800" dirty="0"/>
              <a:t>Timers</a:t>
            </a:r>
          </a:p>
          <a:p>
            <a:pPr lvl="1" hangingPunct="1"/>
            <a:r>
              <a:rPr lang="en-US" sz="2800" dirty="0"/>
              <a:t>Sensing Inputs</a:t>
            </a:r>
          </a:p>
          <a:p>
            <a:pPr lvl="1" hangingPunct="1"/>
            <a:endParaRPr lang="en-US" sz="2800" dirty="0"/>
          </a:p>
          <a:p>
            <a:pPr hangingPunct="1"/>
            <a:endParaRPr lang="en-US" sz="2800" dirty="0"/>
          </a:p>
          <a:p>
            <a:pPr marL="457200" lvl="1" indent="0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79151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721379" y="187325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Prog. Analog - Battery Management</a:t>
            </a:r>
            <a:endParaRPr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Compensate for Variation in Battery Architecture and Chemistry</a:t>
            </a:r>
          </a:p>
          <a:p>
            <a:pPr lvl="1" hangingPunct="1"/>
            <a:r>
              <a:rPr lang="en-US" sz="2800" dirty="0"/>
              <a:t>Charging Current</a:t>
            </a:r>
          </a:p>
          <a:p>
            <a:pPr lvl="1" hangingPunct="1"/>
            <a:r>
              <a:rPr lang="en-US" sz="2800" dirty="0"/>
              <a:t>Charging Voltage</a:t>
            </a:r>
          </a:p>
          <a:p>
            <a:pPr lvl="1" hangingPunct="1"/>
            <a:r>
              <a:rPr lang="en-US" sz="2800" dirty="0"/>
              <a:t>Charging Profile</a:t>
            </a:r>
          </a:p>
          <a:p>
            <a:pPr lvl="1" hangingPunct="1"/>
            <a:r>
              <a:rPr lang="en-US" sz="2800" dirty="0"/>
              <a:t>Voltage Sensing Levels</a:t>
            </a:r>
          </a:p>
        </p:txBody>
      </p:sp>
    </p:spTree>
    <p:extLst>
      <p:ext uri="{BB962C8B-B14F-4D97-AF65-F5344CB8AC3E}">
        <p14:creationId xmlns:p14="http://schemas.microsoft.com/office/powerpoint/2010/main" val="1447004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Gate Dielectric Anti-Fuse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026021" y="1487131"/>
            <a:ext cx="10251859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Capacitor Structure using Gate Oxide Dielectric</a:t>
            </a:r>
          </a:p>
          <a:p>
            <a:pPr hangingPunct="1"/>
            <a:r>
              <a:rPr lang="en-US" sz="2800" dirty="0"/>
              <a:t>Applying High Voltage across cap creates oxide breakdown</a:t>
            </a:r>
          </a:p>
          <a:p>
            <a:pPr hangingPunct="1"/>
            <a:r>
              <a:rPr lang="en-US" sz="2800" dirty="0"/>
              <a:t>Oxide Breakdown creates Conductive Path though Oxide</a:t>
            </a:r>
          </a:p>
          <a:p>
            <a:pPr lvl="1" hangingPunct="1"/>
            <a:endParaRPr lang="en-US" sz="2800" dirty="0"/>
          </a:p>
        </p:txBody>
      </p:sp>
      <p:grpSp>
        <p:nvGrpSpPr>
          <p:cNvPr id="5" name="Group 210">
            <a:extLst>
              <a:ext uri="{FF2B5EF4-FFF2-40B4-BE49-F238E27FC236}">
                <a16:creationId xmlns:a16="http://schemas.microsoft.com/office/drawing/2014/main" id="{F7861CE8-EEA4-4D36-BF57-AF1C696A451C}"/>
              </a:ext>
            </a:extLst>
          </p:cNvPr>
          <p:cNvGrpSpPr>
            <a:grpSpLocks/>
          </p:cNvGrpSpPr>
          <p:nvPr/>
        </p:nvGrpSpPr>
        <p:grpSpPr bwMode="auto">
          <a:xfrm>
            <a:off x="3816628" y="3868387"/>
            <a:ext cx="876300" cy="1941868"/>
            <a:chOff x="3216" y="1732"/>
            <a:chExt cx="192" cy="476"/>
          </a:xfrm>
        </p:grpSpPr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4761924F-869C-476D-BD0F-867C1207A6B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73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>
              <a:extLst>
                <a:ext uri="{FF2B5EF4-FFF2-40B4-BE49-F238E27FC236}">
                  <a16:creationId xmlns:a16="http://schemas.microsoft.com/office/drawing/2014/main" id="{19AE0241-FB7B-450E-B418-329A84430D1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8FA2772B-0A07-441F-9F66-4AD47EFC168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CBAE387B-E748-4785-8613-DCC6CA89BB7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559357-F8FB-4860-B041-3BE6A5B7E5B6}"/>
              </a:ext>
            </a:extLst>
          </p:cNvPr>
          <p:cNvSpPr txBox="1"/>
          <p:nvPr/>
        </p:nvSpPr>
        <p:spPr>
          <a:xfrm>
            <a:off x="3505212" y="5833111"/>
            <a:ext cx="2133588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600" dirty="0"/>
              <a:t>Unprogrammed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04E045-896D-48D0-9C38-1E4B6A40BFF2}"/>
              </a:ext>
            </a:extLst>
          </p:cNvPr>
          <p:cNvSpPr txBox="1"/>
          <p:nvPr/>
        </p:nvSpPr>
        <p:spPr>
          <a:xfrm>
            <a:off x="6045345" y="5821236"/>
            <a:ext cx="2133588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600" dirty="0"/>
              <a:t>Programmed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087794-D83E-4B1E-9502-565549221642}"/>
              </a:ext>
            </a:extLst>
          </p:cNvPr>
          <p:cNvSpPr txBox="1"/>
          <p:nvPr/>
        </p:nvSpPr>
        <p:spPr>
          <a:xfrm>
            <a:off x="3626134" y="6187238"/>
            <a:ext cx="2133588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600" dirty="0"/>
              <a:t>R &gt; 1G Ohm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C021D5-2EDC-4CE3-979A-69F1F1436153}"/>
              </a:ext>
            </a:extLst>
          </p:cNvPr>
          <p:cNvSpPr txBox="1"/>
          <p:nvPr/>
        </p:nvSpPr>
        <p:spPr>
          <a:xfrm>
            <a:off x="6045345" y="6169313"/>
            <a:ext cx="2133588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600" dirty="0"/>
              <a:t>R ~ 100K Ohm</a:t>
            </a:r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DFEA1E1F-C942-4558-A182-A4760B9F90CB}"/>
              </a:ext>
            </a:extLst>
          </p:cNvPr>
          <p:cNvSpPr>
            <a:spLocks noChangeAspect="1"/>
          </p:cNvSpPr>
          <p:nvPr/>
        </p:nvSpPr>
        <p:spPr bwMode="auto">
          <a:xfrm>
            <a:off x="6713220" y="4713762"/>
            <a:ext cx="49530" cy="247649"/>
          </a:xfrm>
          <a:custGeom>
            <a:avLst/>
            <a:gdLst>
              <a:gd name="T0" fmla="*/ 60483750 w 192"/>
              <a:gd name="T1" fmla="*/ 0 h 960"/>
              <a:gd name="T2" fmla="*/ 60483750 w 192"/>
              <a:gd name="T3" fmla="*/ 120967500 h 960"/>
              <a:gd name="T4" fmla="*/ 120967500 w 192"/>
              <a:gd name="T5" fmla="*/ 151209375 h 960"/>
              <a:gd name="T6" fmla="*/ 0 w 192"/>
              <a:gd name="T7" fmla="*/ 211693125 h 960"/>
              <a:gd name="T8" fmla="*/ 120967500 w 192"/>
              <a:gd name="T9" fmla="*/ 272176875 h 960"/>
              <a:gd name="T10" fmla="*/ 0 w 192"/>
              <a:gd name="T11" fmla="*/ 332660625 h 960"/>
              <a:gd name="T12" fmla="*/ 120967500 w 192"/>
              <a:gd name="T13" fmla="*/ 393144375 h 960"/>
              <a:gd name="T14" fmla="*/ 0 w 192"/>
              <a:gd name="T15" fmla="*/ 453628125 h 960"/>
              <a:gd name="T16" fmla="*/ 60483750 w 192"/>
              <a:gd name="T17" fmla="*/ 483870000 h 960"/>
              <a:gd name="T18" fmla="*/ 60483750 w 192"/>
              <a:gd name="T19" fmla="*/ 60483750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21" name="Group 210">
            <a:extLst>
              <a:ext uri="{FF2B5EF4-FFF2-40B4-BE49-F238E27FC236}">
                <a16:creationId xmlns:a16="http://schemas.microsoft.com/office/drawing/2014/main" id="{D8F3C051-895E-491C-B006-B0D2FA3D0277}"/>
              </a:ext>
            </a:extLst>
          </p:cNvPr>
          <p:cNvGrpSpPr>
            <a:grpSpLocks/>
          </p:cNvGrpSpPr>
          <p:nvPr/>
        </p:nvGrpSpPr>
        <p:grpSpPr bwMode="auto">
          <a:xfrm>
            <a:off x="6283464" y="3879111"/>
            <a:ext cx="876300" cy="1941870"/>
            <a:chOff x="3216" y="1732"/>
            <a:chExt cx="192" cy="476"/>
          </a:xfrm>
        </p:grpSpPr>
        <p:sp>
          <p:nvSpPr>
            <p:cNvPr id="22" name="Line 8">
              <a:extLst>
                <a:ext uri="{FF2B5EF4-FFF2-40B4-BE49-F238E27FC236}">
                  <a16:creationId xmlns:a16="http://schemas.microsoft.com/office/drawing/2014/main" id="{723A4A6E-4B4B-4F3C-8DB0-4B7CFD72BEF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73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272CC0BC-46B9-445D-A2B9-44047DAAC7C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0">
              <a:extLst>
                <a:ext uri="{FF2B5EF4-FFF2-40B4-BE49-F238E27FC236}">
                  <a16:creationId xmlns:a16="http://schemas.microsoft.com/office/drawing/2014/main" id="{D0F25EE9-17B7-4CCA-A0AA-98B6480D00F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C0074682-AD15-4256-9C25-1665AA4F7C3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0090894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507745" y="101305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Prog. Analog- Display Driver</a:t>
            </a:r>
            <a:endParaRPr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Compensate for Panel Model Variation</a:t>
            </a:r>
          </a:p>
          <a:p>
            <a:pPr lvl="1" hangingPunct="1"/>
            <a:r>
              <a:rPr lang="en-US" sz="2800" dirty="0"/>
              <a:t>Gamma Curve</a:t>
            </a:r>
          </a:p>
          <a:p>
            <a:pPr hangingPunct="1"/>
            <a:r>
              <a:rPr lang="en-US" sz="2800" dirty="0"/>
              <a:t>Compensate for Panel Manufacturing Process Variation</a:t>
            </a:r>
          </a:p>
          <a:p>
            <a:pPr lvl="1" hangingPunct="1"/>
            <a:r>
              <a:rPr lang="en-US" sz="2800" dirty="0"/>
              <a:t>VCOM Setting</a:t>
            </a:r>
          </a:p>
          <a:p>
            <a:pPr lvl="1" hangingPunct="1"/>
            <a:r>
              <a:rPr lang="en-US" sz="2800" dirty="0"/>
              <a:t>Gamma Calibration</a:t>
            </a:r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21384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4507745" y="101305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Prog. Analog- PMIC</a:t>
            </a:r>
            <a:endParaRPr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Output Voltage Levels</a:t>
            </a:r>
          </a:p>
          <a:p>
            <a:pPr hangingPunct="1"/>
            <a:r>
              <a:rPr lang="en-US" sz="2800" dirty="0"/>
              <a:t>Sequencing and Timing</a:t>
            </a:r>
          </a:p>
          <a:p>
            <a:pPr hangingPunct="1"/>
            <a:r>
              <a:rPr lang="en-US" sz="2800" dirty="0"/>
              <a:t>Voltage Sensing Levels – Resets</a:t>
            </a:r>
          </a:p>
          <a:p>
            <a:pPr hangingPunct="1"/>
            <a:r>
              <a:rPr lang="en-US" sz="2800" dirty="0"/>
              <a:t>Ramp Rates</a:t>
            </a:r>
          </a:p>
          <a:p>
            <a:pPr hangingPunct="1"/>
            <a:r>
              <a:rPr lang="en-US" sz="2800" dirty="0"/>
              <a:t>Alarms</a:t>
            </a:r>
          </a:p>
          <a:p>
            <a:pPr lvl="1" hangingPunct="1"/>
            <a:r>
              <a:rPr lang="en-US" sz="2800" dirty="0"/>
              <a:t>Overcurrent Limits</a:t>
            </a:r>
          </a:p>
          <a:p>
            <a:pPr lvl="1" hangingPunct="1"/>
            <a:r>
              <a:rPr lang="en-US" sz="2800" dirty="0"/>
              <a:t>Temperature Limits</a:t>
            </a:r>
          </a:p>
          <a:p>
            <a:pPr hangingPunct="1"/>
            <a:endParaRPr lang="en-US" sz="2800" dirty="0"/>
          </a:p>
          <a:p>
            <a:pPr hangingPunct="1"/>
            <a:endParaRPr lang="en-US" sz="2800" dirty="0"/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163907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Prog. Analog- Programmable </a:t>
            </a:r>
            <a:r>
              <a:rPr lang="en-US" sz="3000" dirty="0" err="1"/>
              <a:t>Vref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Eliminates traditional external voltage Divider</a:t>
            </a:r>
          </a:p>
          <a:p>
            <a:pPr hangingPunct="1"/>
            <a:r>
              <a:rPr lang="en-US" sz="2800" dirty="0"/>
              <a:t>Eliminates Variations</a:t>
            </a:r>
          </a:p>
          <a:p>
            <a:pPr lvl="1" hangingPunct="1"/>
            <a:r>
              <a:rPr lang="en-US" sz="2800" dirty="0"/>
              <a:t>Resistor Tolerance</a:t>
            </a:r>
          </a:p>
          <a:p>
            <a:pPr lvl="1" hangingPunct="1"/>
            <a:r>
              <a:rPr lang="en-US" sz="2800" dirty="0"/>
              <a:t>Chip-to-Chip Variations</a:t>
            </a:r>
          </a:p>
          <a:p>
            <a:pPr hangingPunct="1"/>
            <a:endParaRPr lang="en-US" sz="2800" dirty="0"/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178319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OTP in IoT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OTA updates key feature</a:t>
            </a:r>
          </a:p>
          <a:p>
            <a:pPr lvl="1" hangingPunct="1"/>
            <a:r>
              <a:rPr lang="en-US" sz="2800" dirty="0"/>
              <a:t>Product improvements, bug fixes</a:t>
            </a:r>
          </a:p>
          <a:p>
            <a:pPr hangingPunct="1"/>
            <a:r>
              <a:rPr lang="en-US" sz="2800" dirty="0"/>
              <a:t>Open the door to hacks</a:t>
            </a:r>
          </a:p>
          <a:p>
            <a:pPr hangingPunct="1"/>
            <a:r>
              <a:rPr lang="en-US" sz="2800" dirty="0"/>
              <a:t>OTP is used as Primary Boot</a:t>
            </a:r>
          </a:p>
          <a:p>
            <a:pPr lvl="1" hangingPunct="1"/>
            <a:r>
              <a:rPr lang="en-US" sz="2800" dirty="0"/>
              <a:t>Cannot Be Changed</a:t>
            </a:r>
          </a:p>
          <a:p>
            <a:pPr lvl="1" hangingPunct="1"/>
            <a:r>
              <a:rPr lang="en-US" sz="2800" dirty="0"/>
              <a:t>OTP Used as Code Revision Counter</a:t>
            </a:r>
          </a:p>
          <a:p>
            <a:pPr hangingPunct="1"/>
            <a:r>
              <a:rPr lang="en-US" sz="2800" dirty="0"/>
              <a:t>Insures the Integrity of the Code</a:t>
            </a:r>
          </a:p>
          <a:p>
            <a:pPr lvl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34668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CFX OTP IP  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A7CC0B-2E59-4400-8D6A-473A48F5E759}"/>
              </a:ext>
            </a:extLst>
          </p:cNvPr>
          <p:cNvSpPr txBox="1">
            <a:spLocks/>
          </p:cNvSpPr>
          <p:nvPr/>
        </p:nvSpPr>
        <p:spPr>
          <a:xfrm>
            <a:off x="2167412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92500" lnSpcReduction="10000"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200" dirty="0"/>
              <a:t>Standard Logic CMOS Process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</a:p>
          <a:p>
            <a:pPr hangingPunct="1"/>
            <a:r>
              <a:rPr lang="en-US" sz="2200" dirty="0"/>
              <a:t>Simple Integration Flow	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  <a:endParaRPr lang="en-US" sz="2200" dirty="0"/>
          </a:p>
          <a:p>
            <a:pPr hangingPunct="1"/>
            <a:r>
              <a:rPr lang="en-US" sz="2200" dirty="0"/>
              <a:t>Scalable from 350 to &lt;10 nm    	</a:t>
            </a:r>
            <a:r>
              <a:rPr lang="en-US" sz="2200" dirty="0">
                <a:latin typeface="tt-icon-font" panose="02000509000000000000" pitchFamily="49" charset="0"/>
              </a:rPr>
              <a:t> 		;</a:t>
            </a: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In-System Programmable	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High Reliability (&gt; Mil Spec)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Secure			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High Density					</a:t>
            </a:r>
            <a:r>
              <a:rPr lang="en-US" sz="2200" dirty="0">
                <a:latin typeface="tt-icon-font" panose="02000509000000000000" pitchFamily="49" charset="0"/>
              </a:rPr>
              <a:t>;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Low Cost</a:t>
            </a:r>
            <a:r>
              <a:rPr lang="en-US" sz="2200" dirty="0">
                <a:latin typeface="tt-icon-font" panose="02000509000000000000" pitchFamily="49" charset="0"/>
              </a:rPr>
              <a:t> 						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Patent Protected				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Volume Proven (&gt;1B served, like McDonalds)	</a:t>
            </a:r>
            <a:r>
              <a:rPr lang="en-US" sz="2200" dirty="0">
                <a:latin typeface="tt-icon-font" panose="02000509000000000000" pitchFamily="49" charset="0"/>
              </a:rPr>
              <a:t>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Local Support</a:t>
            </a:r>
            <a:r>
              <a:rPr lang="en-US" sz="2200" dirty="0">
                <a:latin typeface="tt-icon-font" panose="02000509000000000000" pitchFamily="49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Zhuhai, Beijing, Shenzhen)</a:t>
            </a:r>
            <a:r>
              <a:rPr lang="en-US" sz="2200" dirty="0">
                <a:latin typeface="tt-icon-font" panose="02000509000000000000" pitchFamily="49" charset="0"/>
              </a:rPr>
              <a:t>	;</a:t>
            </a:r>
          </a:p>
          <a:p>
            <a:pPr hangingPunct="1"/>
            <a:r>
              <a:rPr lang="ja-JP" altLang="en-US" sz="2200" dirty="0">
                <a:latin typeface="tt-icon-font" panose="02000509000000000000" pitchFamily="49" charset="0"/>
              </a:rPr>
              <a:t>创芯中国</a:t>
            </a:r>
            <a:r>
              <a:rPr lang="en-US" altLang="ja-JP" sz="2200" dirty="0">
                <a:latin typeface="tt-icon-font" panose="02000509000000000000" pitchFamily="49" charset="0"/>
              </a:rPr>
              <a:t>						</a:t>
            </a:r>
            <a:r>
              <a:rPr lang="en-US" sz="2200" dirty="0">
                <a:latin typeface="tt-icon-font" panose="02000509000000000000" pitchFamily="49" charset="0"/>
              </a:rPr>
              <a:t>; 				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0940129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12824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CFX OTP IP - A Worldwide Sensation 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689100" y="1698626"/>
            <a:ext cx="8813800" cy="494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en-US" sz="2200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2B04870-C9BF-4737-B9A3-C9001994B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29" y="1949027"/>
            <a:ext cx="5307751" cy="3536892"/>
          </a:xfrm>
          <a:prstGeom prst="rect">
            <a:avLst/>
          </a:prstGeom>
        </p:spPr>
      </p:pic>
      <p:pic>
        <p:nvPicPr>
          <p:cNvPr id="9" name="Picture 2" descr="Picture 2">
            <a:extLst>
              <a:ext uri="{FF2B5EF4-FFF2-40B4-BE49-F238E27FC236}">
                <a16:creationId xmlns:a16="http://schemas.microsoft.com/office/drawing/2014/main" id="{16F8860A-91C3-46E9-AB18-8BE42A97A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385" y="3002692"/>
            <a:ext cx="1223686" cy="42630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FB54D3-5930-4498-A69D-137646B9D735}"/>
              </a:ext>
            </a:extLst>
          </p:cNvPr>
          <p:cNvSpPr txBox="1"/>
          <p:nvPr/>
        </p:nvSpPr>
        <p:spPr>
          <a:xfrm rot="21378560">
            <a:off x="5325245" y="4087980"/>
            <a:ext cx="248569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CC0066"/>
                </a:highlight>
              </a:rPr>
              <a:t>OTP IP Devices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AAD43-19AD-4BEA-8643-7E215AEADE20}"/>
              </a:ext>
            </a:extLst>
          </p:cNvPr>
          <p:cNvSpPr txBox="1"/>
          <p:nvPr/>
        </p:nvSpPr>
        <p:spPr>
          <a:xfrm rot="21444582">
            <a:off x="6689770" y="4420555"/>
            <a:ext cx="1864950" cy="461663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CC0066"/>
                </a:highlight>
              </a:rPr>
              <a:t>1 Billion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172352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OTP Anti-Fuse</a:t>
            </a:r>
            <a:endParaRPr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481CD8-1C07-4397-AD3A-0226C9245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236" y="1792531"/>
            <a:ext cx="3300625" cy="43719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B517C10-28B4-42A9-8619-625A0D34B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350" y="2473449"/>
            <a:ext cx="5056240" cy="227148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D170070-3E43-40B6-8774-E1F7C810AF63}"/>
              </a:ext>
            </a:extLst>
          </p:cNvPr>
          <p:cNvSpPr txBox="1"/>
          <p:nvPr/>
        </p:nvSpPr>
        <p:spPr>
          <a:xfrm>
            <a:off x="8088470" y="5114260"/>
            <a:ext cx="19826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altLang="zh-CN" sz="1800" dirty="0"/>
              <a:t>Select transistor</a:t>
            </a:r>
            <a:endParaRPr lang="zh-CN" altLang="en-US" sz="1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2182502-D6DD-4E00-850B-6FF2D7C30296}"/>
              </a:ext>
            </a:extLst>
          </p:cNvPr>
          <p:cNvSpPr txBox="1"/>
          <p:nvPr/>
        </p:nvSpPr>
        <p:spPr>
          <a:xfrm>
            <a:off x="6501198" y="5114260"/>
            <a:ext cx="102584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altLang="zh-CN" sz="1800" dirty="0"/>
              <a:t>Antifuse</a:t>
            </a:r>
            <a:endParaRPr lang="zh-CN" alt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3A7E68-A57E-4736-B769-6B4754A2303A}"/>
              </a:ext>
            </a:extLst>
          </p:cNvPr>
          <p:cNvSpPr txBox="1"/>
          <p:nvPr/>
        </p:nvSpPr>
        <p:spPr>
          <a:xfrm>
            <a:off x="6677241" y="5632792"/>
            <a:ext cx="3738179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200" dirty="0"/>
              <a:t>Protected by Patents</a:t>
            </a:r>
          </a:p>
          <a:p>
            <a:r>
              <a:rPr lang="en-US" sz="1200" dirty="0"/>
              <a:t>            CN104681558A 12/3/2013</a:t>
            </a:r>
          </a:p>
          <a:p>
            <a:r>
              <a:rPr lang="en-US" sz="1200" dirty="0"/>
              <a:t>            CN103745977B 4/23/2014</a:t>
            </a:r>
          </a:p>
        </p:txBody>
      </p:sp>
    </p:spTree>
    <p:extLst>
      <p:ext uri="{BB962C8B-B14F-4D97-AF65-F5344CB8AC3E}">
        <p14:creationId xmlns:p14="http://schemas.microsoft.com/office/powerpoint/2010/main" val="19144726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 Gate Oxide Anti-fuse in CMOS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368135" y="1508622"/>
            <a:ext cx="10134765" cy="2101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800" dirty="0"/>
              <a:t>Breakdown voltage is based on Gate Oxide thickness</a:t>
            </a:r>
          </a:p>
          <a:p>
            <a:pPr hangingPunct="1"/>
            <a:r>
              <a:rPr lang="en-US" sz="2800" dirty="0"/>
              <a:t>Standard CMOS process does not have HV transistors</a:t>
            </a:r>
          </a:p>
          <a:p>
            <a:pPr hangingPunct="1"/>
            <a:r>
              <a:rPr lang="en-US" sz="2800" dirty="0"/>
              <a:t>Gate Oxides &lt; 40 Angstroms require </a:t>
            </a:r>
            <a:r>
              <a:rPr lang="en-US" sz="2800" dirty="0" err="1"/>
              <a:t>Vprog</a:t>
            </a:r>
            <a:r>
              <a:rPr lang="en-US" sz="2800" dirty="0"/>
              <a:t> ~ 8 volts</a:t>
            </a:r>
          </a:p>
          <a:p>
            <a:pPr lvl="1" hangingPunct="1"/>
            <a:endParaRPr lang="en-US" sz="2800" dirty="0"/>
          </a:p>
          <a:p>
            <a:pPr lvl="1" hangingPunct="1"/>
            <a:endParaRPr lang="en-US" sz="28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3103FE6-8411-4BB9-B0CC-8D73E10D1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09" y="3302329"/>
            <a:ext cx="3976845" cy="29908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EF21C4-33DD-4DD8-87EF-DD27DBE7BD9D}"/>
              </a:ext>
            </a:extLst>
          </p:cNvPr>
          <p:cNvSpPr txBox="1"/>
          <p:nvPr/>
        </p:nvSpPr>
        <p:spPr>
          <a:xfrm>
            <a:off x="2200276" y="6238875"/>
            <a:ext cx="8302625" cy="7848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050" dirty="0"/>
              <a:t>Source “Closing the design gap between system-level and component-level Electro Static Discharge (ESD)”, Scholz, Mirko, 2013/05/29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262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 Gate Oxide Anti-fuse in CMOS</a:t>
            </a:r>
            <a:endParaRPr sz="3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DBC501-5E4C-4BB8-88D6-4FEEA64BA7A7}"/>
              </a:ext>
            </a:extLst>
          </p:cNvPr>
          <p:cNvSpPr txBox="1">
            <a:spLocks/>
          </p:cNvSpPr>
          <p:nvPr/>
        </p:nvSpPr>
        <p:spPr>
          <a:xfrm>
            <a:off x="1033153" y="1631951"/>
            <a:ext cx="10244727" cy="475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40000" lnSpcReduction="20000"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❑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▪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✓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•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11679" marR="0" indent="-182879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66CC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464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036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60800" marR="0" indent="-203200" algn="l" defTabSz="91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C12B0D"/>
              </a:buClr>
              <a:buSzPct val="100000"/>
              <a:buFontTx/>
              <a:buChar char="»"/>
              <a:tabLst/>
              <a:defRPr sz="1600" b="1" i="0" u="none" strike="noStrike" cap="none" spc="0" baseline="0">
                <a:ln>
                  <a:noFill/>
                </a:ln>
                <a:solidFill>
                  <a:srgbClr val="292929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5000" dirty="0"/>
              <a:t>Device Scaling below 130 nm has reduced programming voltages to &lt; 10 volts</a:t>
            </a:r>
          </a:p>
          <a:p>
            <a:pPr hangingPunct="1"/>
            <a:r>
              <a:rPr lang="en-US" sz="5000" dirty="0"/>
              <a:t>Further Scaling/</a:t>
            </a:r>
            <a:r>
              <a:rPr lang="en-US" sz="5000" dirty="0" err="1"/>
              <a:t>Vprog</a:t>
            </a:r>
            <a:r>
              <a:rPr lang="en-US" sz="5000" dirty="0"/>
              <a:t> reduction makes Dielectric Anti-fuse the OTP of choice</a:t>
            </a:r>
          </a:p>
          <a:p>
            <a:pPr lvl="1" hangingPunct="1"/>
            <a:r>
              <a:rPr lang="en-US" sz="5000" dirty="0"/>
              <a:t>Standard CMOS Floating Gate becomes impractical</a:t>
            </a:r>
          </a:p>
          <a:p>
            <a:pPr lvl="2" hangingPunct="1"/>
            <a:r>
              <a:rPr lang="en-US" sz="5000" dirty="0"/>
              <a:t>Gate Oxides are too thin</a:t>
            </a:r>
          </a:p>
          <a:p>
            <a:pPr hangingPunct="1"/>
            <a:r>
              <a:rPr lang="en-US" sz="5000" dirty="0"/>
              <a:t>Standard CMOS process and devices</a:t>
            </a:r>
          </a:p>
          <a:p>
            <a:pPr hangingPunct="1"/>
            <a:r>
              <a:rPr lang="en-US" sz="5000" dirty="0"/>
              <a:t>Ultra Low Power</a:t>
            </a:r>
          </a:p>
          <a:p>
            <a:pPr hangingPunct="1"/>
            <a:r>
              <a:rPr lang="en-US" sz="5000" dirty="0"/>
              <a:t>1T 1C Cell Scales with Process</a:t>
            </a:r>
          </a:p>
          <a:p>
            <a:pPr lvl="1" hangingPunct="1"/>
            <a:r>
              <a:rPr lang="en-US" sz="5000" dirty="0"/>
              <a:t>Mbit Densities are Practical</a:t>
            </a:r>
          </a:p>
          <a:p>
            <a:pPr hangingPunct="1"/>
            <a:r>
              <a:rPr lang="en-US" sz="5000" dirty="0"/>
              <a:t>High Temperature Operation</a:t>
            </a:r>
          </a:p>
          <a:p>
            <a:pPr lvl="1" hangingPunct="1"/>
            <a:r>
              <a:rPr lang="en-US" sz="5000" dirty="0"/>
              <a:t>Up to 175 Deg C</a:t>
            </a:r>
          </a:p>
          <a:p>
            <a:pPr hangingPunct="1"/>
            <a:r>
              <a:rPr lang="en-US" sz="5000" dirty="0"/>
              <a:t>Secure</a:t>
            </a:r>
          </a:p>
          <a:p>
            <a:pPr lvl="1" hangingPunct="1"/>
            <a:r>
              <a:rPr lang="en-US" sz="5000" dirty="0"/>
              <a:t>Non-Alterable</a:t>
            </a:r>
          </a:p>
          <a:p>
            <a:pPr lvl="1" hangingPunct="1"/>
            <a:r>
              <a:rPr lang="en-US" sz="5000" dirty="0"/>
              <a:t>No Reverse Engineering Contents</a:t>
            </a:r>
          </a:p>
          <a:p>
            <a:pPr hangingPunct="1"/>
            <a:endParaRPr lang="en-US" sz="2200" dirty="0"/>
          </a:p>
          <a:p>
            <a:pPr lvl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00389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 Data Retention- 250 deg C 48h</a:t>
            </a:r>
            <a:endParaRPr sz="3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AD0C3C-1A0D-4D95-8C87-4A67652FF018}"/>
              </a:ext>
            </a:extLst>
          </p:cNvPr>
          <p:cNvSpPr txBox="1">
            <a:spLocks/>
          </p:cNvSpPr>
          <p:nvPr/>
        </p:nvSpPr>
        <p:spPr bwMode="auto">
          <a:xfrm>
            <a:off x="4531158" y="2260692"/>
            <a:ext cx="29019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1400" dirty="0"/>
              <a:t>4Kbits without Deep </a:t>
            </a:r>
            <a:r>
              <a:rPr lang="en-US" altLang="zh-CN" sz="1400" dirty="0" err="1"/>
              <a:t>MPwell</a:t>
            </a:r>
            <a:endParaRPr lang="en-US" altLang="en-US" sz="1400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29404A4E-4E06-449E-A860-300DCAC42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58" y="2713129"/>
            <a:ext cx="633412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9990C308-47B9-48DF-AD82-EBB83D25B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996" y="2713129"/>
            <a:ext cx="633413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453542E9-8088-4224-B19B-F5FFDD385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71" y="2713129"/>
            <a:ext cx="633413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84FDFF43-8AE1-4F6F-BF1E-DE6E0E3D1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95" y="2713129"/>
            <a:ext cx="635000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2285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xfrm>
            <a:off x="3816629" y="90672"/>
            <a:ext cx="746125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/>
              <a:t> Data Retention – </a:t>
            </a:r>
            <a:r>
              <a:rPr lang="en-US" sz="3000" dirty="0" err="1"/>
              <a:t>iRead</a:t>
            </a:r>
            <a:r>
              <a:rPr lang="en-US" sz="3000" dirty="0"/>
              <a:t> 24h 250 deg</a:t>
            </a:r>
            <a:endParaRPr sz="3000" dirty="0"/>
          </a:p>
        </p:txBody>
      </p:sp>
      <p:pic>
        <p:nvPicPr>
          <p:cNvPr id="7" name="图片 4" descr="55otp break after bake">
            <a:extLst>
              <a:ext uri="{FF2B5EF4-FFF2-40B4-BE49-F238E27FC236}">
                <a16:creationId xmlns:a16="http://schemas.microsoft.com/office/drawing/2014/main" id="{B52A7FF8-8D0C-4145-ADF1-37281ECFE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888" y="2579255"/>
            <a:ext cx="4332112" cy="2599690"/>
          </a:xfrm>
          <a:prstGeom prst="rect">
            <a:avLst/>
          </a:prstGeom>
        </p:spPr>
      </p:pic>
      <p:pic>
        <p:nvPicPr>
          <p:cNvPr id="9" name="图片 5" descr="55otp break before bake">
            <a:extLst>
              <a:ext uri="{FF2B5EF4-FFF2-40B4-BE49-F238E27FC236}">
                <a16:creationId xmlns:a16="http://schemas.microsoft.com/office/drawing/2014/main" id="{F047DA31-701A-4207-9A5E-E922C222A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572" y="2579255"/>
            <a:ext cx="4332112" cy="2599690"/>
          </a:xfrm>
          <a:prstGeom prst="rect">
            <a:avLst/>
          </a:prstGeom>
        </p:spPr>
      </p:pic>
      <p:sp>
        <p:nvSpPr>
          <p:cNvPr id="10" name="文本框 6">
            <a:extLst>
              <a:ext uri="{FF2B5EF4-FFF2-40B4-BE49-F238E27FC236}">
                <a16:creationId xmlns:a16="http://schemas.microsoft.com/office/drawing/2014/main" id="{D763F97F-DEBE-405C-9152-FC4A4145BEC8}"/>
              </a:ext>
            </a:extLst>
          </p:cNvPr>
          <p:cNvSpPr txBox="1"/>
          <p:nvPr/>
        </p:nvSpPr>
        <p:spPr>
          <a:xfrm>
            <a:off x="3135837" y="2128267"/>
            <a:ext cx="16002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altLang="zh-CN" sz="1800" b="0" dirty="0">
                <a:latin typeface="Gill Sans MT"/>
                <a:ea typeface="Gill Sans MT"/>
                <a:cs typeface="Gill Sans MT"/>
                <a:sym typeface="Gill Sans MT"/>
              </a:rPr>
              <a:t>Before Bake</a:t>
            </a:r>
            <a:endParaRPr lang="zh-CN" altLang="en-US" sz="1800" b="0" dirty="0">
              <a:latin typeface="Gill Sans MT"/>
              <a:ea typeface="Gill Sans MT"/>
              <a:cs typeface="Gill Sans MT"/>
              <a:sym typeface="Gill Sans MT"/>
            </a:endParaRPr>
          </a:p>
        </p:txBody>
      </p:sp>
      <p:sp>
        <p:nvSpPr>
          <p:cNvPr id="11" name="文本框 7">
            <a:extLst>
              <a:ext uri="{FF2B5EF4-FFF2-40B4-BE49-F238E27FC236}">
                <a16:creationId xmlns:a16="http://schemas.microsoft.com/office/drawing/2014/main" id="{926A9A75-22CD-4786-8EC0-A13F05556CE6}"/>
              </a:ext>
            </a:extLst>
          </p:cNvPr>
          <p:cNvSpPr txBox="1"/>
          <p:nvPr/>
        </p:nvSpPr>
        <p:spPr>
          <a:xfrm>
            <a:off x="7651336" y="2176647"/>
            <a:ext cx="16002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altLang="zh-CN" sz="1800" b="0" dirty="0">
                <a:latin typeface="Gill Sans MT"/>
                <a:ea typeface="Gill Sans MT"/>
                <a:cs typeface="Gill Sans MT"/>
                <a:sym typeface="Gill Sans MT"/>
              </a:rPr>
              <a:t>After Bake</a:t>
            </a:r>
            <a:endParaRPr lang="zh-CN" altLang="en-US" sz="1800" b="0" dirty="0">
              <a:latin typeface="Gill Sans MT"/>
              <a:ea typeface="Gill Sans MT"/>
              <a:cs typeface="Gill Sans MT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918345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7"/>
          <p:cNvSpPr txBox="1">
            <a:spLocks noGrp="1"/>
          </p:cNvSpPr>
          <p:nvPr>
            <p:ph type="sldNum" sz="quarter" idx="2"/>
          </p:nvPr>
        </p:nvSpPr>
        <p:spPr>
          <a:xfrm>
            <a:off x="10007600" y="6648450"/>
            <a:ext cx="64120" cy="1384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8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/>
              <a:t>The Award Nominee</a:t>
            </a:r>
            <a:endParaRPr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5AC466-945B-4224-91EA-8BB2B612ED59}"/>
              </a:ext>
            </a:extLst>
          </p:cNvPr>
          <p:cNvSpPr/>
          <p:nvPr/>
        </p:nvSpPr>
        <p:spPr>
          <a:xfrm>
            <a:off x="1396314" y="1731635"/>
            <a:ext cx="93417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4KB MTP - 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DB HiTek 110nm 1.5V/3.3V Logic Process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Power Supply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	2.8V VDD (±10%)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	With internal high voltage charge pump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Memory size 4K-byte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Program Times: 3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Bit Program Operation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Byte Read Operation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Junction Temperature TJ : -40°C ~ 125°C </a:t>
            </a:r>
          </a:p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◆ Data Retention: &gt;10 Years @ 85°C </a:t>
            </a:r>
          </a:p>
        </p:txBody>
      </p:sp>
    </p:spTree>
    <p:extLst>
      <p:ext uri="{BB962C8B-B14F-4D97-AF65-F5344CB8AC3E}">
        <p14:creationId xmlns:p14="http://schemas.microsoft.com/office/powerpoint/2010/main" val="34057121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hipX_Corp_07">
  <a:themeElements>
    <a:clrScheme name="ChipX_Corp_0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F99"/>
      </a:accent1>
      <a:accent2>
        <a:srgbClr val="00CCFF"/>
      </a:accent2>
      <a:accent3>
        <a:srgbClr val="8F8F8F"/>
      </a:accent3>
      <a:accent4>
        <a:srgbClr val="707070"/>
      </a:accent4>
      <a:accent5>
        <a:srgbClr val="FFFFCA"/>
      </a:accent5>
      <a:accent6>
        <a:srgbClr val="00B9E7"/>
      </a:accent6>
      <a:hlink>
        <a:srgbClr val="0000FF"/>
      </a:hlink>
      <a:folHlink>
        <a:srgbClr val="FF00FF"/>
      </a:folHlink>
    </a:clrScheme>
    <a:fontScheme name="ChipX_Corp_07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ChipX_Corp_0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hipX_Corp_07">
  <a:themeElements>
    <a:clrScheme name="ChipX_Corp_0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F99"/>
      </a:accent1>
      <a:accent2>
        <a:srgbClr val="00CCFF"/>
      </a:accent2>
      <a:accent3>
        <a:srgbClr val="8F8F8F"/>
      </a:accent3>
      <a:accent4>
        <a:srgbClr val="707070"/>
      </a:accent4>
      <a:accent5>
        <a:srgbClr val="FFFFCA"/>
      </a:accent5>
      <a:accent6>
        <a:srgbClr val="00B9E7"/>
      </a:accent6>
      <a:hlink>
        <a:srgbClr val="0000FF"/>
      </a:hlink>
      <a:folHlink>
        <a:srgbClr val="FF00FF"/>
      </a:folHlink>
    </a:clrScheme>
    <a:fontScheme name="ChipX_Corp_07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ChipX_Corp_0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17977</TotalTime>
  <Words>1295</Words>
  <Application>Microsoft Office PowerPoint</Application>
  <PresentationFormat>Widescreen</PresentationFormat>
  <Paragraphs>675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微软雅黑</vt:lpstr>
      <vt:lpstr>Arial</vt:lpstr>
      <vt:lpstr>Arial Unicode MS</vt:lpstr>
      <vt:lpstr>Gill Sans MT</vt:lpstr>
      <vt:lpstr>Helvetica</vt:lpstr>
      <vt:lpstr>Times New Roman</vt:lpstr>
      <vt:lpstr>tt-icon-font</vt:lpstr>
      <vt:lpstr>ChipX_Corp_07</vt:lpstr>
      <vt:lpstr>PowerPoint Presentation</vt:lpstr>
      <vt:lpstr>CFX OTP Advantages</vt:lpstr>
      <vt:lpstr>Gate Dielectric Anti-Fuse</vt:lpstr>
      <vt:lpstr>OTP Anti-Fuse</vt:lpstr>
      <vt:lpstr> Gate Oxide Anti-fuse in CMOS</vt:lpstr>
      <vt:lpstr> Gate Oxide Anti-fuse in CMOS</vt:lpstr>
      <vt:lpstr> Data Retention- 250 deg C 48h</vt:lpstr>
      <vt:lpstr> Data Retention – iRead 24h 250 deg</vt:lpstr>
      <vt:lpstr>The Award Nominee</vt:lpstr>
      <vt:lpstr>4KB MTP Specifications</vt:lpstr>
      <vt:lpstr>512Kb OTP Specifications</vt:lpstr>
      <vt:lpstr>64Kb OTP Specifications</vt:lpstr>
      <vt:lpstr>Competitive Comparison</vt:lpstr>
      <vt:lpstr>OTP Foundry Status</vt:lpstr>
      <vt:lpstr>CFX OTP Design Flow</vt:lpstr>
      <vt:lpstr>OTP Applications</vt:lpstr>
      <vt:lpstr>OTP Applications</vt:lpstr>
      <vt:lpstr>Modern OTP</vt:lpstr>
      <vt:lpstr>OTP Applications</vt:lpstr>
      <vt:lpstr>OTP is Everywhere</vt:lpstr>
      <vt:lpstr>Product Configuration</vt:lpstr>
      <vt:lpstr>Yield Improvement</vt:lpstr>
      <vt:lpstr>Timing</vt:lpstr>
      <vt:lpstr>Security</vt:lpstr>
      <vt:lpstr>RF Tags</vt:lpstr>
      <vt:lpstr>Analog IC Design Challenges</vt:lpstr>
      <vt:lpstr>Analog IC design</vt:lpstr>
      <vt:lpstr>Programmable Analog</vt:lpstr>
      <vt:lpstr>Prog. Analog - Battery Management</vt:lpstr>
      <vt:lpstr>Prog. Analog- Display Driver</vt:lpstr>
      <vt:lpstr>Prog. Analog- PMIC</vt:lpstr>
      <vt:lpstr>Prog. Analog- Programmable Vref</vt:lpstr>
      <vt:lpstr>OTP in IoT</vt:lpstr>
      <vt:lpstr>CFX OTP IP  </vt:lpstr>
      <vt:lpstr>CFX OTP IP - A Worldwide Sensation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Li</dc:creator>
  <cp:lastModifiedBy>Richard Orlando</cp:lastModifiedBy>
  <cp:revision>130</cp:revision>
  <dcterms:modified xsi:type="dcterms:W3CDTF">2019-09-04T18:13:51Z</dcterms:modified>
</cp:coreProperties>
</file>