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419" r:id="rId2"/>
    <p:sldId id="418" r:id="rId3"/>
  </p:sldIdLst>
  <p:sldSz cx="12192000" cy="6858000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5688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pos="38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V" initials="AV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5289" autoAdjust="0"/>
  </p:normalViewPr>
  <p:slideViewPr>
    <p:cSldViewPr snapToGrid="0">
      <p:cViewPr>
        <p:scale>
          <a:sx n="70" d="100"/>
          <a:sy n="70" d="100"/>
        </p:scale>
        <p:origin x="486" y="24"/>
      </p:cViewPr>
      <p:guideLst>
        <p:guide orient="horz" pos="2520"/>
        <p:guide pos="5688"/>
        <p:guide orient="horz" pos="744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713FC8-D15F-4B1B-BF01-5E6680F318B8}" type="datetimeFigureOut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F7993-DEBE-42CA-8C86-DAA6DC470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40nm is only roughly 10% of what it used to be 15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2CEA-F0D2-C549-A668-17BB12B251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8C70CB9E-12EE-458C-9856-1A6A0E4970D6}" type="slidenum">
              <a:rPr lang="en-US" sz="1800" kern="0">
                <a:solidFill>
                  <a:sysClr val="windowText" lastClr="000000"/>
                </a:solidFill>
              </a:rPr>
              <a:pPr defTabSz="907633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2062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55838"/>
            <a:ext cx="12206288" cy="31337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438" y="450850"/>
            <a:ext cx="2740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642" y="3526777"/>
            <a:ext cx="9620717" cy="824752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82700" y="4430405"/>
            <a:ext cx="9626600" cy="383312"/>
          </a:xfrm>
        </p:spPr>
        <p:txBody>
          <a:bodyPr anchor="ctr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lang="en-US" sz="2200" dirty="0" smtClean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2700" y="4898349"/>
            <a:ext cx="9623425" cy="417512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lang="en-US" sz="2200" dirty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z="9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93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713" y="19732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6875" y="42132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828801"/>
            <a:ext cx="9302752" cy="2992904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4829233"/>
            <a:ext cx="8752299" cy="5947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BB4BF0E-A2EB-44A3-BBED-D7E727A406F7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US" sz="9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D665BD0-C3CF-49D3-9F51-5BC0FBD58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39017"/>
            <a:ext cx="12192000" cy="298704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39019"/>
            <a:ext cx="12192000" cy="1672427"/>
          </a:xfrm>
          <a:noFill/>
          <a:ln>
            <a:noFill/>
          </a:ln>
        </p:spPr>
        <p:txBody>
          <a:bodyPr wrap="square" lIns="457200" tIns="91440" rIns="457200" bIns="91440">
            <a:normAutofit/>
          </a:bodyPr>
          <a:lstStyle>
            <a:lvl1pPr algn="l">
              <a:defRPr sz="4800" strike="noStrike" cap="all" normalizeH="0" baseline="0">
                <a:solidFill>
                  <a:schemeClr val="accent6"/>
                </a:solidFill>
                <a:effectLst>
                  <a:outerShdw blurRad="12700" dist="12700" dir="2700000" algn="tl" rotWithShape="0">
                    <a:schemeClr val="bg1">
                      <a:alpha val="84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(Auto-</a:t>
            </a:r>
            <a:r>
              <a:rPr lang="en-US" dirty="0" err="1"/>
              <a:t>allcaps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11446"/>
            <a:ext cx="8896420" cy="1291892"/>
          </a:xfrm>
          <a:ln>
            <a:noFill/>
          </a:ln>
        </p:spPr>
        <p:txBody>
          <a:bodyPr lIns="457200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u="none" cap="none" spc="0" normalizeH="0">
                <a:solidFill>
                  <a:schemeClr val="accent6"/>
                </a:solidFill>
                <a:effectLst>
                  <a:outerShdw blurRad="12700" dist="12700" dir="2700000" algn="tl" rotWithShape="0">
                    <a:schemeClr val="bg1"/>
                  </a:outerShdw>
                </a:effectLst>
                <a:uFillTx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and author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616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33">
                <a:solidFill>
                  <a:schemeClr val="accent6"/>
                </a:solidFill>
              </a:defRPr>
            </a:lvl1pPr>
          </a:lstStyle>
          <a:p>
            <a:fld id="{D630CF55-AC83-5042-879C-533840E42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42359" y="30007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613" y="0"/>
            <a:ext cx="2669387" cy="7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347717" y="1256770"/>
            <a:ext cx="11441512" cy="45267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0256-C7AB-40E0-B0E8-C8ECBECEDA95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368E-2473-4B7C-BEA7-E75C0387A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347717" y="1256770"/>
            <a:ext cx="11441512" cy="45267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1D6D-ADC2-471B-937A-C2C8772F08BC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712D-524F-475D-837A-5E794B67A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47717" y="1250233"/>
            <a:ext cx="5463536" cy="476794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>
          <a:xfrm>
            <a:off x="6325692" y="1250233"/>
            <a:ext cx="5463536" cy="476794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50E8-A8CE-4FE9-8B4F-7191431883E5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E57B-0F3F-4E69-BEFF-C04148A53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D9CA-F75E-4D4C-A9FE-9F178379C202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98CB-AF48-4A7D-8AAA-4A81E9894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2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4FAB-D105-488A-AE14-35860E9814E3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DF7A-B98E-49DA-956E-9BED20009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2" y="1493515"/>
            <a:ext cx="3978303" cy="4297686"/>
          </a:xfrm>
          <a:prstGeom prst="roundRect">
            <a:avLst>
              <a:gd name="adj" fmla="val 4943"/>
            </a:avLst>
          </a:prstGeom>
          <a:noFill/>
          <a:ln w="8255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>
          <a:xfrm>
            <a:off x="347717" y="1250233"/>
            <a:ext cx="6672886" cy="476794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9798-4D10-45C4-93B5-2420DE90CE28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E206-89E7-43E8-AD0D-D734EDA0A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774" y="1267979"/>
            <a:ext cx="10364452" cy="3826535"/>
          </a:xfrm>
          <a:prstGeom prst="roundRect">
            <a:avLst>
              <a:gd name="adj" fmla="val 4944"/>
            </a:avLst>
          </a:prstGeom>
          <a:noFill/>
          <a:ln w="8255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283223"/>
            <a:ext cx="10364452" cy="68247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47717" y="338350"/>
            <a:ext cx="11441511" cy="66894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949C-951E-4E90-81A2-97A302B88C43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53C5-96A2-4742-9D7F-10E824086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3000">
              <a:srgbClr val="FFFFFF"/>
            </a:gs>
            <a:gs pos="100000">
              <a:srgbClr val="F2F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83325"/>
            <a:ext cx="12192000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7663" y="338138"/>
            <a:ext cx="114411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663" y="1257300"/>
            <a:ext cx="114411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1113" y="6438900"/>
            <a:ext cx="170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601075" y="6337300"/>
            <a:ext cx="887413" cy="3016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042CE-0AF5-4A14-9F8A-70E157E89BB8}" type="datetime1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63" y="6337300"/>
            <a:ext cx="6672262" cy="3016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900" b="0" i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© 2017 QuickLogic, Inc. All rights reserved.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3" y="6337300"/>
            <a:ext cx="376237" cy="3016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D9EC36-25BB-4DFB-A67E-B29B05979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16" r:id="rId3"/>
    <p:sldLayoutId id="2147483717" r:id="rId4"/>
    <p:sldLayoutId id="2147483718" r:id="rId5"/>
    <p:sldLayoutId id="2147483723" r:id="rId6"/>
    <p:sldLayoutId id="2147483719" r:id="rId7"/>
    <p:sldLayoutId id="2147483720" r:id="rId8"/>
    <p:sldLayoutId id="2147483721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ts val="3000"/>
        </a:lnSpc>
        <a:spcBef>
          <a:spcPts val="1000"/>
        </a:spcBef>
        <a:spcAft>
          <a:spcPct val="0"/>
        </a:spcAft>
        <a:buClr>
          <a:srgbClr val="757575"/>
        </a:buClr>
        <a:buFont typeface="Wingdings" panose="05000000000000000000" pitchFamily="2" charset="2"/>
        <a:buChar char="§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ts val="3000"/>
        </a:lnSpc>
        <a:spcBef>
          <a:spcPts val="500"/>
        </a:spcBef>
        <a:spcAft>
          <a:spcPct val="0"/>
        </a:spcAft>
        <a:buClr>
          <a:srgbClr val="757575"/>
        </a:buClr>
        <a:buFont typeface="Wingdings" panose="05000000000000000000" pitchFamily="2" charset="2"/>
        <a:buChar char="§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ts val="3000"/>
        </a:lnSpc>
        <a:spcBef>
          <a:spcPts val="500"/>
        </a:spcBef>
        <a:spcAft>
          <a:spcPct val="0"/>
        </a:spcAft>
        <a:buClr>
          <a:srgbClr val="757575"/>
        </a:buClr>
        <a:buFont typeface="Wingdings" panose="05000000000000000000" pitchFamily="2" charset="2"/>
        <a:buChar char="§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ts val="3000"/>
        </a:lnSpc>
        <a:spcBef>
          <a:spcPts val="500"/>
        </a:spcBef>
        <a:spcAft>
          <a:spcPct val="0"/>
        </a:spcAft>
        <a:buClr>
          <a:srgbClr val="757575"/>
        </a:buClr>
        <a:buFont typeface="Wingdings" panose="05000000000000000000" pitchFamily="2" charset="2"/>
        <a:buChar char="§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ts val="3000"/>
        </a:lnSpc>
        <a:spcBef>
          <a:spcPts val="500"/>
        </a:spcBef>
        <a:spcAft>
          <a:spcPct val="0"/>
        </a:spcAft>
        <a:buClr>
          <a:srgbClr val="757575"/>
        </a:buClr>
        <a:buFont typeface="Wingdings" panose="05000000000000000000" pitchFamily="2" charset="2"/>
        <a:buChar char="§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on </a:t>
            </a:r>
            <a:r>
              <a:rPr lang="en-US" dirty="0" err="1"/>
              <a:t>eFPGAs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8133E-0B78-7B47-9E66-0FB00CF65C46}" type="datetime1">
              <a:rPr lang="en-US" smtClean="0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2016 QuickLogic,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71D96-4584-9D42-9179-D3FEAE53A0D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7663" y="1461452"/>
            <a:ext cx="11844337" cy="4702987"/>
            <a:chOff x="347663" y="1461452"/>
            <a:chExt cx="11844337" cy="4702987"/>
          </a:xfrm>
        </p:grpSpPr>
        <p:sp>
          <p:nvSpPr>
            <p:cNvPr id="10" name="TextBox 9"/>
            <p:cNvSpPr txBox="1"/>
            <p:nvPr/>
          </p:nvSpPr>
          <p:spPr>
            <a:xfrm>
              <a:off x="8601075" y="1461453"/>
              <a:ext cx="3590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2017 </a:t>
              </a:r>
              <a:r>
                <a:rPr lang="mr-IN" b="1" dirty="0"/>
                <a:t>–</a:t>
              </a:r>
              <a:r>
                <a:rPr lang="en-US" b="1" dirty="0"/>
                <a:t> EOS S3 Multi-core </a:t>
              </a:r>
              <a:r>
                <a:rPr lang="en-US" b="1" dirty="0" err="1"/>
                <a:t>SoC</a:t>
              </a:r>
              <a:endParaRPr lang="en-US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Process: 40nm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eFPGA LC size: 31um x 31um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dirty="0"/>
                <a:t>961 um</a:t>
              </a:r>
              <a:r>
                <a:rPr lang="en-US" baseline="30000" dirty="0"/>
                <a:t>2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347663" y="1461453"/>
              <a:ext cx="3810310" cy="4449334"/>
              <a:chOff x="347663" y="1461453"/>
              <a:chExt cx="3810310" cy="444933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7663" y="1461453"/>
                <a:ext cx="38103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1999 - 1</a:t>
                </a:r>
                <a:r>
                  <a:rPr lang="en-US" b="1" baseline="30000" dirty="0"/>
                  <a:t>st</a:t>
                </a:r>
                <a:r>
                  <a:rPr lang="en-US" b="1" dirty="0"/>
                  <a:t> eFPGA used in </a:t>
                </a:r>
                <a:r>
                  <a:rPr lang="en-US" b="1" dirty="0" err="1"/>
                  <a:t>SoC</a:t>
                </a:r>
                <a:endParaRPr lang="en-US" b="1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Process: 0.35um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eFPGA LC size: 145um x 170um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/>
                  <a:t>24,650 um</a:t>
                </a:r>
                <a:r>
                  <a:rPr lang="en-US" baseline="30000" dirty="0"/>
                  <a:t>2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945545" y="2834643"/>
                <a:ext cx="2291973" cy="3076144"/>
                <a:chOff x="347663" y="2806992"/>
                <a:chExt cx="2291973" cy="3076144"/>
              </a:xfrm>
            </p:grpSpPr>
            <p:pic>
              <p:nvPicPr>
                <p:cNvPr id="7" name="Picture 29" descr="C:\WINNT\Profiles\jain\Personal\My Pictures\5064diePictureWithWireman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663" y="2806992"/>
                  <a:ext cx="2291973" cy="3076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029777" y="4122429"/>
                  <a:ext cx="92774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eFPGA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236769" y="5073369"/>
                  <a:ext cx="5137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PCI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/>
          </p:nvGrpSpPr>
          <p:grpSpPr>
            <a:xfrm>
              <a:off x="4389748" y="1461452"/>
              <a:ext cx="3979552" cy="4702987"/>
              <a:chOff x="4389748" y="1461452"/>
              <a:chExt cx="3979552" cy="4702987"/>
            </a:xfrm>
          </p:grpSpPr>
          <p:graphicFrame>
            <p:nvGraphicFramePr>
              <p:cNvPr id="111" name="Object 2"/>
              <p:cNvGraphicFramePr>
                <a:graphicFrameLocks noChangeAspect="1"/>
              </p:cNvGraphicFramePr>
              <p:nvPr/>
            </p:nvGraphicFramePr>
            <p:xfrm>
              <a:off x="5033425" y="2834643"/>
              <a:ext cx="2692198" cy="33297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Bitmap Image" r:id="rId5" imgW="11428571" imgH="14146600" progId="Paint.Picture">
                      <p:embed/>
                    </p:oleObj>
                  </mc:Choice>
                  <mc:Fallback>
                    <p:oleObj name="Bitmap Image" r:id="rId5" imgW="11428571" imgH="14146600" progId="Paint.Picture">
                      <p:embed/>
                      <p:pic>
                        <p:nvPicPr>
                          <p:cNvPr id="111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3425" y="2834643"/>
                            <a:ext cx="2692198" cy="33297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" name="TextBox 111"/>
              <p:cNvSpPr txBox="1"/>
              <p:nvPr/>
            </p:nvSpPr>
            <p:spPr>
              <a:xfrm>
                <a:off x="5892636" y="3780748"/>
                <a:ext cx="973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eFPGA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389748" y="1461452"/>
                <a:ext cx="39795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2002 </a:t>
                </a:r>
                <a:r>
                  <a:rPr lang="mr-IN" b="1" dirty="0"/>
                  <a:t>–</a:t>
                </a:r>
                <a:r>
                  <a:rPr lang="en-US" b="1" dirty="0"/>
                  <a:t> </a:t>
                </a:r>
                <a:r>
                  <a:rPr lang="en-US" b="1" dirty="0" err="1"/>
                  <a:t>QuickMIPS</a:t>
                </a:r>
                <a:r>
                  <a:rPr lang="en-US" b="1" dirty="0"/>
                  <a:t> Multi-core </a:t>
                </a:r>
                <a:r>
                  <a:rPr lang="en-US" b="1" dirty="0" err="1"/>
                  <a:t>SoC</a:t>
                </a:r>
                <a:r>
                  <a:rPr lang="en-US" b="1" dirty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Process: 180nm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eFPGA LC size: 99um x 94um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/>
                  <a:t>9,306 um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</p:txBody>
          </p:sp>
        </p:grpSp>
        <p:pic>
          <p:nvPicPr>
            <p:cNvPr id="3080" name="Picture 1" descr="image00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619" y="3345051"/>
              <a:ext cx="2281532" cy="222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268091" y="4640248"/>
              <a:ext cx="97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eFPGA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9" y="-16138"/>
            <a:ext cx="12192000" cy="628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Adds Flexibility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Enables complex functionality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Ultra-Low Power Consumption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Power optimized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Increased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Eliminates chip-to-chip delays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Higher Revenues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Enables multiple product variants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Greater Profits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Closer match to market needs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Lower R&amp;D Costs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Reduces development time &amp; cost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Faster Time to Market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Supports post-fabrication changes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17" y="452280"/>
            <a:ext cx="11441511" cy="88930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eFPGA</a:t>
            </a:r>
            <a:r>
              <a:rPr lang="en-US" sz="3600" dirty="0"/>
              <a:t> Benefits</a:t>
            </a:r>
            <a:br>
              <a:rPr lang="en-US" sz="3600" dirty="0"/>
            </a:br>
            <a:r>
              <a:rPr lang="en-US" sz="2700" i="1" dirty="0">
                <a:solidFill>
                  <a:schemeClr val="accent1"/>
                </a:solidFill>
              </a:rPr>
              <a:t>Adding Post-Fabrication Flexibility to </a:t>
            </a:r>
            <a:r>
              <a:rPr lang="en-US" sz="2700" i="1" dirty="0" err="1">
                <a:solidFill>
                  <a:schemeClr val="accent1"/>
                </a:solidFill>
              </a:rPr>
              <a:t>SoCs</a:t>
            </a:r>
            <a:endParaRPr lang="en-US" sz="3100" i="1" dirty="0">
              <a:solidFill>
                <a:schemeClr val="accent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7663" y="6337300"/>
            <a:ext cx="6672262" cy="3016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Copyright © 2017 QuickLogic, Inc. All rights reserved.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9599613" y="6337300"/>
            <a:ext cx="376237" cy="3016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0368E-2473-4B7C-BEA7-E75C0387AC2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42" t="7643" r="50302" b="20294"/>
          <a:stretch/>
        </p:blipFill>
        <p:spPr>
          <a:xfrm>
            <a:off x="6919415" y="452280"/>
            <a:ext cx="4869813" cy="529843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QuickLogic">
      <a:dk1>
        <a:sysClr val="windowText" lastClr="000000"/>
      </a:dk1>
      <a:lt1>
        <a:sysClr val="window" lastClr="FFFFFF"/>
      </a:lt1>
      <a:dk2>
        <a:srgbClr val="0071B9"/>
      </a:dk2>
      <a:lt2>
        <a:srgbClr val="EBEBEB"/>
      </a:lt2>
      <a:accent1>
        <a:srgbClr val="00A6CE"/>
      </a:accent1>
      <a:accent2>
        <a:srgbClr val="2E3192"/>
      </a:accent2>
      <a:accent3>
        <a:srgbClr val="DE3931"/>
      </a:accent3>
      <a:accent4>
        <a:srgbClr val="0085AC"/>
      </a:accent4>
      <a:accent5>
        <a:srgbClr val="75CEEC"/>
      </a:accent5>
      <a:accent6>
        <a:srgbClr val="F2B757"/>
      </a:accent6>
      <a:hlink>
        <a:srgbClr val="2E3192"/>
      </a:hlink>
      <a:folHlink>
        <a:srgbClr val="48DBFF"/>
      </a:folHlink>
    </a:clrScheme>
    <a:fontScheme name="QuickLogic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ticPro PPT_final [Read-Only] [Compatibility Mode]" id="{0510C347-0223-46EB-A486-D27C7562D3FC}" vid="{A33C81E9-6837-44F3-8AE0-83EDB45796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7241</TotalTime>
  <Words>164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Droplet</vt:lpstr>
      <vt:lpstr>Bitmap Image</vt:lpstr>
      <vt:lpstr>History on eFPGAs</vt:lpstr>
      <vt:lpstr>eFPGA Benefits Adding Post-Fabrication Flexibility to SoCs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Marva Maida</dc:creator>
  <cp:lastModifiedBy>Andrea V</cp:lastModifiedBy>
  <cp:revision>294</cp:revision>
  <cp:lastPrinted>2017-05-23T01:15:31Z</cp:lastPrinted>
  <dcterms:created xsi:type="dcterms:W3CDTF">2016-12-09T20:39:49Z</dcterms:created>
  <dcterms:modified xsi:type="dcterms:W3CDTF">2017-06-21T15:34:59Z</dcterms:modified>
</cp:coreProperties>
</file>