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1" r:id="rId2"/>
    <p:sldId id="262" r:id="rId3"/>
    <p:sldId id="263" r:id="rId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/>
    <p:restoredTop sz="94727"/>
  </p:normalViewPr>
  <p:slideViewPr>
    <p:cSldViewPr snapToGrid="0" snapToObjects="1">
      <p:cViewPr varScale="1">
        <p:scale>
          <a:sx n="112" d="100"/>
          <a:sy n="112" d="100"/>
        </p:scale>
        <p:origin x="936" y="1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8946AE-B612-A648-B600-8156F7300698}" type="datetimeFigureOut">
              <a:rPr lang="en-US" smtClean="0"/>
              <a:t>6/21/17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6B6DA0-21C0-7443-9C84-95CB246A1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3089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D016F0-42BE-1D43-8C27-AD7443FA064D}" type="datetimeFigureOut">
              <a:rPr lang="en-US" smtClean="0"/>
              <a:t>6/21/17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3D713E-D0E3-8D4A-955B-BD29F34C8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2561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D713E-D0E3-8D4A-955B-BD29F34C8C4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166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Talk about 3 types of blocks: monitors,</a:t>
            </a:r>
            <a:r>
              <a:rPr lang="en-GB" baseline="0" dirty="0" smtClean="0"/>
              <a:t> message infrastructure and communicators</a:t>
            </a:r>
          </a:p>
          <a:p>
            <a:r>
              <a:rPr lang="en-GB" baseline="0" dirty="0" smtClean="0"/>
              <a:t>Upstream message to configure</a:t>
            </a:r>
          </a:p>
          <a:p>
            <a:r>
              <a:rPr lang="en-GB" baseline="0" dirty="0" smtClean="0"/>
              <a:t>Downstream for trace and analytics data</a:t>
            </a:r>
          </a:p>
          <a:p>
            <a:r>
              <a:rPr lang="en-GB" baseline="0" dirty="0" smtClean="0"/>
              <a:t>Mention not shown is the ability to pass signals/</a:t>
            </a:r>
            <a:r>
              <a:rPr lang="en-GB" baseline="0" dirty="0" err="1" smtClean="0"/>
              <a:t>gpios</a:t>
            </a:r>
            <a:r>
              <a:rPr lang="en-GB" baseline="0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82DBFF-465B-4B12-B6A5-8808393F0D36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08433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D713E-D0E3-8D4A-955B-BD29F34C8C4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215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5180" y="2700000"/>
            <a:ext cx="7772400" cy="675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5180" y="3510000"/>
            <a:ext cx="7086600" cy="707961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830EA-7282-6C4D-BAE8-5EBF1F148A85}" type="datetime3">
              <a:rPr lang="en-GB" smtClean="0"/>
              <a:t>21 June,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F40D6-FDC9-4B4C-B7AB-3229B292F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399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24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B6A68-A563-0A42-A7F4-03294AFD3DF0}" type="datetime3">
              <a:rPr lang="en-GB" smtClean="0"/>
              <a:t>21 June,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F40D6-FDC9-4B4C-B7AB-3229B292F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147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>
            <a:lvl1pPr>
              <a:defRPr sz="24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74C11-494C-5841-9750-EC8F1C10024F}" type="datetime3">
              <a:rPr lang="en-GB" smtClean="0"/>
              <a:t>21 June,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F40D6-FDC9-4B4C-B7AB-3229B292F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260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651"/>
            <a:ext cx="8229600" cy="37167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D5C79-7158-5847-B546-D1C2BF8B204A}" type="datetime3">
              <a:rPr lang="en-GB" smtClean="0"/>
              <a:t>21 June,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F40D6-FDC9-4B4C-B7AB-3229B292F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76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6800" y="3510001"/>
            <a:ext cx="7772400" cy="1021556"/>
          </a:xfr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6800" y="2700000"/>
            <a:ext cx="7772400" cy="67500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1B8F7-C4BF-C642-AE3B-37F1D18EED1C}" type="datetime3">
              <a:rPr lang="en-GB" smtClean="0"/>
              <a:t>21 June,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F40D6-FDC9-4B4C-B7AB-3229B292F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723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579754"/>
          </a:xfr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579754"/>
          </a:xfr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0189-20DE-2441-89AA-21F5BF1EEDD5}" type="datetime3">
              <a:rPr lang="en-GB" smtClean="0"/>
              <a:t>21 June,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F40D6-FDC9-4B4C-B7AB-3229B292F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548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0A9D-88D0-DA47-A77B-583DEDDB4838}" type="datetime3">
              <a:rPr lang="en-GB" smtClean="0"/>
              <a:t>21 June,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F40D6-FDC9-4B4C-B7AB-3229B292F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133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CC43C-E7C8-C04E-96A4-E853D78607D1}" type="datetime3">
              <a:rPr lang="en-GB" smtClean="0"/>
              <a:t>21 June,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F40D6-FDC9-4B4C-B7AB-3229B292F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77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0BAC9-DD64-D14E-8FD7-D6C80AF987C3}" type="datetime3">
              <a:rPr lang="en-GB" smtClean="0"/>
              <a:t>21 June,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F40D6-FDC9-4B4C-B7AB-3229B292F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921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D4222-6DAB-2641-B5C4-16ECCAD13763}" type="datetime3">
              <a:rPr lang="en-GB" smtClean="0"/>
              <a:t>21 June,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F40D6-FDC9-4B4C-B7AB-3229B292F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097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69514-DF8A-BA41-99AD-7FB8EC3BCB26}" type="datetime3">
              <a:rPr lang="en-GB" smtClean="0"/>
              <a:t>21 June,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F40D6-FDC9-4B4C-B7AB-3229B292F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716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721085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71652"/>
            <a:ext cx="8229600" cy="352297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873462"/>
            <a:ext cx="2133600" cy="16764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60BC0-660E-B040-A29A-93B2B51BE10F}" type="datetime3">
              <a:rPr lang="en-GB" smtClean="0"/>
              <a:t>21 June,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873462"/>
            <a:ext cx="2895600" cy="16764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873462"/>
            <a:ext cx="2133600" cy="16764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F40D6-FDC9-4B4C-B7AB-3229B292FB8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UltraSoC-logo-RGB-ppt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6839" y="130732"/>
            <a:ext cx="1583741" cy="674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701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rgbClr val="52749B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Technical Problems UltraSoC Solves</a:t>
            </a:r>
            <a:endParaRPr lang="en-GB" dirty="0"/>
          </a:p>
        </p:txBody>
      </p:sp>
      <p:pic>
        <p:nvPicPr>
          <p:cNvPr id="13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448132" y="663484"/>
            <a:ext cx="4772851" cy="4175760"/>
          </a:xfrm>
          <a:prstGeom prst="rect">
            <a:avLst/>
          </a:prstGeom>
        </p:spPr>
      </p:pic>
      <p:sp>
        <p:nvSpPr>
          <p:cNvPr id="14" name="Rounded Rectangle 13"/>
          <p:cNvSpPr/>
          <p:nvPr/>
        </p:nvSpPr>
        <p:spPr>
          <a:xfrm>
            <a:off x="2489859" y="3770415"/>
            <a:ext cx="372093" cy="166255"/>
          </a:xfrm>
          <a:prstGeom prst="roundRect">
            <a:avLst>
              <a:gd name="adj" fmla="val 42858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rgbClr val="000000"/>
                </a:solidFill>
              </a:rPr>
              <a:t>BM</a:t>
            </a:r>
            <a:endParaRPr lang="en-GB" sz="500" b="1" dirty="0">
              <a:solidFill>
                <a:srgbClr val="000000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791692" y="2359987"/>
            <a:ext cx="372093" cy="166255"/>
          </a:xfrm>
          <a:prstGeom prst="roundRect">
            <a:avLst>
              <a:gd name="adj" fmla="val 42858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rgbClr val="000000"/>
                </a:solidFill>
              </a:rPr>
              <a:t>BM</a:t>
            </a:r>
            <a:endParaRPr lang="en-GB" sz="500" b="1" dirty="0">
              <a:solidFill>
                <a:srgbClr val="000000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489859" y="1866425"/>
            <a:ext cx="372093" cy="166255"/>
          </a:xfrm>
          <a:prstGeom prst="roundRect">
            <a:avLst>
              <a:gd name="adj" fmla="val 42858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rgbClr val="000000"/>
                </a:solidFill>
              </a:rPr>
              <a:t>S</a:t>
            </a:r>
            <a:r>
              <a:rPr lang="en-GB" sz="800" b="1" dirty="0" smtClean="0">
                <a:solidFill>
                  <a:srgbClr val="000000"/>
                </a:solidFill>
              </a:rPr>
              <a:t>M</a:t>
            </a:r>
            <a:endParaRPr lang="en-GB" sz="500" b="1" dirty="0">
              <a:solidFill>
                <a:srgbClr val="000000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419599" y="1866424"/>
            <a:ext cx="372093" cy="166255"/>
          </a:xfrm>
          <a:prstGeom prst="roundRect">
            <a:avLst>
              <a:gd name="adj" fmla="val 42858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rgbClr val="000000"/>
                </a:solidFill>
              </a:rPr>
              <a:t>S</a:t>
            </a:r>
            <a:r>
              <a:rPr lang="en-GB" sz="800" b="1" dirty="0" smtClean="0">
                <a:solidFill>
                  <a:srgbClr val="000000"/>
                </a:solidFill>
              </a:rPr>
              <a:t>M</a:t>
            </a:r>
            <a:endParaRPr lang="en-GB" sz="500" b="1" dirty="0">
              <a:solidFill>
                <a:srgbClr val="000000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5729843" y="2276859"/>
            <a:ext cx="372093" cy="166255"/>
          </a:xfrm>
          <a:prstGeom prst="roundRect">
            <a:avLst>
              <a:gd name="adj" fmla="val 42858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rgbClr val="000000"/>
                </a:solidFill>
              </a:rPr>
              <a:t>S</a:t>
            </a:r>
            <a:r>
              <a:rPr lang="en-GB" sz="800" b="1" dirty="0" smtClean="0">
                <a:solidFill>
                  <a:srgbClr val="000000"/>
                </a:solidFill>
              </a:rPr>
              <a:t>M</a:t>
            </a:r>
            <a:endParaRPr lang="en-GB" sz="500" b="1" dirty="0">
              <a:solidFill>
                <a:srgbClr val="000000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181107" y="2270940"/>
            <a:ext cx="372093" cy="166255"/>
          </a:xfrm>
          <a:prstGeom prst="roundRect">
            <a:avLst>
              <a:gd name="adj" fmla="val 42858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rgbClr val="000000"/>
                </a:solidFill>
              </a:rPr>
              <a:t>S</a:t>
            </a:r>
            <a:r>
              <a:rPr lang="en-GB" sz="800" b="1" dirty="0" smtClean="0">
                <a:solidFill>
                  <a:srgbClr val="000000"/>
                </a:solidFill>
              </a:rPr>
              <a:t>M</a:t>
            </a:r>
            <a:endParaRPr lang="en-GB" sz="500" b="1" dirty="0">
              <a:solidFill>
                <a:srgbClr val="000000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 rot="5400000">
            <a:off x="3785247" y="4107883"/>
            <a:ext cx="399823" cy="211778"/>
          </a:xfrm>
          <a:prstGeom prst="roundRect">
            <a:avLst>
              <a:gd name="adj" fmla="val 42858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rgbClr val="000000"/>
                </a:solidFill>
              </a:rPr>
              <a:t>S</a:t>
            </a:r>
            <a:r>
              <a:rPr lang="en-GB" sz="800" b="1" dirty="0" smtClean="0">
                <a:solidFill>
                  <a:srgbClr val="000000"/>
                </a:solidFill>
              </a:rPr>
              <a:t>M</a:t>
            </a:r>
            <a:endParaRPr lang="en-GB" sz="500" b="1" dirty="0">
              <a:solidFill>
                <a:srgbClr val="000000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 rot="5400000">
            <a:off x="6335474" y="3102440"/>
            <a:ext cx="399823" cy="211778"/>
          </a:xfrm>
          <a:prstGeom prst="roundRect">
            <a:avLst>
              <a:gd name="adj" fmla="val 42858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rgbClr val="000000"/>
                </a:solidFill>
              </a:rPr>
              <a:t>S</a:t>
            </a:r>
            <a:r>
              <a:rPr lang="en-GB" sz="800" b="1" dirty="0" smtClean="0">
                <a:solidFill>
                  <a:srgbClr val="000000"/>
                </a:solidFill>
              </a:rPr>
              <a:t>M</a:t>
            </a:r>
            <a:endParaRPr lang="en-GB" sz="500" b="1" dirty="0">
              <a:solidFill>
                <a:srgbClr val="000000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 rot="5400000">
            <a:off x="5708061" y="1083635"/>
            <a:ext cx="399823" cy="211778"/>
          </a:xfrm>
          <a:prstGeom prst="roundRect">
            <a:avLst>
              <a:gd name="adj" fmla="val 42858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rgbClr val="000000"/>
                </a:solidFill>
              </a:rPr>
              <a:t>S</a:t>
            </a:r>
            <a:r>
              <a:rPr lang="en-GB" sz="800" b="1" dirty="0" smtClean="0">
                <a:solidFill>
                  <a:srgbClr val="000000"/>
                </a:solidFill>
              </a:rPr>
              <a:t>M</a:t>
            </a:r>
            <a:endParaRPr lang="en-GB" sz="500" b="1" dirty="0">
              <a:solidFill>
                <a:srgbClr val="000000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 rot="5400000">
            <a:off x="6891430" y="1083637"/>
            <a:ext cx="399823" cy="211778"/>
          </a:xfrm>
          <a:prstGeom prst="roundRect">
            <a:avLst>
              <a:gd name="adj" fmla="val 42858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rgbClr val="000000"/>
                </a:solidFill>
              </a:rPr>
              <a:t>S</a:t>
            </a:r>
            <a:r>
              <a:rPr lang="en-GB" sz="800" b="1" dirty="0" smtClean="0">
                <a:solidFill>
                  <a:srgbClr val="000000"/>
                </a:solidFill>
              </a:rPr>
              <a:t>M</a:t>
            </a:r>
            <a:endParaRPr lang="en-GB" sz="500" b="1" dirty="0">
              <a:solidFill>
                <a:srgbClr val="000000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584808" y="2095992"/>
            <a:ext cx="533412" cy="210571"/>
          </a:xfrm>
          <a:prstGeom prst="roundRect">
            <a:avLst>
              <a:gd name="adj" fmla="val 42858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rgbClr val="000000"/>
                </a:solidFill>
              </a:rPr>
              <a:t>Debug</a:t>
            </a:r>
          </a:p>
          <a:p>
            <a:pPr algn="ctr"/>
            <a:r>
              <a:rPr lang="en-GB" sz="700" b="1" dirty="0" smtClean="0">
                <a:solidFill>
                  <a:srgbClr val="000000"/>
                </a:solidFill>
              </a:rPr>
              <a:t>Hub</a:t>
            </a:r>
            <a:endParaRPr lang="en-GB" sz="400" b="1" dirty="0">
              <a:solidFill>
                <a:srgbClr val="000000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3444821" y="765387"/>
            <a:ext cx="741230" cy="161316"/>
          </a:xfrm>
          <a:prstGeom prst="roundRect">
            <a:avLst>
              <a:gd name="adj" fmla="val 42858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rgbClr val="000000"/>
                </a:solidFill>
              </a:rPr>
              <a:t>UltraSoC IP</a:t>
            </a:r>
            <a:endParaRPr lang="en-GB" sz="500" b="1" dirty="0">
              <a:solidFill>
                <a:srgbClr val="000000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2489859" y="2668022"/>
            <a:ext cx="761022" cy="201858"/>
          </a:xfrm>
          <a:prstGeom prst="roundRect">
            <a:avLst>
              <a:gd name="adj" fmla="val 42858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rgbClr val="000000"/>
                </a:solidFill>
              </a:rPr>
              <a:t>UltraSoC</a:t>
            </a:r>
          </a:p>
          <a:p>
            <a:pPr algn="ctr"/>
            <a:r>
              <a:rPr lang="en-GB" sz="700" b="1" dirty="0" smtClean="0">
                <a:solidFill>
                  <a:srgbClr val="000000"/>
                </a:solidFill>
              </a:rPr>
              <a:t>Infrastructure</a:t>
            </a:r>
            <a:endParaRPr lang="en-GB" sz="400" b="1" dirty="0">
              <a:solidFill>
                <a:srgbClr val="000000"/>
              </a:solidFill>
            </a:endParaRPr>
          </a:p>
        </p:txBody>
      </p:sp>
      <p:sp>
        <p:nvSpPr>
          <p:cNvPr id="9" name="Oval Callout 8"/>
          <p:cNvSpPr/>
          <p:nvPr/>
        </p:nvSpPr>
        <p:spPr>
          <a:xfrm>
            <a:off x="269484" y="2369711"/>
            <a:ext cx="1729218" cy="997528"/>
          </a:xfrm>
          <a:prstGeom prst="wedgeEllipseCallout">
            <a:avLst>
              <a:gd name="adj1" fmla="val 140002"/>
              <a:gd name="adj2" fmla="val -1584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Why do some DMA transfers take too long?</a:t>
            </a:r>
            <a:endParaRPr lang="en-US" sz="1400" dirty="0"/>
          </a:p>
        </p:txBody>
      </p:sp>
      <p:sp>
        <p:nvSpPr>
          <p:cNvPr id="7" name="Oval Callout 6"/>
          <p:cNvSpPr/>
          <p:nvPr/>
        </p:nvSpPr>
        <p:spPr>
          <a:xfrm>
            <a:off x="83127" y="1080654"/>
            <a:ext cx="2101933" cy="997528"/>
          </a:xfrm>
          <a:prstGeom prst="wedgeEllipseCallout">
            <a:avLst>
              <a:gd name="adj1" fmla="val 64166"/>
              <a:gd name="adj2" fmla="val 13922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Why is the CPU not as fast as expected?</a:t>
            </a:r>
            <a:endParaRPr lang="en-US" sz="1400" dirty="0"/>
          </a:p>
        </p:txBody>
      </p:sp>
      <p:sp>
        <p:nvSpPr>
          <p:cNvPr id="8" name="Oval Callout 7"/>
          <p:cNvSpPr/>
          <p:nvPr/>
        </p:nvSpPr>
        <p:spPr>
          <a:xfrm>
            <a:off x="0" y="3658769"/>
            <a:ext cx="2043546" cy="997528"/>
          </a:xfrm>
          <a:prstGeom prst="wedgeEllipseCallout">
            <a:avLst>
              <a:gd name="adj1" fmla="val 100889"/>
              <a:gd name="adj2" fmla="val 9161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What is going on with my </a:t>
            </a:r>
            <a:r>
              <a:rPr lang="en-US" sz="1400" smtClean="0"/>
              <a:t>memory controller?</a:t>
            </a:r>
            <a:endParaRPr lang="en-US" sz="1400" dirty="0"/>
          </a:p>
        </p:txBody>
      </p:sp>
      <p:sp>
        <p:nvSpPr>
          <p:cNvPr id="10" name="Oval Callout 9"/>
          <p:cNvSpPr/>
          <p:nvPr/>
        </p:nvSpPr>
        <p:spPr>
          <a:xfrm>
            <a:off x="7147421" y="3475822"/>
            <a:ext cx="1711572" cy="1363422"/>
          </a:xfrm>
          <a:prstGeom prst="wedgeEllipseCallout">
            <a:avLst>
              <a:gd name="adj1" fmla="val -94828"/>
              <a:gd name="adj2" fmla="val -3709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Why does the system occasionally hang or deadlock?</a:t>
            </a:r>
            <a:endParaRPr lang="en-US" sz="1400" dirty="0"/>
          </a:p>
        </p:txBody>
      </p:sp>
      <p:sp>
        <p:nvSpPr>
          <p:cNvPr id="11" name="Oval Callout 10"/>
          <p:cNvSpPr/>
          <p:nvPr/>
        </p:nvSpPr>
        <p:spPr>
          <a:xfrm>
            <a:off x="7463232" y="901176"/>
            <a:ext cx="1729218" cy="1131503"/>
          </a:xfrm>
          <a:prstGeom prst="wedgeEllipseCallout">
            <a:avLst>
              <a:gd name="adj1" fmla="val -103105"/>
              <a:gd name="adj2" fmla="val 1211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What is </a:t>
            </a:r>
            <a:r>
              <a:rPr lang="en-US" sz="1400" smtClean="0"/>
              <a:t>the mismatch between </a:t>
            </a:r>
            <a:r>
              <a:rPr lang="en-US" sz="1400" dirty="0" smtClean="0"/>
              <a:t>the host &amp; the DSP?</a:t>
            </a:r>
            <a:endParaRPr lang="en-US" sz="1400" dirty="0"/>
          </a:p>
        </p:txBody>
      </p:sp>
      <p:sp>
        <p:nvSpPr>
          <p:cNvPr id="28" name="Oval Callout 27"/>
          <p:cNvSpPr/>
          <p:nvPr/>
        </p:nvSpPr>
        <p:spPr>
          <a:xfrm>
            <a:off x="3776004" y="3858825"/>
            <a:ext cx="2043546" cy="997528"/>
          </a:xfrm>
          <a:prstGeom prst="wedgeEllipseCallout">
            <a:avLst>
              <a:gd name="adj1" fmla="val 44249"/>
              <a:gd name="adj2" fmla="val -70902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Why is my interconnect slower than I expected?</a:t>
            </a:r>
            <a:endParaRPr lang="en-US" sz="1400" dirty="0"/>
          </a:p>
        </p:txBody>
      </p:sp>
      <p:sp>
        <p:nvSpPr>
          <p:cNvPr id="29" name="Oval Callout 28"/>
          <p:cNvSpPr/>
          <p:nvPr/>
        </p:nvSpPr>
        <p:spPr>
          <a:xfrm>
            <a:off x="7365861" y="2201277"/>
            <a:ext cx="1729218" cy="1131503"/>
          </a:xfrm>
          <a:prstGeom prst="wedgeEllipseCallout">
            <a:avLst>
              <a:gd name="adj1" fmla="val -106043"/>
              <a:gd name="adj2" fmla="val 2671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Can I trust system security?</a:t>
            </a: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7 June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Commercial in Confidence UL-001426-PT-C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F40D6-FDC9-4B4C-B7AB-3229B292FB8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500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dirty="0" smtClean="0"/>
              <a:t>Advanced Debug for the Whole </a:t>
            </a:r>
            <a:r>
              <a:rPr lang="en-GB" dirty="0" err="1" smtClean="0"/>
              <a:t>SoC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7790214" y="3408219"/>
            <a:ext cx="1140032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smtClean="0"/>
              <a:t>Supports subsystems</a:t>
            </a:r>
            <a:r>
              <a:rPr lang="en-US" sz="1050"/>
              <a:t> </a:t>
            </a:r>
            <a:r>
              <a:rPr lang="en-US" sz="1050" smtClean="0"/>
              <a:t>with  </a:t>
            </a:r>
            <a:r>
              <a:rPr lang="en-US" sz="1050" dirty="0" smtClean="0"/>
              <a:t>different power domains, </a:t>
            </a:r>
            <a:br>
              <a:rPr lang="en-US" sz="1050" dirty="0" smtClean="0"/>
            </a:br>
            <a:r>
              <a:rPr lang="en-US" sz="1050" dirty="0" smtClean="0"/>
              <a:t>clock domains</a:t>
            </a:r>
            <a:endParaRPr lang="en-US" sz="105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7064825" y="3753399"/>
            <a:ext cx="714044" cy="2482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00210" y="2103409"/>
            <a:ext cx="14725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Portfolio of configurable modules, optimized for different system IP blocks</a:t>
            </a:r>
            <a:endParaRPr lang="en-US" sz="105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7076170" y="2305290"/>
            <a:ext cx="524040" cy="10539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8516" y="3001719"/>
            <a:ext cx="11400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Flexible scalable message fabric, easy to route</a:t>
            </a:r>
          </a:p>
          <a:p>
            <a:endParaRPr lang="en-US" sz="1050" dirty="0"/>
          </a:p>
          <a:p>
            <a:r>
              <a:rPr lang="en-US" sz="1050" dirty="0" smtClean="0"/>
              <a:t>Debug &amp; trace is transparent: does not impact system bus</a:t>
            </a:r>
            <a:endParaRPr lang="en-US" sz="1050" dirty="0"/>
          </a:p>
        </p:txBody>
      </p:sp>
      <p:cxnSp>
        <p:nvCxnSpPr>
          <p:cNvPr id="13" name="Straight Connector 12"/>
          <p:cNvCxnSpPr/>
          <p:nvPr/>
        </p:nvCxnSpPr>
        <p:spPr>
          <a:xfrm flipH="1" flipV="1">
            <a:off x="1651198" y="3290260"/>
            <a:ext cx="368136" cy="831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24692" y="1672027"/>
            <a:ext cx="147254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Modules are protocol aware and “smart” with filter and trace</a:t>
            </a:r>
            <a:endParaRPr lang="en-US" sz="105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01829" y="2199897"/>
            <a:ext cx="524040" cy="10539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36738" y="1072562"/>
            <a:ext cx="5470525" cy="3714338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7 June 2017</a:t>
            </a:r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Commercial in Confidence UL-001426-PT-C</a:t>
            </a:r>
            <a:endParaRPr lang="en-US" dirty="0" smtClean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F40D6-FDC9-4B4C-B7AB-3229B292FB8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28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Content Placeholder 21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28367" y="720726"/>
            <a:ext cx="7720064" cy="39929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UltraSoC IDE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830200" y="251728"/>
            <a:ext cx="147254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Visibility of software</a:t>
            </a:r>
            <a:endParaRPr lang="en-US" sz="1050" dirty="0"/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3883231" y="474204"/>
            <a:ext cx="164729" cy="82944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641448" y="1320495"/>
            <a:ext cx="69049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Bus activity</a:t>
            </a:r>
            <a:endParaRPr lang="en-US" sz="1050" dirty="0"/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8279540" y="1508177"/>
            <a:ext cx="439389" cy="849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-78150" y="2834850"/>
            <a:ext cx="94408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Control configuration</a:t>
            </a:r>
            <a:endParaRPr lang="en-US" sz="105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300752" y="3273793"/>
            <a:ext cx="967837" cy="27692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7 June 2017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Commercial in Confidence UL-001426-PT-C</a:t>
            </a:r>
            <a:endParaRPr lang="en-US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F40D6-FDC9-4B4C-B7AB-3229B292FB8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435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7">
      <a:dk1>
        <a:srgbClr val="464646"/>
      </a:dk1>
      <a:lt1>
        <a:sysClr val="window" lastClr="FFFFFF"/>
      </a:lt1>
      <a:dk2>
        <a:srgbClr val="52749B"/>
      </a:dk2>
      <a:lt2>
        <a:srgbClr val="9BC9E0"/>
      </a:lt2>
      <a:accent1>
        <a:srgbClr val="B15315"/>
      </a:accent1>
      <a:accent2>
        <a:srgbClr val="464646"/>
      </a:accent2>
      <a:accent3>
        <a:srgbClr val="231C59"/>
      </a:accent3>
      <a:accent4>
        <a:srgbClr val="D0B414"/>
      </a:accent4>
      <a:accent5>
        <a:srgbClr val="738824"/>
      </a:accent5>
      <a:accent6>
        <a:srgbClr val="52749B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0F73991C-98AC-0444-BB35-C5AF91C8738D}" vid="{1826F49D-410B-8C49-8FCA-AEA7CD869B0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UltraSoC new</Template>
  <TotalTime>0</TotalTime>
  <Words>206</Words>
  <Application>Microsoft Macintosh PowerPoint</Application>
  <PresentationFormat>On-screen Show (16:9)</PresentationFormat>
  <Paragraphs>50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Technical Problems UltraSoC Solves</vt:lpstr>
      <vt:lpstr>Advanced Debug for the Whole SoC</vt:lpstr>
      <vt:lpstr>UltraSoC IDE</vt:lpstr>
    </vt:vector>
  </TitlesOfParts>
  <Manager/>
  <Company/>
  <LinksUpToDate>false</LinksUpToDate>
  <SharedDoc>false</SharedDoc>
  <HyperlinkBase/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Technical Problems UltraSoC Solves</dc:title>
  <dc:subject/>
  <dc:creator>Rupert Baines</dc:creator>
  <cp:keywords/>
  <dc:description/>
  <cp:lastModifiedBy>Rupert Baines</cp:lastModifiedBy>
  <cp:revision>1</cp:revision>
  <dcterms:created xsi:type="dcterms:W3CDTF">2017-06-21T20:59:59Z</dcterms:created>
  <dcterms:modified xsi:type="dcterms:W3CDTF">2017-06-21T21:00:14Z</dcterms:modified>
  <cp:category/>
</cp:coreProperties>
</file>